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0" strictFirstAndLastChars="0" saveSubsetFonts="1" autoCompressPictures="0">
  <p:sldMasterIdLst>
    <p:sldMasterId id="2147483648" r:id="rId1"/>
  </p:sldMasterIdLst>
  <p:notesMasterIdLst>
    <p:notesMasterId r:id="rId77"/>
  </p:notesMasterIdLst>
  <p:sldIdLst>
    <p:sldId id="795" r:id="rId2"/>
    <p:sldId id="796" r:id="rId3"/>
    <p:sldId id="797" r:id="rId4"/>
    <p:sldId id="842" r:id="rId5"/>
    <p:sldId id="260" r:id="rId6"/>
    <p:sldId id="909" r:id="rId7"/>
    <p:sldId id="902" r:id="rId8"/>
    <p:sldId id="932" r:id="rId9"/>
    <p:sldId id="933" r:id="rId10"/>
    <p:sldId id="946" r:id="rId11"/>
    <p:sldId id="936" r:id="rId12"/>
    <p:sldId id="272" r:id="rId13"/>
    <p:sldId id="281" r:id="rId14"/>
    <p:sldId id="282" r:id="rId15"/>
    <p:sldId id="283" r:id="rId16"/>
    <p:sldId id="284" r:id="rId17"/>
    <p:sldId id="910" r:id="rId18"/>
    <p:sldId id="288" r:id="rId19"/>
    <p:sldId id="915" r:id="rId20"/>
    <p:sldId id="940" r:id="rId21"/>
    <p:sldId id="956" r:id="rId22"/>
    <p:sldId id="957" r:id="rId23"/>
    <p:sldId id="958" r:id="rId24"/>
    <p:sldId id="959" r:id="rId25"/>
    <p:sldId id="264" r:id="rId26"/>
    <p:sldId id="265" r:id="rId27"/>
    <p:sldId id="266" r:id="rId28"/>
    <p:sldId id="267" r:id="rId29"/>
    <p:sldId id="960" r:id="rId30"/>
    <p:sldId id="961" r:id="rId31"/>
    <p:sldId id="962" r:id="rId32"/>
    <p:sldId id="963" r:id="rId33"/>
    <p:sldId id="964" r:id="rId34"/>
    <p:sldId id="965" r:id="rId35"/>
    <p:sldId id="966" r:id="rId36"/>
    <p:sldId id="967" r:id="rId37"/>
    <p:sldId id="968" r:id="rId38"/>
    <p:sldId id="969" r:id="rId39"/>
    <p:sldId id="970" r:id="rId40"/>
    <p:sldId id="971" r:id="rId41"/>
    <p:sldId id="972" r:id="rId42"/>
    <p:sldId id="973" r:id="rId43"/>
    <p:sldId id="974" r:id="rId44"/>
    <p:sldId id="975" r:id="rId45"/>
    <p:sldId id="976" r:id="rId46"/>
    <p:sldId id="977" r:id="rId47"/>
    <p:sldId id="978" r:id="rId48"/>
    <p:sldId id="979" r:id="rId49"/>
    <p:sldId id="980" r:id="rId50"/>
    <p:sldId id="981" r:id="rId51"/>
    <p:sldId id="982" r:id="rId52"/>
    <p:sldId id="983" r:id="rId53"/>
    <p:sldId id="984" r:id="rId54"/>
    <p:sldId id="985" r:id="rId55"/>
    <p:sldId id="986"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987" r:id="rId73"/>
    <p:sldId id="328" r:id="rId74"/>
    <p:sldId id="988" r:id="rId75"/>
    <p:sldId id="330" r:id="rId76"/>
  </p:sldIdLst>
  <p:sldSz cx="24384000" cy="13716000"/>
  <p:notesSz cx="6858000" cy="9144000"/>
  <p:defaultTextStyle>
    <a:defPPr>
      <a:defRPr lang="en-TR"/>
    </a:defPPr>
    <a:lvl1pPr marL="385763" indent="-385763" algn="l" defTabSz="1828800" rtl="0" eaLnBrk="0" fontAlgn="base" hangingPunct="0">
      <a:spcBef>
        <a:spcPct val="0"/>
      </a:spcBef>
      <a:spcAft>
        <a:spcPct val="0"/>
      </a:spcAft>
      <a:defRPr sz="36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457200" algn="l" defTabSz="1828800" rtl="0" eaLnBrk="0" fontAlgn="base" hangingPunct="0">
      <a:spcBef>
        <a:spcPct val="0"/>
      </a:spcBef>
      <a:spcAft>
        <a:spcPct val="0"/>
      </a:spcAft>
      <a:defRPr sz="36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914400" algn="l" defTabSz="1828800" rtl="0" eaLnBrk="0" fontAlgn="base" hangingPunct="0">
      <a:spcBef>
        <a:spcPct val="0"/>
      </a:spcBef>
      <a:spcAft>
        <a:spcPct val="0"/>
      </a:spcAft>
      <a:defRPr sz="36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371600" algn="l" defTabSz="1828800" rtl="0" eaLnBrk="0" fontAlgn="base" hangingPunct="0">
      <a:spcBef>
        <a:spcPct val="0"/>
      </a:spcBef>
      <a:spcAft>
        <a:spcPct val="0"/>
      </a:spcAft>
      <a:defRPr sz="36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1828800" algn="l" defTabSz="1828800" rtl="0" eaLnBrk="0" fontAlgn="base" hangingPunct="0">
      <a:spcBef>
        <a:spcPct val="0"/>
      </a:spcBef>
      <a:spcAft>
        <a:spcPct val="0"/>
      </a:spcAft>
      <a:defRPr sz="36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286000" algn="l" defTabSz="914400" rtl="0" eaLnBrk="1" latinLnBrk="0" hangingPunct="1">
      <a:defRPr sz="36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743200" algn="l" defTabSz="914400" rtl="0" eaLnBrk="1" latinLnBrk="0" hangingPunct="1">
      <a:defRPr sz="36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200400" algn="l" defTabSz="914400" rtl="0" eaLnBrk="1" latinLnBrk="0" hangingPunct="1">
      <a:defRPr sz="36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657600" algn="l" defTabSz="914400" rtl="0" eaLnBrk="1" latinLnBrk="0" hangingPunct="1">
      <a:defRPr sz="36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FF"/>
    <a:srgbClr val="D88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73"/>
    <p:restoredTop sz="92746"/>
  </p:normalViewPr>
  <p:slideViewPr>
    <p:cSldViewPr>
      <p:cViewPr>
        <p:scale>
          <a:sx n="33" d="100"/>
          <a:sy n="33" d="100"/>
        </p:scale>
        <p:origin x="1000" y="1160"/>
      </p:cViewPr>
      <p:guideLst>
        <p:guide orient="horz" pos="4320"/>
        <p:guide pos="7680"/>
      </p:guideLst>
    </p:cSldViewPr>
  </p:slideViewPr>
  <p:outlineViewPr>
    <p:cViewPr>
      <p:scale>
        <a:sx n="33" d="100"/>
        <a:sy n="33" d="100"/>
      </p:scale>
      <p:origin x="0" y="-14192"/>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
            <a:extLst>
              <a:ext uri="{FF2B5EF4-FFF2-40B4-BE49-F238E27FC236}">
                <a16:creationId xmlns:a16="http://schemas.microsoft.com/office/drawing/2014/main" id="{15C16CF2-F7D7-1AAC-DC3C-7454041149BD}"/>
              </a:ext>
            </a:extLst>
          </p:cNvPr>
          <p:cNvSpPr>
            <a:spLocks noGrp="1" noRot="1" noChangeAspect="1"/>
          </p:cNvSpPr>
          <p:nvPr>
            <p:ph type="sldImg"/>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 name="Rectangle 2">
            <a:extLst>
              <a:ext uri="{FF2B5EF4-FFF2-40B4-BE49-F238E27FC236}">
                <a16:creationId xmlns:a16="http://schemas.microsoft.com/office/drawing/2014/main" id="{2455E866-8D3A-21B1-5382-972313D23B9B}"/>
              </a:ext>
            </a:extLst>
          </p:cNvPr>
          <p:cNvSpPr>
            <a:spLocks noGrp="1"/>
          </p:cNvSpPr>
          <p:nvPr>
            <p:ph type="body" sz="quarter" idx="1"/>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TR" altLang="en-TR" noProof="0">
                <a:sym typeface="Calibri" panose="020F0502020204030204" pitchFamily="34" charset="0"/>
              </a:rPr>
              <a:t>Click to edit Master text styles</a:t>
            </a:r>
          </a:p>
          <a:p>
            <a:pPr lvl="1"/>
            <a:r>
              <a:rPr lang="en-TR" altLang="en-TR" noProof="0">
                <a:sym typeface="Calibri" panose="020F0502020204030204" pitchFamily="34" charset="0"/>
              </a:rPr>
              <a:t>Second level</a:t>
            </a:r>
          </a:p>
          <a:p>
            <a:pPr lvl="2"/>
            <a:r>
              <a:rPr lang="en-TR" altLang="en-TR" noProof="0">
                <a:sym typeface="Calibri" panose="020F0502020204030204" pitchFamily="34" charset="0"/>
              </a:rPr>
              <a:t>Third level</a:t>
            </a:r>
          </a:p>
          <a:p>
            <a:pPr lvl="3"/>
            <a:r>
              <a:rPr lang="en-TR" altLang="en-TR" noProof="0">
                <a:sym typeface="Calibri" panose="020F0502020204030204" pitchFamily="34" charset="0"/>
              </a:rPr>
              <a:t>Fourth level</a:t>
            </a:r>
          </a:p>
          <a:p>
            <a:pPr lvl="4"/>
            <a:r>
              <a:rPr lang="en-TR" altLang="en-TR" noProof="0">
                <a:sym typeface="Calibri" panose="020F0502020204030204" pitchFamily="34" charset="0"/>
              </a:rPr>
              <a:t>Fifth level</a:t>
            </a:r>
          </a:p>
        </p:txBody>
      </p:sp>
    </p:spTree>
  </p:cSld>
  <p:clrMap bg1="lt1" tx1="dk1" bg2="lt2" tx2="dk2" accent1="accent1" accent2="accent2" accent3="accent3" accent4="accent4" accent5="accent5" accent6="accent6" hlink="hlink" folHlink="folHlink"/>
  <p:notesStyle>
    <a:lvl1pPr algn="l" defTabSz="1828800" rtl="0" eaLnBrk="0" fontAlgn="base" hangingPunct="0">
      <a:spcBef>
        <a:spcPct val="0"/>
      </a:spcBef>
      <a:spcAft>
        <a:spcPct val="0"/>
      </a:spcAft>
      <a:defRPr sz="24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indent="228600" algn="l" defTabSz="1828800" rtl="0" eaLnBrk="0" fontAlgn="base" hangingPunct="0">
      <a:spcBef>
        <a:spcPct val="0"/>
      </a:spcBef>
      <a:spcAft>
        <a:spcPct val="0"/>
      </a:spcAft>
      <a:defRPr sz="24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indent="457200" algn="l" defTabSz="1828800" rtl="0" eaLnBrk="0" fontAlgn="base" hangingPunct="0">
      <a:spcBef>
        <a:spcPct val="0"/>
      </a:spcBef>
      <a:spcAft>
        <a:spcPct val="0"/>
      </a:spcAft>
      <a:defRPr sz="24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indent="685800" algn="l" defTabSz="1828800" rtl="0" eaLnBrk="0" fontAlgn="base" hangingPunct="0">
      <a:spcBef>
        <a:spcPct val="0"/>
      </a:spcBef>
      <a:spcAft>
        <a:spcPct val="0"/>
      </a:spcAft>
      <a:defRPr sz="24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indent="914400" algn="l" defTabSz="1828800" rtl="0" eaLnBrk="0" fontAlgn="base" hangingPunct="0">
      <a:spcBef>
        <a:spcPct val="0"/>
      </a:spcBef>
      <a:spcAft>
        <a:spcPct val="0"/>
      </a:spcAft>
      <a:defRPr sz="24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5"/>
            <a:ext cx="18288000" cy="4775200"/>
          </a:xfrm>
        </p:spPr>
        <p:txBody>
          <a:bodyPr anchor="b"/>
          <a:lstStyle>
            <a:lvl1pPr algn="ctr">
              <a:defRPr sz="6000"/>
            </a:lvl1pPr>
          </a:lstStyle>
          <a:p>
            <a:r>
              <a:rPr lang="en-US"/>
              <a:t>Click to edit Master title style</a:t>
            </a:r>
            <a:endParaRPr lang="tr-TR"/>
          </a:p>
        </p:txBody>
      </p:sp>
      <p:sp>
        <p:nvSpPr>
          <p:cNvPr id="3" name="Subtitle 2"/>
          <p:cNvSpPr>
            <a:spLocks noGrp="1"/>
          </p:cNvSpPr>
          <p:nvPr>
            <p:ph type="subTitle" idx="1"/>
          </p:nvPr>
        </p:nvSpPr>
        <p:spPr>
          <a:xfrm>
            <a:off x="3048000" y="7204075"/>
            <a:ext cx="18288000" cy="33115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tr-TR"/>
          </a:p>
        </p:txBody>
      </p:sp>
      <p:sp>
        <p:nvSpPr>
          <p:cNvPr id="4" name="Rectangle 3">
            <a:extLst>
              <a:ext uri="{FF2B5EF4-FFF2-40B4-BE49-F238E27FC236}">
                <a16:creationId xmlns:a16="http://schemas.microsoft.com/office/drawing/2014/main" id="{4E7352AA-8F08-84DF-1484-C3630DB12858}"/>
              </a:ext>
            </a:extLst>
          </p:cNvPr>
          <p:cNvSpPr>
            <a:spLocks noGrp="1"/>
          </p:cNvSpPr>
          <p:nvPr>
            <p:ph type="sldNum" sz="quarter" idx="10"/>
          </p:nvPr>
        </p:nvSpPr>
        <p:spPr>
          <a:ln/>
        </p:spPr>
        <p:txBody>
          <a:bodyPr/>
          <a:lstStyle>
            <a:lvl1pPr>
              <a:defRPr/>
            </a:lvl1pPr>
          </a:lstStyle>
          <a:p>
            <a:pPr>
              <a:defRPr/>
            </a:pPr>
            <a:fld id="{872053E1-E34A-4143-AAA2-C9A09F7CDF1F}" type="slidenum">
              <a:rPr lang="en-TR" altLang="en-TR"/>
              <a:pPr>
                <a:defRPr/>
              </a:pPr>
              <a:t>‹#›</a:t>
            </a:fld>
            <a:endParaRPr lang="en-TR" altLang="en-TR" dirty="0"/>
          </a:p>
        </p:txBody>
      </p:sp>
    </p:spTree>
    <p:extLst>
      <p:ext uri="{BB962C8B-B14F-4D97-AF65-F5344CB8AC3E}">
        <p14:creationId xmlns:p14="http://schemas.microsoft.com/office/powerpoint/2010/main" val="39947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Rectangle 3">
            <a:extLst>
              <a:ext uri="{FF2B5EF4-FFF2-40B4-BE49-F238E27FC236}">
                <a16:creationId xmlns:a16="http://schemas.microsoft.com/office/drawing/2014/main" id="{A1AA626B-0E62-5117-F0A8-397488DAD13B}"/>
              </a:ext>
            </a:extLst>
          </p:cNvPr>
          <p:cNvSpPr>
            <a:spLocks noGrp="1"/>
          </p:cNvSpPr>
          <p:nvPr>
            <p:ph type="sldNum" sz="quarter" idx="10"/>
          </p:nvPr>
        </p:nvSpPr>
        <p:spPr>
          <a:ln/>
        </p:spPr>
        <p:txBody>
          <a:bodyPr/>
          <a:lstStyle>
            <a:lvl1pPr>
              <a:defRPr/>
            </a:lvl1pPr>
          </a:lstStyle>
          <a:p>
            <a:pPr>
              <a:defRPr/>
            </a:pPr>
            <a:fld id="{DE6C6515-DDFF-4B42-AA3C-43DE4240D768}" type="slidenum">
              <a:rPr lang="en-TR" altLang="en-TR"/>
              <a:pPr>
                <a:defRPr/>
              </a:pPr>
              <a:t>‹#›</a:t>
            </a:fld>
            <a:endParaRPr lang="en-TR" altLang="en-TR" dirty="0"/>
          </a:p>
        </p:txBody>
      </p:sp>
    </p:spTree>
    <p:extLst>
      <p:ext uri="{BB962C8B-B14F-4D97-AF65-F5344CB8AC3E}">
        <p14:creationId xmlns:p14="http://schemas.microsoft.com/office/powerpoint/2010/main" val="928501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8126075" y="549275"/>
            <a:ext cx="5932488" cy="12785725"/>
          </a:xfrm>
        </p:spPr>
        <p:txBody>
          <a:bodyPr vert="eaVert"/>
          <a:lstStyle/>
          <a:p>
            <a:r>
              <a:rPr lang="en-US"/>
              <a:t>Click to edit Master title style</a:t>
            </a:r>
            <a:endParaRPr lang="tr-TR"/>
          </a:p>
        </p:txBody>
      </p:sp>
      <p:sp>
        <p:nvSpPr>
          <p:cNvPr id="3" name="Vertical Text Placeholder 2"/>
          <p:cNvSpPr>
            <a:spLocks noGrp="1"/>
          </p:cNvSpPr>
          <p:nvPr>
            <p:ph type="body" orient="vert" idx="1"/>
          </p:nvPr>
        </p:nvSpPr>
        <p:spPr>
          <a:xfrm>
            <a:off x="323850" y="549275"/>
            <a:ext cx="17649825" cy="127857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Rectangle 3">
            <a:extLst>
              <a:ext uri="{FF2B5EF4-FFF2-40B4-BE49-F238E27FC236}">
                <a16:creationId xmlns:a16="http://schemas.microsoft.com/office/drawing/2014/main" id="{CF7A030C-2C9C-3C86-E920-5695087FF1D2}"/>
              </a:ext>
            </a:extLst>
          </p:cNvPr>
          <p:cNvSpPr>
            <a:spLocks noGrp="1"/>
          </p:cNvSpPr>
          <p:nvPr>
            <p:ph type="sldNum" sz="quarter" idx="10"/>
          </p:nvPr>
        </p:nvSpPr>
        <p:spPr>
          <a:ln/>
        </p:spPr>
        <p:txBody>
          <a:bodyPr/>
          <a:lstStyle>
            <a:lvl1pPr>
              <a:defRPr/>
            </a:lvl1pPr>
          </a:lstStyle>
          <a:p>
            <a:pPr>
              <a:defRPr/>
            </a:pPr>
            <a:fld id="{84015BA0-6617-C644-9D60-18DFD9B4344C}" type="slidenum">
              <a:rPr lang="en-TR" altLang="en-TR"/>
              <a:pPr>
                <a:defRPr/>
              </a:pPr>
              <a:t>‹#›</a:t>
            </a:fld>
            <a:endParaRPr lang="en-TR" altLang="en-TR" dirty="0"/>
          </a:p>
        </p:txBody>
      </p:sp>
    </p:spTree>
    <p:extLst>
      <p:ext uri="{BB962C8B-B14F-4D97-AF65-F5344CB8AC3E}">
        <p14:creationId xmlns:p14="http://schemas.microsoft.com/office/powerpoint/2010/main" val="10164371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OBJEC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 name="Slide Number">
            <a:extLst>
              <a:ext uri="{FF2B5EF4-FFF2-40B4-BE49-F238E27FC236}">
                <a16:creationId xmlns:a16="http://schemas.microsoft.com/office/drawing/2014/main" id="{EDD5482C-7797-94C2-9C73-D217CC622A82}"/>
              </a:ext>
            </a:extLst>
          </p:cNvPr>
          <p:cNvSpPr txBox="1">
            <a:spLocks noGrp="1"/>
          </p:cNvSpPr>
          <p:nvPr>
            <p:ph type="sldNum" sz="quarter" idx="10"/>
          </p:nvPr>
        </p:nvSpPr>
        <p:spPr/>
        <p:txBody>
          <a:bodyPr/>
          <a:lstStyle>
            <a:lvl1pPr marL="0" indent="0">
              <a:buNone/>
              <a:defRPr/>
            </a:lvl1pPr>
          </a:lstStyle>
          <a:p>
            <a:pPr>
              <a:defRPr/>
            </a:pPr>
            <a:fld id="{E9450A2B-522F-9B4F-9E0F-9EDB5DCD078F}" type="slidenum">
              <a:rPr lang="en-TR"/>
              <a:pPr>
                <a:defRPr/>
              </a:pPr>
              <a:t>‹#›</a:t>
            </a:fld>
            <a:endParaRPr lang="en-TR" dirty="0"/>
          </a:p>
        </p:txBody>
      </p:sp>
    </p:spTree>
    <p:extLst>
      <p:ext uri="{BB962C8B-B14F-4D97-AF65-F5344CB8AC3E}">
        <p14:creationId xmlns:p14="http://schemas.microsoft.com/office/powerpoint/2010/main" val="355577099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SECTION_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2108461" y="8813802"/>
            <a:ext cx="20790166" cy="2724155"/>
          </a:xfrm>
          <a:prstGeom prst="rect">
            <a:avLst/>
          </a:prstGeom>
        </p:spPr>
        <p:txBody>
          <a:bodyPr/>
          <a:lstStyle>
            <a:lvl1pPr algn="l">
              <a:defRPr sz="8000" b="1"/>
            </a:lvl1pPr>
          </a:lstStyle>
          <a:p>
            <a:r>
              <a:t>Title Text</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3969889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Content Placeholder 2"/>
          <p:cNvSpPr>
            <a:spLocks noGrp="1"/>
          </p:cNvSpPr>
          <p:nvPr>
            <p:ph idx="1"/>
          </p:nvPr>
        </p:nvSpPr>
        <p:spPr/>
        <p:txBody>
          <a:bodyPr/>
          <a:lstStyle>
            <a:lvl1pPr marL="685800" indent="-685800">
              <a:buFont typeface="Arial" panose="020B0604020202020204" pitchFamily="34" charset="0"/>
              <a:buChar char="•"/>
              <a:defRPr/>
            </a:lvl1pPr>
            <a:lvl3pPr marL="4762500" indent="-3848100">
              <a:buFont typeface="Wingdings" pitchFamily="2" charset="2"/>
              <a:buChar char="§"/>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tr-TR" dirty="0"/>
          </a:p>
        </p:txBody>
      </p:sp>
      <p:sp>
        <p:nvSpPr>
          <p:cNvPr id="4" name="Rectangle 3">
            <a:extLst>
              <a:ext uri="{FF2B5EF4-FFF2-40B4-BE49-F238E27FC236}">
                <a16:creationId xmlns:a16="http://schemas.microsoft.com/office/drawing/2014/main" id="{C024848C-4517-B497-20CA-1ADC2EA83187}"/>
              </a:ext>
            </a:extLst>
          </p:cNvPr>
          <p:cNvSpPr>
            <a:spLocks noGrp="1"/>
          </p:cNvSpPr>
          <p:nvPr>
            <p:ph type="sldNum" sz="quarter" idx="10"/>
          </p:nvPr>
        </p:nvSpPr>
        <p:spPr>
          <a:ln/>
        </p:spPr>
        <p:txBody>
          <a:bodyPr/>
          <a:lstStyle>
            <a:lvl1pPr>
              <a:defRPr/>
            </a:lvl1pPr>
          </a:lstStyle>
          <a:p>
            <a:pPr>
              <a:defRPr/>
            </a:pPr>
            <a:fld id="{06F6C418-247E-C746-AAF7-A6C44B129307}" type="slidenum">
              <a:rPr lang="en-TR" altLang="en-TR"/>
              <a:pPr>
                <a:defRPr/>
              </a:pPr>
              <a:t>‹#›</a:t>
            </a:fld>
            <a:endParaRPr lang="en-TR" altLang="en-TR" dirty="0"/>
          </a:p>
        </p:txBody>
      </p:sp>
    </p:spTree>
    <p:extLst>
      <p:ext uri="{BB962C8B-B14F-4D97-AF65-F5344CB8AC3E}">
        <p14:creationId xmlns:p14="http://schemas.microsoft.com/office/powerpoint/2010/main" val="2446510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5"/>
            <a:ext cx="21031200" cy="5705475"/>
          </a:xfrm>
        </p:spPr>
        <p:txBody>
          <a:bodyPr anchor="b"/>
          <a:lstStyle>
            <a:lvl1pPr>
              <a:defRPr sz="6000"/>
            </a:lvl1pPr>
          </a:lstStyle>
          <a:p>
            <a:r>
              <a:rPr lang="en-US"/>
              <a:t>Click to edit Master title style</a:t>
            </a:r>
            <a:endParaRPr lang="tr-TR"/>
          </a:p>
        </p:txBody>
      </p:sp>
      <p:sp>
        <p:nvSpPr>
          <p:cNvPr id="3" name="Text Placeholder 2"/>
          <p:cNvSpPr>
            <a:spLocks noGrp="1"/>
          </p:cNvSpPr>
          <p:nvPr>
            <p:ph type="body" idx="1"/>
          </p:nvPr>
        </p:nvSpPr>
        <p:spPr>
          <a:xfrm>
            <a:off x="1663700" y="9178925"/>
            <a:ext cx="21031200" cy="3000375"/>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3">
            <a:extLst>
              <a:ext uri="{FF2B5EF4-FFF2-40B4-BE49-F238E27FC236}">
                <a16:creationId xmlns:a16="http://schemas.microsoft.com/office/drawing/2014/main" id="{9EECD25C-D199-B9C9-9E58-4845914BC7DB}"/>
              </a:ext>
            </a:extLst>
          </p:cNvPr>
          <p:cNvSpPr>
            <a:spLocks noGrp="1"/>
          </p:cNvSpPr>
          <p:nvPr>
            <p:ph type="sldNum" sz="quarter" idx="10"/>
          </p:nvPr>
        </p:nvSpPr>
        <p:spPr>
          <a:ln/>
        </p:spPr>
        <p:txBody>
          <a:bodyPr/>
          <a:lstStyle>
            <a:lvl1pPr>
              <a:defRPr/>
            </a:lvl1pPr>
          </a:lstStyle>
          <a:p>
            <a:pPr>
              <a:defRPr/>
            </a:pPr>
            <a:fld id="{18FF5254-B5D3-0F47-ADC3-6D2AD49909F8}" type="slidenum">
              <a:rPr lang="en-TR" altLang="en-TR"/>
              <a:pPr>
                <a:defRPr/>
              </a:pPr>
              <a:t>‹#›</a:t>
            </a:fld>
            <a:endParaRPr lang="en-TR" altLang="en-TR" dirty="0"/>
          </a:p>
        </p:txBody>
      </p:sp>
    </p:spTree>
    <p:extLst>
      <p:ext uri="{BB962C8B-B14F-4D97-AF65-F5344CB8AC3E}">
        <p14:creationId xmlns:p14="http://schemas.microsoft.com/office/powerpoint/2010/main" val="2982107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Content Placeholder 2"/>
          <p:cNvSpPr>
            <a:spLocks noGrp="1"/>
          </p:cNvSpPr>
          <p:nvPr>
            <p:ph sz="half" idx="1"/>
          </p:nvPr>
        </p:nvSpPr>
        <p:spPr>
          <a:xfrm>
            <a:off x="455613" y="2819400"/>
            <a:ext cx="11710987" cy="10515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Content Placeholder 3"/>
          <p:cNvSpPr>
            <a:spLocks noGrp="1"/>
          </p:cNvSpPr>
          <p:nvPr>
            <p:ph sz="half" idx="2"/>
          </p:nvPr>
        </p:nvSpPr>
        <p:spPr>
          <a:xfrm>
            <a:off x="12319000" y="2819400"/>
            <a:ext cx="11712575" cy="10515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Rectangle 3">
            <a:extLst>
              <a:ext uri="{FF2B5EF4-FFF2-40B4-BE49-F238E27FC236}">
                <a16:creationId xmlns:a16="http://schemas.microsoft.com/office/drawing/2014/main" id="{D53990FD-3EB7-54ED-1139-CB1C351245A2}"/>
              </a:ext>
            </a:extLst>
          </p:cNvPr>
          <p:cNvSpPr>
            <a:spLocks noGrp="1"/>
          </p:cNvSpPr>
          <p:nvPr>
            <p:ph type="sldNum" sz="quarter" idx="10"/>
          </p:nvPr>
        </p:nvSpPr>
        <p:spPr>
          <a:ln/>
        </p:spPr>
        <p:txBody>
          <a:bodyPr/>
          <a:lstStyle>
            <a:lvl1pPr>
              <a:defRPr/>
            </a:lvl1pPr>
          </a:lstStyle>
          <a:p>
            <a:pPr>
              <a:defRPr/>
            </a:pPr>
            <a:fld id="{B38439B2-A477-7747-BD04-FB0498649D5B}" type="slidenum">
              <a:rPr lang="en-TR" altLang="en-TR"/>
              <a:pPr>
                <a:defRPr/>
              </a:pPr>
              <a:t>‹#›</a:t>
            </a:fld>
            <a:endParaRPr lang="en-TR" altLang="en-TR" dirty="0"/>
          </a:p>
        </p:txBody>
      </p:sp>
    </p:spTree>
    <p:extLst>
      <p:ext uri="{BB962C8B-B14F-4D97-AF65-F5344CB8AC3E}">
        <p14:creationId xmlns:p14="http://schemas.microsoft.com/office/powerpoint/2010/main" val="580449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575" y="730250"/>
            <a:ext cx="21031200" cy="2651125"/>
          </a:xfrm>
        </p:spPr>
        <p:txBody>
          <a:bodyPr/>
          <a:lstStyle/>
          <a:p>
            <a:r>
              <a:rPr lang="en-US"/>
              <a:t>Click to edit Master title style</a:t>
            </a:r>
            <a:endParaRPr lang="tr-TR"/>
          </a:p>
        </p:txBody>
      </p:sp>
      <p:sp>
        <p:nvSpPr>
          <p:cNvPr id="3" name="Text Placeholder 2"/>
          <p:cNvSpPr>
            <a:spLocks noGrp="1"/>
          </p:cNvSpPr>
          <p:nvPr>
            <p:ph type="body" idx="1"/>
          </p:nvPr>
        </p:nvSpPr>
        <p:spPr>
          <a:xfrm>
            <a:off x="1679575" y="3362325"/>
            <a:ext cx="103155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79575" y="5010150"/>
            <a:ext cx="103155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Text Placeholder 4"/>
          <p:cNvSpPr>
            <a:spLocks noGrp="1"/>
          </p:cNvSpPr>
          <p:nvPr>
            <p:ph type="body" sz="quarter" idx="3"/>
          </p:nvPr>
        </p:nvSpPr>
        <p:spPr>
          <a:xfrm>
            <a:off x="12344400" y="3362325"/>
            <a:ext cx="103663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12344400" y="5010150"/>
            <a:ext cx="103663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7" name="Rectangle 3">
            <a:extLst>
              <a:ext uri="{FF2B5EF4-FFF2-40B4-BE49-F238E27FC236}">
                <a16:creationId xmlns:a16="http://schemas.microsoft.com/office/drawing/2014/main" id="{6C96743F-D2BC-41A6-9E70-D535A3F16055}"/>
              </a:ext>
            </a:extLst>
          </p:cNvPr>
          <p:cNvSpPr>
            <a:spLocks noGrp="1"/>
          </p:cNvSpPr>
          <p:nvPr>
            <p:ph type="sldNum" sz="quarter" idx="10"/>
          </p:nvPr>
        </p:nvSpPr>
        <p:spPr>
          <a:ln/>
        </p:spPr>
        <p:txBody>
          <a:bodyPr/>
          <a:lstStyle>
            <a:lvl1pPr>
              <a:defRPr/>
            </a:lvl1pPr>
          </a:lstStyle>
          <a:p>
            <a:pPr>
              <a:defRPr/>
            </a:pPr>
            <a:fld id="{8B16C520-E9BE-3743-8DB5-9F28A3677142}" type="slidenum">
              <a:rPr lang="en-TR" altLang="en-TR"/>
              <a:pPr>
                <a:defRPr/>
              </a:pPr>
              <a:t>‹#›</a:t>
            </a:fld>
            <a:endParaRPr lang="en-TR" altLang="en-TR" dirty="0"/>
          </a:p>
        </p:txBody>
      </p:sp>
    </p:spTree>
    <p:extLst>
      <p:ext uri="{BB962C8B-B14F-4D97-AF65-F5344CB8AC3E}">
        <p14:creationId xmlns:p14="http://schemas.microsoft.com/office/powerpoint/2010/main" val="1317307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Rectangle 3">
            <a:extLst>
              <a:ext uri="{FF2B5EF4-FFF2-40B4-BE49-F238E27FC236}">
                <a16:creationId xmlns:a16="http://schemas.microsoft.com/office/drawing/2014/main" id="{8CAC38F7-F1B4-E65A-05E7-B3F85E3AB01D}"/>
              </a:ext>
            </a:extLst>
          </p:cNvPr>
          <p:cNvSpPr>
            <a:spLocks noGrp="1"/>
          </p:cNvSpPr>
          <p:nvPr>
            <p:ph type="sldNum" sz="quarter" idx="10"/>
          </p:nvPr>
        </p:nvSpPr>
        <p:spPr>
          <a:ln/>
        </p:spPr>
        <p:txBody>
          <a:bodyPr/>
          <a:lstStyle>
            <a:lvl1pPr>
              <a:defRPr/>
            </a:lvl1pPr>
          </a:lstStyle>
          <a:p>
            <a:pPr>
              <a:defRPr/>
            </a:pPr>
            <a:fld id="{91B1B606-555E-7442-A71C-2A913B0BC20D}" type="slidenum">
              <a:rPr lang="en-TR" altLang="en-TR"/>
              <a:pPr>
                <a:defRPr/>
              </a:pPr>
              <a:t>‹#›</a:t>
            </a:fld>
            <a:endParaRPr lang="en-TR" altLang="en-TR" dirty="0"/>
          </a:p>
        </p:txBody>
      </p:sp>
    </p:spTree>
    <p:extLst>
      <p:ext uri="{BB962C8B-B14F-4D97-AF65-F5344CB8AC3E}">
        <p14:creationId xmlns:p14="http://schemas.microsoft.com/office/powerpoint/2010/main" val="330760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59B2CE11-9A8A-A960-2FF1-9A98ABC45295}"/>
              </a:ext>
            </a:extLst>
          </p:cNvPr>
          <p:cNvSpPr>
            <a:spLocks noGrp="1"/>
          </p:cNvSpPr>
          <p:nvPr>
            <p:ph type="sldNum" sz="quarter" idx="10"/>
          </p:nvPr>
        </p:nvSpPr>
        <p:spPr>
          <a:ln/>
        </p:spPr>
        <p:txBody>
          <a:bodyPr/>
          <a:lstStyle>
            <a:lvl1pPr>
              <a:defRPr/>
            </a:lvl1pPr>
          </a:lstStyle>
          <a:p>
            <a:pPr>
              <a:defRPr/>
            </a:pPr>
            <a:fld id="{5DDD99E6-12EB-1240-8D08-B2B7F2EB7892}" type="slidenum">
              <a:rPr lang="en-TR" altLang="en-TR"/>
              <a:pPr>
                <a:defRPr/>
              </a:pPr>
              <a:t>‹#›</a:t>
            </a:fld>
            <a:endParaRPr lang="en-TR" altLang="en-TR" dirty="0"/>
          </a:p>
        </p:txBody>
      </p:sp>
    </p:spTree>
    <p:extLst>
      <p:ext uri="{BB962C8B-B14F-4D97-AF65-F5344CB8AC3E}">
        <p14:creationId xmlns:p14="http://schemas.microsoft.com/office/powerpoint/2010/main" val="1760050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5" y="914400"/>
            <a:ext cx="7864475" cy="3200400"/>
          </a:xfrm>
        </p:spPr>
        <p:txBody>
          <a:bodyPr anchor="b"/>
          <a:lstStyle>
            <a:lvl1pPr>
              <a:defRPr sz="3200"/>
            </a:lvl1pPr>
          </a:lstStyle>
          <a:p>
            <a:r>
              <a:rPr lang="en-US"/>
              <a:t>Click to edit Master title style</a:t>
            </a:r>
            <a:endParaRPr lang="tr-TR"/>
          </a:p>
        </p:txBody>
      </p:sp>
      <p:sp>
        <p:nvSpPr>
          <p:cNvPr id="3" name="Content Placeholder 2"/>
          <p:cNvSpPr>
            <a:spLocks noGrp="1"/>
          </p:cNvSpPr>
          <p:nvPr>
            <p:ph idx="1"/>
          </p:nvPr>
        </p:nvSpPr>
        <p:spPr>
          <a:xfrm>
            <a:off x="10366375" y="1974850"/>
            <a:ext cx="12344400" cy="9747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Text Placeholder 3"/>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3">
            <a:extLst>
              <a:ext uri="{FF2B5EF4-FFF2-40B4-BE49-F238E27FC236}">
                <a16:creationId xmlns:a16="http://schemas.microsoft.com/office/drawing/2014/main" id="{60D9AC8B-FC8A-0CE0-3A44-CF72E898FC6C}"/>
              </a:ext>
            </a:extLst>
          </p:cNvPr>
          <p:cNvSpPr>
            <a:spLocks noGrp="1"/>
          </p:cNvSpPr>
          <p:nvPr>
            <p:ph type="sldNum" sz="quarter" idx="10"/>
          </p:nvPr>
        </p:nvSpPr>
        <p:spPr>
          <a:ln/>
        </p:spPr>
        <p:txBody>
          <a:bodyPr/>
          <a:lstStyle>
            <a:lvl1pPr>
              <a:defRPr/>
            </a:lvl1pPr>
          </a:lstStyle>
          <a:p>
            <a:pPr>
              <a:defRPr/>
            </a:pPr>
            <a:fld id="{31B5C4D4-D3C0-B049-BFC7-7CE6F1201AB5}" type="slidenum">
              <a:rPr lang="en-TR" altLang="en-TR"/>
              <a:pPr>
                <a:defRPr/>
              </a:pPr>
              <a:t>‹#›</a:t>
            </a:fld>
            <a:endParaRPr lang="en-TR" altLang="en-TR" dirty="0"/>
          </a:p>
        </p:txBody>
      </p:sp>
    </p:spTree>
    <p:extLst>
      <p:ext uri="{BB962C8B-B14F-4D97-AF65-F5344CB8AC3E}">
        <p14:creationId xmlns:p14="http://schemas.microsoft.com/office/powerpoint/2010/main" val="577917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5" y="914400"/>
            <a:ext cx="7864475" cy="3200400"/>
          </a:xfrm>
        </p:spPr>
        <p:txBody>
          <a:bodyPr anchor="b"/>
          <a:lstStyle>
            <a:lvl1pPr>
              <a:defRPr sz="3200"/>
            </a:lvl1pPr>
          </a:lstStyle>
          <a:p>
            <a:r>
              <a:rPr lang="en-US"/>
              <a:t>Click to edit Master title style</a:t>
            </a:r>
            <a:endParaRPr lang="tr-TR"/>
          </a:p>
        </p:txBody>
      </p:sp>
      <p:sp>
        <p:nvSpPr>
          <p:cNvPr id="3" name="Picture Placeholder 2"/>
          <p:cNvSpPr>
            <a:spLocks noGrp="1"/>
          </p:cNvSpPr>
          <p:nvPr>
            <p:ph type="pic" idx="1"/>
          </p:nvPr>
        </p:nvSpPr>
        <p:spPr>
          <a:xfrm>
            <a:off x="10366375" y="1974850"/>
            <a:ext cx="12344400" cy="9747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tr-TR" noProof="0">
              <a:sym typeface="Calibri" panose="020F0502020204030204" pitchFamily="34" charset="0"/>
            </a:endParaRPr>
          </a:p>
        </p:txBody>
      </p:sp>
      <p:sp>
        <p:nvSpPr>
          <p:cNvPr id="4" name="Text Placeholder 3"/>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3">
            <a:extLst>
              <a:ext uri="{FF2B5EF4-FFF2-40B4-BE49-F238E27FC236}">
                <a16:creationId xmlns:a16="http://schemas.microsoft.com/office/drawing/2014/main" id="{A5ACA1F6-95B1-67BF-D111-E8132B54F366}"/>
              </a:ext>
            </a:extLst>
          </p:cNvPr>
          <p:cNvSpPr>
            <a:spLocks noGrp="1"/>
          </p:cNvSpPr>
          <p:nvPr>
            <p:ph type="sldNum" sz="quarter" idx="10"/>
          </p:nvPr>
        </p:nvSpPr>
        <p:spPr>
          <a:ln/>
        </p:spPr>
        <p:txBody>
          <a:bodyPr/>
          <a:lstStyle>
            <a:lvl1pPr>
              <a:defRPr/>
            </a:lvl1pPr>
          </a:lstStyle>
          <a:p>
            <a:pPr>
              <a:defRPr/>
            </a:pPr>
            <a:fld id="{E9226A56-08F4-C148-AED5-0FDBC5AFA369}" type="slidenum">
              <a:rPr lang="en-TR" altLang="en-TR"/>
              <a:pPr>
                <a:defRPr/>
              </a:pPr>
              <a:t>‹#›</a:t>
            </a:fld>
            <a:endParaRPr lang="en-TR" altLang="en-TR" dirty="0"/>
          </a:p>
        </p:txBody>
      </p:sp>
    </p:spTree>
    <p:extLst>
      <p:ext uri="{BB962C8B-B14F-4D97-AF65-F5344CB8AC3E}">
        <p14:creationId xmlns:p14="http://schemas.microsoft.com/office/powerpoint/2010/main" val="7588751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26" name="Rectangle 1">
            <a:extLst>
              <a:ext uri="{FF2B5EF4-FFF2-40B4-BE49-F238E27FC236}">
                <a16:creationId xmlns:a16="http://schemas.microsoft.com/office/drawing/2014/main" id="{75C45713-2007-8FE8-2AF9-CBC50C359229}"/>
              </a:ext>
            </a:extLst>
          </p:cNvPr>
          <p:cNvSpPr>
            <a:spLocks noGrp="1"/>
          </p:cNvSpPr>
          <p:nvPr>
            <p:ph type="title"/>
          </p:nvPr>
        </p:nvSpPr>
        <p:spPr bwMode="auto">
          <a:xfrm>
            <a:off x="323850" y="549275"/>
            <a:ext cx="23734713" cy="1924050"/>
          </a:xfrm>
          <a:prstGeom prst="rect">
            <a:avLst/>
          </a:prstGeom>
          <a:solidFill>
            <a:srgbClr val="DBB5E7">
              <a:alpha val="29803"/>
            </a:srgb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91440" rIns="91440" bIns="91440" numCol="1" anchor="ctr" anchorCtr="0" compatLnSpc="1">
            <a:prstTxWarp prst="textNoShape">
              <a:avLst/>
            </a:prstTxWarp>
          </a:bodyPr>
          <a:lstStyle/>
          <a:p>
            <a:pPr lvl="0"/>
            <a:r>
              <a:rPr lang="en-TR" altLang="en-TR">
                <a:sym typeface="Calibri" panose="020F0502020204030204" pitchFamily="34" charset="0"/>
              </a:rPr>
              <a:t>Click to edit Master title style</a:t>
            </a:r>
          </a:p>
        </p:txBody>
      </p:sp>
      <p:sp>
        <p:nvSpPr>
          <p:cNvPr id="1027" name="Rectangle 2">
            <a:extLst>
              <a:ext uri="{FF2B5EF4-FFF2-40B4-BE49-F238E27FC236}">
                <a16:creationId xmlns:a16="http://schemas.microsoft.com/office/drawing/2014/main" id="{6D742EC8-4029-95CD-8BC1-FA19FB06F2E1}"/>
              </a:ext>
            </a:extLst>
          </p:cNvPr>
          <p:cNvSpPr>
            <a:spLocks noGrp="1"/>
          </p:cNvSpPr>
          <p:nvPr>
            <p:ph type="body" idx="1"/>
          </p:nvPr>
        </p:nvSpPr>
        <p:spPr bwMode="auto">
          <a:xfrm>
            <a:off x="455613" y="2819400"/>
            <a:ext cx="23575962" cy="1051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91440" rIns="91440" bIns="91440" numCol="1" anchor="t" anchorCtr="0" compatLnSpc="1">
            <a:prstTxWarp prst="textNoShape">
              <a:avLst/>
            </a:prstTxWarp>
          </a:bodyPr>
          <a:lstStyle/>
          <a:p>
            <a:pPr lvl="0"/>
            <a:r>
              <a:rPr lang="en-TR" altLang="en-TR">
                <a:sym typeface="Calibri" panose="020F0502020204030204" pitchFamily="34" charset="0"/>
              </a:rPr>
              <a:t>Click to edit Master text styles</a:t>
            </a:r>
          </a:p>
          <a:p>
            <a:pPr lvl="1"/>
            <a:r>
              <a:rPr lang="en-TR" altLang="en-TR">
                <a:sym typeface="Calibri" panose="020F0502020204030204" pitchFamily="34" charset="0"/>
              </a:rPr>
              <a:t>Second level</a:t>
            </a:r>
          </a:p>
          <a:p>
            <a:pPr lvl="2"/>
            <a:r>
              <a:rPr lang="en-TR" altLang="en-TR">
                <a:sym typeface="Calibri" panose="020F0502020204030204" pitchFamily="34" charset="0"/>
              </a:rPr>
              <a:t>Third level</a:t>
            </a:r>
          </a:p>
          <a:p>
            <a:pPr lvl="3"/>
            <a:r>
              <a:rPr lang="en-TR" altLang="en-TR">
                <a:sym typeface="Calibri" panose="020F0502020204030204" pitchFamily="34" charset="0"/>
              </a:rPr>
              <a:t>Fourth level</a:t>
            </a:r>
          </a:p>
          <a:p>
            <a:pPr lvl="4"/>
            <a:r>
              <a:rPr lang="en-TR" altLang="en-TR">
                <a:sym typeface="Calibri" panose="020F0502020204030204" pitchFamily="34" charset="0"/>
              </a:rPr>
              <a:t>Fifth level</a:t>
            </a:r>
          </a:p>
        </p:txBody>
      </p:sp>
      <p:sp>
        <p:nvSpPr>
          <p:cNvPr id="2" name="Rectangle 3">
            <a:extLst>
              <a:ext uri="{FF2B5EF4-FFF2-40B4-BE49-F238E27FC236}">
                <a16:creationId xmlns:a16="http://schemas.microsoft.com/office/drawing/2014/main" id="{17C9DE55-80FE-332F-8532-429D7557FBFF}"/>
              </a:ext>
            </a:extLst>
          </p:cNvPr>
          <p:cNvSpPr>
            <a:spLocks noGrp="1"/>
          </p:cNvSpPr>
          <p:nvPr>
            <p:ph type="sldNum" sz="quarter" idx="2"/>
          </p:nvPr>
        </p:nvSpPr>
        <p:spPr bwMode="auto">
          <a:xfrm>
            <a:off x="23298150" y="12925425"/>
            <a:ext cx="760413" cy="482600"/>
          </a:xfrm>
          <a:prstGeom prst="rect">
            <a:avLst/>
          </a:prstGeom>
          <a:noFill/>
          <a:ln>
            <a:noFill/>
          </a:ln>
          <a:effectLst/>
        </p:spPr>
        <p:txBody>
          <a:bodyPr vert="horz" wrap="none" lIns="91440" tIns="91440" rIns="91440" bIns="91440" numCol="1" anchor="ctr" anchorCtr="0" compatLnSpc="1">
            <a:prstTxWarp prst="textNoShape">
              <a:avLst/>
            </a:prstTxWarp>
          </a:bodyPr>
          <a:lstStyle>
            <a:lvl1pPr marL="0" indent="0" algn="r" eaLnBrk="1">
              <a:buClr>
                <a:srgbClr val="3333CC"/>
              </a:buClr>
              <a:buSzPct val="100000"/>
              <a:buFontTx/>
              <a:buNone/>
              <a:defRPr sz="2400">
                <a:solidFill>
                  <a:srgbClr val="888888"/>
                </a:solidFill>
              </a:defRPr>
            </a:lvl1pPr>
          </a:lstStyle>
          <a:p>
            <a:pPr>
              <a:defRPr/>
            </a:pPr>
            <a:fld id="{386C0692-95F2-2C4D-A8B8-65210A28C524}" type="slidenum">
              <a:rPr lang="en-TR" altLang="en-TR"/>
              <a:pPr>
                <a:defRPr/>
              </a:pPr>
              <a:t>‹#›</a:t>
            </a:fld>
            <a:endParaRPr lang="en-TR" altLang="en-TR" dirty="0"/>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Lst>
  <p:txStyles>
    <p:titleStyle>
      <a:lvl1pPr algn="ctr" defTabSz="1828800" rtl="0" eaLnBrk="0" fontAlgn="base" hangingPunct="0">
        <a:spcBef>
          <a:spcPct val="0"/>
        </a:spcBef>
        <a:spcAft>
          <a:spcPct val="0"/>
        </a:spcAft>
        <a:defRPr sz="7200" kern="1200">
          <a:solidFill>
            <a:srgbClr val="000099"/>
          </a:solidFill>
          <a:latin typeface="+mj-lt"/>
          <a:ea typeface="+mj-ea"/>
          <a:cs typeface="+mj-cs"/>
          <a:sym typeface="Calibri" panose="020F0502020204030204" pitchFamily="34" charset="0"/>
        </a:defRPr>
      </a:lvl1pPr>
      <a:lvl2pPr algn="ctr" defTabSz="1828800" rtl="0" eaLnBrk="0" fontAlgn="base" hangingPunct="0">
        <a:spcBef>
          <a:spcPct val="0"/>
        </a:spcBef>
        <a:spcAft>
          <a:spcPct val="0"/>
        </a:spcAft>
        <a:defRPr sz="7200">
          <a:solidFill>
            <a:srgbClr val="000099"/>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algn="ctr" defTabSz="1828800" rtl="0" eaLnBrk="0" fontAlgn="base" hangingPunct="0">
        <a:spcBef>
          <a:spcPct val="0"/>
        </a:spcBef>
        <a:spcAft>
          <a:spcPct val="0"/>
        </a:spcAft>
        <a:defRPr sz="7200">
          <a:solidFill>
            <a:srgbClr val="000099"/>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algn="ctr" defTabSz="1828800" rtl="0" eaLnBrk="0" fontAlgn="base" hangingPunct="0">
        <a:spcBef>
          <a:spcPct val="0"/>
        </a:spcBef>
        <a:spcAft>
          <a:spcPct val="0"/>
        </a:spcAft>
        <a:defRPr sz="7200">
          <a:solidFill>
            <a:srgbClr val="000099"/>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algn="ctr" defTabSz="1828800" rtl="0" eaLnBrk="0" fontAlgn="base" hangingPunct="0">
        <a:spcBef>
          <a:spcPct val="0"/>
        </a:spcBef>
        <a:spcAft>
          <a:spcPct val="0"/>
        </a:spcAft>
        <a:defRPr sz="7200">
          <a:solidFill>
            <a:srgbClr val="000099"/>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457200" algn="ctr" defTabSz="1828800" rtl="0" fontAlgn="base" hangingPunct="0">
        <a:spcBef>
          <a:spcPct val="0"/>
        </a:spcBef>
        <a:spcAft>
          <a:spcPct val="0"/>
        </a:spcAft>
        <a:defRPr sz="7200">
          <a:solidFill>
            <a:srgbClr val="000099"/>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914400" algn="ctr" defTabSz="1828800" rtl="0" fontAlgn="base" hangingPunct="0">
        <a:spcBef>
          <a:spcPct val="0"/>
        </a:spcBef>
        <a:spcAft>
          <a:spcPct val="0"/>
        </a:spcAft>
        <a:defRPr sz="7200">
          <a:solidFill>
            <a:srgbClr val="000099"/>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1371600" algn="ctr" defTabSz="1828800" rtl="0" fontAlgn="base" hangingPunct="0">
        <a:spcBef>
          <a:spcPct val="0"/>
        </a:spcBef>
        <a:spcAft>
          <a:spcPct val="0"/>
        </a:spcAft>
        <a:defRPr sz="7200">
          <a:solidFill>
            <a:srgbClr val="000099"/>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1828800" algn="ctr" defTabSz="1828800" rtl="0" fontAlgn="base" hangingPunct="0">
        <a:spcBef>
          <a:spcPct val="0"/>
        </a:spcBef>
        <a:spcAft>
          <a:spcPct val="0"/>
        </a:spcAft>
        <a:defRPr sz="7200">
          <a:solidFill>
            <a:srgbClr val="000099"/>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p:titleStyle>
    <p:bodyStyle>
      <a:lvl1pPr marL="685800" indent="-685800" algn="l" defTabSz="1828800" rtl="0" eaLnBrk="0" fontAlgn="base" hangingPunct="0">
        <a:spcBef>
          <a:spcPts val="1400"/>
        </a:spcBef>
        <a:spcAft>
          <a:spcPct val="0"/>
        </a:spcAft>
        <a:buSzPct val="100000"/>
        <a:buFont typeface="Arial" panose="020B0604020202020204" pitchFamily="34" charset="0"/>
        <a:buChar char="•"/>
        <a:defRPr sz="6400" kern="1200">
          <a:solidFill>
            <a:srgbClr val="000000"/>
          </a:solidFill>
          <a:latin typeface="+mn-lt"/>
          <a:ea typeface="+mn-ea"/>
          <a:cs typeface="+mn-cs"/>
          <a:sym typeface="Calibri" panose="020F0502020204030204" pitchFamily="34" charset="0"/>
        </a:defRPr>
      </a:lvl1pPr>
      <a:lvl2pPr marL="4565650" indent="-4108450" algn="l" defTabSz="1828800" rtl="0" eaLnBrk="0" fontAlgn="base" hangingPunct="0">
        <a:spcBef>
          <a:spcPts val="1400"/>
        </a:spcBef>
        <a:spcAft>
          <a:spcPct val="0"/>
        </a:spcAft>
        <a:buSzPct val="100000"/>
        <a:buFont typeface="Arial" panose="020B0604020202020204" pitchFamily="34" charset="0"/>
        <a:buChar char="–"/>
        <a:defRPr sz="6400" kern="1200">
          <a:solidFill>
            <a:srgbClr val="000000"/>
          </a:solidFill>
          <a:latin typeface="+mn-lt"/>
          <a:ea typeface="+mn-ea"/>
          <a:cs typeface="+mn-cs"/>
          <a:sym typeface="Calibri" panose="020F0502020204030204" pitchFamily="34" charset="0"/>
        </a:defRPr>
      </a:lvl2pPr>
      <a:lvl3pPr marL="4762500" indent="-3848100" algn="l" defTabSz="1828800" rtl="0" eaLnBrk="0" fontAlgn="base" hangingPunct="0">
        <a:spcBef>
          <a:spcPts val="1400"/>
        </a:spcBef>
        <a:spcAft>
          <a:spcPct val="0"/>
        </a:spcAft>
        <a:buSzPct val="100000"/>
        <a:buFont typeface="Wingdings" pitchFamily="2" charset="2"/>
        <a:buChar char="§"/>
        <a:defRPr sz="6400" kern="1200">
          <a:solidFill>
            <a:srgbClr val="000000"/>
          </a:solidFill>
          <a:latin typeface="+mn-lt"/>
          <a:ea typeface="+mn-ea"/>
          <a:cs typeface="+mn-cs"/>
          <a:sym typeface="Calibri" panose="020F0502020204030204" pitchFamily="34" charset="0"/>
        </a:defRPr>
      </a:lvl3pPr>
      <a:lvl4pPr marL="5981700" indent="-4610100" algn="l" defTabSz="1828800" rtl="0" eaLnBrk="0" fontAlgn="base" hangingPunct="0">
        <a:spcBef>
          <a:spcPts val="1400"/>
        </a:spcBef>
        <a:spcAft>
          <a:spcPct val="0"/>
        </a:spcAft>
        <a:buSzPct val="100000"/>
        <a:buFont typeface="Arial" panose="020B0604020202020204" pitchFamily="34" charset="0"/>
        <a:buChar char="–"/>
        <a:defRPr sz="6400" kern="1200">
          <a:solidFill>
            <a:srgbClr val="000000"/>
          </a:solidFill>
          <a:latin typeface="+mn-lt"/>
          <a:ea typeface="+mn-ea"/>
          <a:cs typeface="+mn-cs"/>
          <a:sym typeface="Calibri" panose="020F0502020204030204" pitchFamily="34" charset="0"/>
        </a:defRPr>
      </a:lvl4pPr>
      <a:lvl5pPr marL="6438900" indent="-4610100" algn="l" defTabSz="1828800" rtl="0" eaLnBrk="0" fontAlgn="base" hangingPunct="0">
        <a:spcBef>
          <a:spcPts val="1400"/>
        </a:spcBef>
        <a:spcAft>
          <a:spcPct val="0"/>
        </a:spcAft>
        <a:buSzPct val="100000"/>
        <a:buFont typeface="Arial" panose="020B0604020202020204" pitchFamily="34" charset="0"/>
        <a:buChar char="»"/>
        <a:defRPr sz="6400" kern="1200">
          <a:solidFill>
            <a:srgbClr val="000000"/>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liveexample.pearsoncmg.com/html/ShowImage.html" TargetMode="Externa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liveexample.pearsoncmg.com/html/ShowGridPane.html" TargetMode="Externa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descr="Title 1">
            <a:extLst>
              <a:ext uri="{FF2B5EF4-FFF2-40B4-BE49-F238E27FC236}">
                <a16:creationId xmlns:a16="http://schemas.microsoft.com/office/drawing/2014/main" id="{2FCFFF4E-CB82-4A9E-3A10-C8DF7B6391F4}"/>
              </a:ext>
            </a:extLst>
          </p:cNvPr>
          <p:cNvSpPr>
            <a:spLocks noGrp="1"/>
          </p:cNvSpPr>
          <p:nvPr>
            <p:ph type="title"/>
          </p:nvPr>
        </p:nvSpPr>
        <p:spPr>
          <a:xfrm>
            <a:off x="288925" y="2566988"/>
            <a:ext cx="23804563" cy="4632325"/>
          </a:xfrm>
        </p:spPr>
        <p:txBody>
          <a:bodyPr/>
          <a:lstStyle/>
          <a:p>
            <a:pPr eaLnBrk="1"/>
            <a:r>
              <a:rPr lang="en-US" altLang="en-TR"/>
              <a:t>Advanced Programming </a:t>
            </a:r>
            <a:br>
              <a:rPr lang="en-US" altLang="en-TR"/>
            </a:br>
            <a:r>
              <a:rPr lang="en-US" altLang="en-TR" sz="4800"/>
              <a:t>CMP 102</a:t>
            </a:r>
            <a:endParaRPr lang="en-TR" altLang="en-TR"/>
          </a:p>
        </p:txBody>
      </p:sp>
      <p:sp>
        <p:nvSpPr>
          <p:cNvPr id="15362" name="Rectangle 2" descr="Subtitle 2">
            <a:extLst>
              <a:ext uri="{FF2B5EF4-FFF2-40B4-BE49-F238E27FC236}">
                <a16:creationId xmlns:a16="http://schemas.microsoft.com/office/drawing/2014/main" id="{DA8A6449-A4BF-8C27-86B0-B7C4E29B4D86}"/>
              </a:ext>
            </a:extLst>
          </p:cNvPr>
          <p:cNvSpPr>
            <a:spLocks noGrp="1"/>
          </p:cNvSpPr>
          <p:nvPr>
            <p:ph type="body" sz="quarter" idx="1"/>
          </p:nvPr>
        </p:nvSpPr>
        <p:spPr>
          <a:xfrm>
            <a:off x="5257800" y="7797800"/>
            <a:ext cx="13868400" cy="3505200"/>
          </a:xfrm>
          <a:solidFill>
            <a:srgbClr val="FFFFFF"/>
          </a:solidFill>
        </p:spPr>
        <p:txBody>
          <a:bodyPr/>
          <a:lstStyle/>
          <a:p>
            <a:pPr marL="0" indent="0" algn="ctr" defTabSz="1809750" eaLnBrk="1">
              <a:lnSpc>
                <a:spcPct val="80000"/>
              </a:lnSpc>
              <a:spcBef>
                <a:spcPts val="1000"/>
              </a:spcBef>
              <a:buSzTx/>
              <a:buFont typeface="Arial" panose="020B0604020202020204" pitchFamily="34" charset="0"/>
              <a:buNone/>
            </a:pPr>
            <a:r>
              <a:rPr lang="en-TR" altLang="en-TR" sz="4200"/>
              <a:t>Dr. Perihan PEHLİVANOĞLU</a:t>
            </a:r>
          </a:p>
          <a:p>
            <a:pPr marL="0" indent="0" algn="ctr" defTabSz="1809750" eaLnBrk="1">
              <a:lnSpc>
                <a:spcPct val="80000"/>
              </a:lnSpc>
              <a:spcBef>
                <a:spcPts val="1000"/>
              </a:spcBef>
              <a:buSzTx/>
              <a:buFont typeface="Arial" panose="020B0604020202020204" pitchFamily="34" charset="0"/>
              <a:buNone/>
            </a:pPr>
            <a:r>
              <a:rPr lang="en-TR" altLang="en-TR" sz="4200"/>
              <a:t>Biruni Univarsity </a:t>
            </a:r>
          </a:p>
          <a:p>
            <a:pPr marL="0" indent="0" algn="ctr" defTabSz="1809750" eaLnBrk="1">
              <a:lnSpc>
                <a:spcPct val="80000"/>
              </a:lnSpc>
              <a:spcBef>
                <a:spcPts val="1000"/>
              </a:spcBef>
              <a:buSzTx/>
              <a:buFont typeface="Arial" panose="020B0604020202020204" pitchFamily="34" charset="0"/>
              <a:buNone/>
            </a:pPr>
            <a:r>
              <a:rPr lang="en-US" altLang="en-TR" sz="4200"/>
              <a:t>Department of Computer Engineering
</a:t>
            </a:r>
            <a:r>
              <a:rPr lang="en-TR" altLang="en-TR" sz="4200"/>
              <a:t>2023</a:t>
            </a:r>
          </a:p>
          <a:p>
            <a:pPr marL="0" indent="0" algn="ctr" defTabSz="1809750" eaLnBrk="1">
              <a:lnSpc>
                <a:spcPct val="80000"/>
              </a:lnSpc>
              <a:spcBef>
                <a:spcPts val="1000"/>
              </a:spcBef>
              <a:buSzTx/>
              <a:buFont typeface="Arial" panose="020B0604020202020204" pitchFamily="34" charset="0"/>
              <a:buNone/>
            </a:pPr>
            <a:r>
              <a:rPr lang="en-TR" altLang="en-TR" sz="4200"/>
              <a:t>Spring</a:t>
            </a:r>
          </a:p>
        </p:txBody>
      </p:sp>
      <p:pic>
        <p:nvPicPr>
          <p:cNvPr id="15363" name="Picture 3" descr="More Dukes – silveira neto">
            <a:extLst>
              <a:ext uri="{FF2B5EF4-FFF2-40B4-BE49-F238E27FC236}">
                <a16:creationId xmlns:a16="http://schemas.microsoft.com/office/drawing/2014/main" id="{5123038E-E6BE-C378-5FFE-1852E250B05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842625" y="209550"/>
            <a:ext cx="2695575" cy="2346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Pane, Group, UI Control, Shape"/>
          <p:cNvSpPr txBox="1">
            <a:spLocks noGrp="1"/>
          </p:cNvSpPr>
          <p:nvPr>
            <p:ph type="title"/>
          </p:nvPr>
        </p:nvSpPr>
        <p:spPr>
          <a:prstGeom prst="rect">
            <a:avLst/>
          </a:prstGeom>
        </p:spPr>
        <p:txBody>
          <a:bodyPr/>
          <a:lstStyle/>
          <a:p>
            <a:r>
              <a:t>Pane, Group, UI Control, Shape</a:t>
            </a:r>
          </a:p>
        </p:txBody>
      </p:sp>
      <p:sp>
        <p:nvSpPr>
          <p:cNvPr id="143" name="Birbirleri ile ilişkileri."/>
          <p:cNvSpPr txBox="1">
            <a:spLocks noGrp="1"/>
          </p:cNvSpPr>
          <p:nvPr>
            <p:ph type="body" idx="1"/>
          </p:nvPr>
        </p:nvSpPr>
        <p:spPr>
          <a:prstGeom prst="rect">
            <a:avLst/>
          </a:prstGeom>
        </p:spPr>
        <p:txBody>
          <a:bodyPr/>
          <a:lstStyle/>
          <a:p>
            <a:r>
              <a:rPr lang="en-US" dirty="0"/>
              <a:t>Their relationships with each other.</a:t>
            </a:r>
            <a:endParaRPr dirty="0"/>
          </a:p>
        </p:txBody>
      </p:sp>
      <p:pic>
        <p:nvPicPr>
          <p:cNvPr id="144" name="Screen Shot 2022-04-17 at 13.45.03.png" descr="Screen Shot 2022-04-17 at 13.45.03.png"/>
          <p:cNvPicPr>
            <a:picLocks noChangeAspect="1"/>
          </p:cNvPicPr>
          <p:nvPr/>
        </p:nvPicPr>
        <p:blipFill>
          <a:blip r:embed="rId2"/>
          <a:stretch>
            <a:fillRect/>
          </a:stretch>
        </p:blipFill>
        <p:spPr>
          <a:xfrm>
            <a:off x="5377377" y="5072298"/>
            <a:ext cx="13629246" cy="6622120"/>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Bir JavaFX Programı"/>
          <p:cNvSpPr txBox="1">
            <a:spLocks noGrp="1"/>
          </p:cNvSpPr>
          <p:nvPr>
            <p:ph type="title"/>
          </p:nvPr>
        </p:nvSpPr>
        <p:spPr>
          <a:prstGeom prst="rect">
            <a:avLst/>
          </a:prstGeom>
        </p:spPr>
        <p:txBody>
          <a:bodyPr/>
          <a:lstStyle/>
          <a:p>
            <a:r>
              <a:rPr lang="en-US" dirty="0"/>
              <a:t>The Basic Structure of a JavaFX Program</a:t>
            </a:r>
            <a:endParaRPr dirty="0"/>
          </a:p>
        </p:txBody>
      </p:sp>
      <p:sp>
        <p:nvSpPr>
          <p:cNvPr id="2" name="Text Placeholder 1">
            <a:extLst>
              <a:ext uri="{FF2B5EF4-FFF2-40B4-BE49-F238E27FC236}">
                <a16:creationId xmlns:a16="http://schemas.microsoft.com/office/drawing/2014/main" id="{EBA41A9A-3C93-6169-B5D8-0C09697DA93F}"/>
              </a:ext>
            </a:extLst>
          </p:cNvPr>
          <p:cNvSpPr>
            <a:spLocks noGrp="1"/>
          </p:cNvSpPr>
          <p:nvPr>
            <p:ph type="body" idx="1"/>
          </p:nvPr>
        </p:nvSpPr>
        <p:spPr/>
        <p:txBody>
          <a:bodyPr/>
          <a:lstStyle/>
          <a:p>
            <a:r>
              <a:rPr lang="en-US" sz="5400" dirty="0"/>
              <a:t>A </a:t>
            </a:r>
            <a:r>
              <a:rPr lang="en-US" sz="5400" dirty="0">
                <a:solidFill>
                  <a:srgbClr val="0070C0"/>
                </a:solidFill>
              </a:rPr>
              <a:t>shape</a:t>
            </a:r>
            <a:r>
              <a:rPr lang="en-US" sz="5400" dirty="0"/>
              <a:t> refers to a text, line, circle, ellipse, rectangle, arc, polygon, polyline, and so on.</a:t>
            </a:r>
          </a:p>
          <a:p>
            <a:r>
              <a:rPr lang="en-US" sz="5400" dirty="0"/>
              <a:t>A </a:t>
            </a:r>
            <a:r>
              <a:rPr lang="en-US" sz="5400" dirty="0">
                <a:solidFill>
                  <a:srgbClr val="00B050"/>
                </a:solidFill>
              </a:rPr>
              <a:t>UI control </a:t>
            </a:r>
            <a:r>
              <a:rPr lang="en-US" sz="5400" dirty="0"/>
              <a:t>refers to a label, button, check box, radio button, text field, text area, and so on. </a:t>
            </a:r>
          </a:p>
          <a:p>
            <a:r>
              <a:rPr lang="en-US" sz="5400" dirty="0"/>
              <a:t>A </a:t>
            </a:r>
            <a:r>
              <a:rPr lang="en-US" sz="5400" dirty="0">
                <a:solidFill>
                  <a:srgbClr val="FF40FF"/>
                </a:solidFill>
              </a:rPr>
              <a:t>group</a:t>
            </a:r>
            <a:r>
              <a:rPr lang="en-US" sz="5400" dirty="0"/>
              <a:t> is a container that groups a collection of nodes. You can apply transformations or effects to a group, which automatically apply to all the children in the group. </a:t>
            </a:r>
          </a:p>
          <a:p>
            <a:r>
              <a:rPr lang="en-US" sz="5400" dirty="0"/>
              <a:t>A </a:t>
            </a:r>
            <a:r>
              <a:rPr lang="en-US" sz="5400" dirty="0">
                <a:solidFill>
                  <a:srgbClr val="FFC000"/>
                </a:solidFill>
              </a:rPr>
              <a:t>scene</a:t>
            </a:r>
            <a:r>
              <a:rPr lang="en-US" sz="5400" dirty="0"/>
              <a:t> can be displayed in a stage. Note a Scene can contain a Control, Group, or a Pane, but not a Shape or an </a:t>
            </a:r>
            <a:r>
              <a:rPr lang="en-US" sz="5400" dirty="0" err="1"/>
              <a:t>ImageView</a:t>
            </a:r>
            <a:r>
              <a:rPr lang="en-US" sz="5400" dirty="0"/>
              <a:t>. </a:t>
            </a:r>
          </a:p>
          <a:p>
            <a:r>
              <a:rPr lang="en-US" sz="5400" dirty="0"/>
              <a:t>A </a:t>
            </a:r>
            <a:r>
              <a:rPr lang="en-US" sz="5400" dirty="0">
                <a:solidFill>
                  <a:srgbClr val="92D050"/>
                </a:solidFill>
              </a:rPr>
              <a:t>Pane</a:t>
            </a:r>
            <a:r>
              <a:rPr lang="en-US" sz="5400" dirty="0"/>
              <a:t> or a </a:t>
            </a:r>
            <a:r>
              <a:rPr lang="en-US" sz="5400" dirty="0">
                <a:solidFill>
                  <a:srgbClr val="FF0000"/>
                </a:solidFill>
              </a:rPr>
              <a:t>Group</a:t>
            </a:r>
            <a:r>
              <a:rPr lang="en-US" sz="5400" dirty="0"/>
              <a:t> can contain any subtype of Node. You can create a Scene using the constructor Scene(Parent, width, height) or Scene(Parent). </a:t>
            </a:r>
          </a:p>
        </p:txBody>
      </p:sp>
    </p:spTree>
    <p:extLst>
      <p:ext uri="{BB962C8B-B14F-4D97-AF65-F5344CB8AC3E}">
        <p14:creationId xmlns:p14="http://schemas.microsoft.com/office/powerpoint/2010/main" val="305994120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Bir Şekli Ekranda Gösterme"/>
          <p:cNvSpPr txBox="1">
            <a:spLocks noGrp="1"/>
          </p:cNvSpPr>
          <p:nvPr>
            <p:ph type="title"/>
          </p:nvPr>
        </p:nvSpPr>
        <p:spPr>
          <a:prstGeom prst="rect">
            <a:avLst/>
          </a:prstGeom>
        </p:spPr>
        <p:txBody>
          <a:bodyPr/>
          <a:lstStyle/>
          <a:p>
            <a:r>
              <a:rPr lang="en-US" dirty="0"/>
              <a:t>Show a shape on the screen</a:t>
            </a:r>
            <a:endParaRPr dirty="0"/>
          </a:p>
        </p:txBody>
      </p:sp>
      <p:sp>
        <p:nvSpPr>
          <p:cNvPr id="155" name="Java’da koordinat sistemi"/>
          <p:cNvSpPr txBox="1">
            <a:spLocks noGrp="1"/>
          </p:cNvSpPr>
          <p:nvPr>
            <p:ph type="body" idx="1"/>
          </p:nvPr>
        </p:nvSpPr>
        <p:spPr>
          <a:prstGeom prst="rect">
            <a:avLst/>
          </a:prstGeom>
        </p:spPr>
        <p:txBody>
          <a:bodyPr/>
          <a:lstStyle/>
          <a:p>
            <a:r>
              <a:rPr lang="en-US" dirty="0"/>
              <a:t>Coordinate system in Java</a:t>
            </a:r>
            <a:endParaRPr dirty="0"/>
          </a:p>
        </p:txBody>
      </p:sp>
      <p:pic>
        <p:nvPicPr>
          <p:cNvPr id="156" name="Screen Shot 2022-04-17 at 15.23.14.png" descr="Screen Shot 2022-04-17 at 15.23.14.png"/>
          <p:cNvPicPr>
            <a:picLocks noChangeAspect="1"/>
          </p:cNvPicPr>
          <p:nvPr/>
        </p:nvPicPr>
        <p:blipFill>
          <a:blip r:embed="rId2"/>
          <a:stretch>
            <a:fillRect/>
          </a:stretch>
        </p:blipFill>
        <p:spPr>
          <a:xfrm>
            <a:off x="1535581" y="4697760"/>
            <a:ext cx="7216637" cy="5540045"/>
          </a:xfrm>
          <a:prstGeom prst="rect">
            <a:avLst/>
          </a:prstGeom>
          <a:ln w="12700">
            <a:miter lim="400000"/>
          </a:ln>
        </p:spPr>
      </p:pic>
      <p:pic>
        <p:nvPicPr>
          <p:cNvPr id="157" name="Screen Shot 2022-04-17 at 15.23.26.png" descr="Screen Shot 2022-04-17 at 15.23.26.png"/>
          <p:cNvPicPr>
            <a:picLocks noChangeAspect="1"/>
          </p:cNvPicPr>
          <p:nvPr/>
        </p:nvPicPr>
        <p:blipFill>
          <a:blip r:embed="rId3"/>
          <a:stretch>
            <a:fillRect/>
          </a:stretch>
        </p:blipFill>
        <p:spPr>
          <a:xfrm>
            <a:off x="12191206" y="4087977"/>
            <a:ext cx="7048894" cy="4632701"/>
          </a:xfrm>
          <a:prstGeom prst="rect">
            <a:avLst/>
          </a:prstGeom>
          <a:ln w="12700">
            <a:miter lim="400000"/>
          </a:ln>
        </p:spPr>
      </p:pic>
    </p:spTree>
    <p:extLst>
      <p:ext uri="{BB962C8B-B14F-4D97-AF65-F5344CB8AC3E}">
        <p14:creationId xmlns:p14="http://schemas.microsoft.com/office/powerpoint/2010/main" val="7448170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Image Sınıfı"/>
          <p:cNvSpPr txBox="1">
            <a:spLocks noGrp="1"/>
          </p:cNvSpPr>
          <p:nvPr>
            <p:ph type="title"/>
          </p:nvPr>
        </p:nvSpPr>
        <p:spPr>
          <a:prstGeom prst="rect">
            <a:avLst/>
          </a:prstGeom>
        </p:spPr>
        <p:txBody>
          <a:bodyPr/>
          <a:lstStyle/>
          <a:p>
            <a:r>
              <a:rPr dirty="0"/>
              <a:t>Image </a:t>
            </a:r>
            <a:r>
              <a:rPr lang="en-US" dirty="0"/>
              <a:t>Class</a:t>
            </a:r>
            <a:endParaRPr dirty="0"/>
          </a:p>
        </p:txBody>
      </p:sp>
      <p:sp>
        <p:nvSpPr>
          <p:cNvPr id="203" name="Image özelliklerini ve metotlarını inceleyelim."/>
          <p:cNvSpPr txBox="1">
            <a:spLocks noGrp="1"/>
          </p:cNvSpPr>
          <p:nvPr>
            <p:ph type="body" idx="1"/>
          </p:nvPr>
        </p:nvSpPr>
        <p:spPr>
          <a:prstGeom prst="rect">
            <a:avLst/>
          </a:prstGeom>
        </p:spPr>
        <p:txBody>
          <a:bodyPr/>
          <a:lstStyle/>
          <a:p>
            <a:r>
              <a:rPr lang="en-US" dirty="0"/>
              <a:t>Let's examine the image properties and methods.</a:t>
            </a:r>
            <a:endParaRPr dirty="0"/>
          </a:p>
        </p:txBody>
      </p:sp>
      <p:pic>
        <p:nvPicPr>
          <p:cNvPr id="204" name="Screen Shot 2022-04-17 at 16.13.23.png" descr="Screen Shot 2022-04-17 at 16.13.23.png"/>
          <p:cNvPicPr>
            <a:picLocks noChangeAspect="1"/>
          </p:cNvPicPr>
          <p:nvPr/>
        </p:nvPicPr>
        <p:blipFill>
          <a:blip r:embed="rId2"/>
          <a:stretch>
            <a:fillRect/>
          </a:stretch>
        </p:blipFill>
        <p:spPr>
          <a:xfrm>
            <a:off x="2267890" y="4264688"/>
            <a:ext cx="19848220" cy="5765044"/>
          </a:xfrm>
          <a:prstGeom prst="rect">
            <a:avLst/>
          </a:prstGeom>
          <a:ln w="12700">
            <a:miter lim="400000"/>
          </a:ln>
        </p:spPr>
      </p:pic>
    </p:spTree>
    <p:extLst>
      <p:ext uri="{BB962C8B-B14F-4D97-AF65-F5344CB8AC3E}">
        <p14:creationId xmlns:p14="http://schemas.microsoft.com/office/powerpoint/2010/main" val="352069611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ImageView Sınıfı"/>
          <p:cNvSpPr txBox="1">
            <a:spLocks noGrp="1"/>
          </p:cNvSpPr>
          <p:nvPr>
            <p:ph type="title"/>
          </p:nvPr>
        </p:nvSpPr>
        <p:spPr>
          <a:prstGeom prst="rect">
            <a:avLst/>
          </a:prstGeom>
        </p:spPr>
        <p:txBody>
          <a:bodyPr/>
          <a:lstStyle/>
          <a:p>
            <a:r>
              <a:rPr dirty="0" err="1"/>
              <a:t>ImageView</a:t>
            </a:r>
            <a:r>
              <a:rPr dirty="0"/>
              <a:t> </a:t>
            </a:r>
            <a:r>
              <a:rPr lang="en-US" dirty="0"/>
              <a:t>Class</a:t>
            </a:r>
            <a:endParaRPr dirty="0"/>
          </a:p>
        </p:txBody>
      </p:sp>
      <p:sp>
        <p:nvSpPr>
          <p:cNvPr id="207" name="ImageView özelliklerini ve metotlarını inceleyelim."/>
          <p:cNvSpPr txBox="1">
            <a:spLocks noGrp="1"/>
          </p:cNvSpPr>
          <p:nvPr>
            <p:ph type="body" idx="1"/>
          </p:nvPr>
        </p:nvSpPr>
        <p:spPr>
          <a:prstGeom prst="rect">
            <a:avLst/>
          </a:prstGeom>
        </p:spPr>
        <p:txBody>
          <a:bodyPr/>
          <a:lstStyle/>
          <a:p>
            <a:r>
              <a:rPr lang="en-US" dirty="0"/>
              <a:t>Let's examine </a:t>
            </a:r>
            <a:r>
              <a:rPr lang="en-US" dirty="0" err="1"/>
              <a:t>ImageView</a:t>
            </a:r>
            <a:r>
              <a:rPr lang="en-US" dirty="0"/>
              <a:t> properties and methods.</a:t>
            </a:r>
            <a:endParaRPr dirty="0"/>
          </a:p>
        </p:txBody>
      </p:sp>
      <p:pic>
        <p:nvPicPr>
          <p:cNvPr id="208" name="Screen Shot 2022-04-17 at 16.14.43.png" descr="Screen Shot 2022-04-17 at 16.14.43.png"/>
          <p:cNvPicPr>
            <a:picLocks noChangeAspect="1"/>
          </p:cNvPicPr>
          <p:nvPr/>
        </p:nvPicPr>
        <p:blipFill>
          <a:blip r:embed="rId2"/>
          <a:stretch>
            <a:fillRect/>
          </a:stretch>
        </p:blipFill>
        <p:spPr>
          <a:xfrm>
            <a:off x="3085396" y="4089393"/>
            <a:ext cx="18213208" cy="6858061"/>
          </a:xfrm>
          <a:prstGeom prst="rect">
            <a:avLst/>
          </a:prstGeom>
          <a:ln w="12700">
            <a:miter lim="400000"/>
          </a:ln>
        </p:spPr>
      </p:pic>
    </p:spTree>
    <p:extLst>
      <p:ext uri="{BB962C8B-B14F-4D97-AF65-F5344CB8AC3E}">
        <p14:creationId xmlns:p14="http://schemas.microsoft.com/office/powerpoint/2010/main" val="51897204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ImageView"/>
          <p:cNvSpPr txBox="1">
            <a:spLocks noGrp="1"/>
          </p:cNvSpPr>
          <p:nvPr>
            <p:ph type="title"/>
          </p:nvPr>
        </p:nvSpPr>
        <p:spPr>
          <a:prstGeom prst="rect">
            <a:avLst/>
          </a:prstGeom>
        </p:spPr>
        <p:txBody>
          <a:bodyPr/>
          <a:lstStyle/>
          <a:p>
            <a:r>
              <a:t>ImageView</a:t>
            </a:r>
          </a:p>
        </p:txBody>
      </p:sp>
      <p:sp>
        <p:nvSpPr>
          <p:cNvPr id="211" name="package com.example.deneme5;…"/>
          <p:cNvSpPr txBox="1">
            <a:spLocks noGrp="1"/>
          </p:cNvSpPr>
          <p:nvPr>
            <p:ph type="body" idx="1"/>
          </p:nvPr>
        </p:nvSpPr>
        <p:spPr>
          <a:prstGeom prst="rect">
            <a:avLst/>
          </a:prstGeom>
        </p:spPr>
        <p:txBody>
          <a:bodyPr/>
          <a:lstStyle/>
          <a:p>
            <a:pPr marL="0" indent="0" defTabSz="452627">
              <a:lnSpc>
                <a:spcPct val="100000"/>
              </a:lnSpc>
              <a:spcBef>
                <a:spcPts val="0"/>
              </a:spcBef>
              <a:buClrTx/>
              <a:buSzTx/>
              <a:buFontTx/>
              <a:buNone/>
              <a:defRPr sz="1485">
                <a:latin typeface="Courier New"/>
                <a:ea typeface="Courier New"/>
                <a:cs typeface="Courier New"/>
                <a:sym typeface="Courier New"/>
              </a:defRPr>
            </a:pPr>
            <a:r>
              <a:rPr>
                <a:solidFill>
                  <a:srgbClr val="0033B3"/>
                </a:solidFill>
              </a:rPr>
              <a:t>package </a:t>
            </a:r>
            <a:r>
              <a:t>com.example.deneme5</a:t>
            </a:r>
            <a:r>
              <a:rPr>
                <a:solidFill>
                  <a:srgbClr val="080808"/>
                </a:solidFill>
              </a:rPr>
              <a:t>;</a:t>
            </a:r>
          </a:p>
          <a:p>
            <a:pPr marL="0" indent="0" defTabSz="452627">
              <a:lnSpc>
                <a:spcPct val="100000"/>
              </a:lnSpc>
              <a:spcBef>
                <a:spcPts val="0"/>
              </a:spcBef>
              <a:buClrTx/>
              <a:buSzTx/>
              <a:buFontTx/>
              <a:buNone/>
              <a:defRPr sz="1485">
                <a:solidFill>
                  <a:srgbClr val="080808"/>
                </a:solidFill>
                <a:latin typeface="Courier New"/>
                <a:ea typeface="Courier New"/>
                <a:cs typeface="Courier New"/>
                <a:sym typeface="Courier New"/>
              </a:defRPr>
            </a:pPr>
            <a:endParaRPr>
              <a:solidFill>
                <a:srgbClr val="080808"/>
              </a:solidFill>
            </a:endParaRPr>
          </a:p>
          <a:p>
            <a:pPr marL="0" indent="0" defTabSz="452627">
              <a:lnSpc>
                <a:spcPct val="100000"/>
              </a:lnSpc>
              <a:spcBef>
                <a:spcPts val="0"/>
              </a:spcBef>
              <a:buClrTx/>
              <a:buSzTx/>
              <a:buFontTx/>
              <a:buNone/>
              <a:defRPr sz="1485">
                <a:latin typeface="Courier New"/>
                <a:ea typeface="Courier New"/>
                <a:cs typeface="Courier New"/>
                <a:sym typeface="Courier New"/>
              </a:defRPr>
            </a:pPr>
            <a:r>
              <a:rPr>
                <a:solidFill>
                  <a:srgbClr val="0033B3"/>
                </a:solidFill>
              </a:rPr>
              <a:t>import </a:t>
            </a:r>
            <a:r>
              <a:t>javafx.application.Application</a:t>
            </a:r>
            <a:r>
              <a:rPr>
                <a:solidFill>
                  <a:srgbClr val="080808"/>
                </a:solidFill>
              </a:rPr>
              <a:t>;</a:t>
            </a:r>
          </a:p>
          <a:p>
            <a:pPr marL="0" indent="0" defTabSz="452627">
              <a:lnSpc>
                <a:spcPct val="100000"/>
              </a:lnSpc>
              <a:spcBef>
                <a:spcPts val="0"/>
              </a:spcBef>
              <a:buClrTx/>
              <a:buSzTx/>
              <a:buFontTx/>
              <a:buNone/>
              <a:defRPr sz="1485">
                <a:latin typeface="Courier New"/>
                <a:ea typeface="Courier New"/>
                <a:cs typeface="Courier New"/>
                <a:sym typeface="Courier New"/>
              </a:defRPr>
            </a:pPr>
            <a:r>
              <a:rPr>
                <a:solidFill>
                  <a:srgbClr val="0033B3"/>
                </a:solidFill>
              </a:rPr>
              <a:t>import </a:t>
            </a:r>
            <a:r>
              <a:t>javafx.geometry.Insets</a:t>
            </a:r>
            <a:r>
              <a:rPr>
                <a:solidFill>
                  <a:srgbClr val="080808"/>
                </a:solidFill>
              </a:rPr>
              <a:t>;</a:t>
            </a:r>
          </a:p>
          <a:p>
            <a:pPr marL="0" indent="0" defTabSz="452627">
              <a:lnSpc>
                <a:spcPct val="100000"/>
              </a:lnSpc>
              <a:spcBef>
                <a:spcPts val="0"/>
              </a:spcBef>
              <a:buClrTx/>
              <a:buSzTx/>
              <a:buFontTx/>
              <a:buNone/>
              <a:defRPr sz="1485">
                <a:latin typeface="Courier New"/>
                <a:ea typeface="Courier New"/>
                <a:cs typeface="Courier New"/>
                <a:sym typeface="Courier New"/>
              </a:defRPr>
            </a:pPr>
            <a:r>
              <a:rPr>
                <a:solidFill>
                  <a:srgbClr val="0033B3"/>
                </a:solidFill>
              </a:rPr>
              <a:t>import </a:t>
            </a:r>
            <a:r>
              <a:t>javafx.scene.Scene</a:t>
            </a:r>
            <a:r>
              <a:rPr>
                <a:solidFill>
                  <a:srgbClr val="080808"/>
                </a:solidFill>
              </a:rPr>
              <a:t>;</a:t>
            </a:r>
          </a:p>
          <a:p>
            <a:pPr marL="0" indent="0" defTabSz="452627">
              <a:lnSpc>
                <a:spcPct val="100000"/>
              </a:lnSpc>
              <a:spcBef>
                <a:spcPts val="0"/>
              </a:spcBef>
              <a:buClrTx/>
              <a:buSzTx/>
              <a:buFontTx/>
              <a:buNone/>
              <a:defRPr sz="1485">
                <a:latin typeface="Courier New"/>
                <a:ea typeface="Courier New"/>
                <a:cs typeface="Courier New"/>
                <a:sym typeface="Courier New"/>
              </a:defRPr>
            </a:pPr>
            <a:r>
              <a:rPr>
                <a:solidFill>
                  <a:srgbClr val="0033B3"/>
                </a:solidFill>
              </a:rPr>
              <a:t>import </a:t>
            </a:r>
            <a:r>
              <a:t>javafx.scene.image.Image</a:t>
            </a:r>
            <a:r>
              <a:rPr>
                <a:solidFill>
                  <a:srgbClr val="080808"/>
                </a:solidFill>
              </a:rPr>
              <a:t>;</a:t>
            </a:r>
          </a:p>
          <a:p>
            <a:pPr marL="0" indent="0" defTabSz="452627">
              <a:lnSpc>
                <a:spcPct val="100000"/>
              </a:lnSpc>
              <a:spcBef>
                <a:spcPts val="0"/>
              </a:spcBef>
              <a:buClrTx/>
              <a:buSzTx/>
              <a:buFontTx/>
              <a:buNone/>
              <a:defRPr sz="1485">
                <a:latin typeface="Courier New"/>
                <a:ea typeface="Courier New"/>
                <a:cs typeface="Courier New"/>
                <a:sym typeface="Courier New"/>
              </a:defRPr>
            </a:pPr>
            <a:r>
              <a:rPr>
                <a:solidFill>
                  <a:srgbClr val="0033B3"/>
                </a:solidFill>
              </a:rPr>
              <a:t>import </a:t>
            </a:r>
            <a:r>
              <a:t>javafx.scene.image.ImageView</a:t>
            </a:r>
            <a:r>
              <a:rPr>
                <a:solidFill>
                  <a:srgbClr val="080808"/>
                </a:solidFill>
              </a:rPr>
              <a:t>;</a:t>
            </a:r>
          </a:p>
          <a:p>
            <a:pPr marL="0" indent="0" defTabSz="452627">
              <a:lnSpc>
                <a:spcPct val="100000"/>
              </a:lnSpc>
              <a:spcBef>
                <a:spcPts val="0"/>
              </a:spcBef>
              <a:buClrTx/>
              <a:buSzTx/>
              <a:buFontTx/>
              <a:buNone/>
              <a:defRPr sz="1485">
                <a:latin typeface="Courier New"/>
                <a:ea typeface="Courier New"/>
                <a:cs typeface="Courier New"/>
                <a:sym typeface="Courier New"/>
              </a:defRPr>
            </a:pPr>
            <a:r>
              <a:rPr>
                <a:solidFill>
                  <a:srgbClr val="0033B3"/>
                </a:solidFill>
              </a:rPr>
              <a:t>import </a:t>
            </a:r>
            <a:r>
              <a:t>javafx.scene.layout.HBox</a:t>
            </a:r>
            <a:r>
              <a:rPr>
                <a:solidFill>
                  <a:srgbClr val="080808"/>
                </a:solidFill>
              </a:rPr>
              <a:t>;</a:t>
            </a:r>
          </a:p>
          <a:p>
            <a:pPr marL="0" indent="0" defTabSz="452627">
              <a:lnSpc>
                <a:spcPct val="100000"/>
              </a:lnSpc>
              <a:spcBef>
                <a:spcPts val="0"/>
              </a:spcBef>
              <a:buClrTx/>
              <a:buSzTx/>
              <a:buFontTx/>
              <a:buNone/>
              <a:defRPr sz="1485">
                <a:latin typeface="Courier New"/>
                <a:ea typeface="Courier New"/>
                <a:cs typeface="Courier New"/>
                <a:sym typeface="Courier New"/>
              </a:defRPr>
            </a:pPr>
            <a:r>
              <a:rPr>
                <a:solidFill>
                  <a:srgbClr val="0033B3"/>
                </a:solidFill>
              </a:rPr>
              <a:t>import </a:t>
            </a:r>
            <a:r>
              <a:t>javafx.scene.layout.Pane</a:t>
            </a:r>
            <a:r>
              <a:rPr>
                <a:solidFill>
                  <a:srgbClr val="080808"/>
                </a:solidFill>
              </a:rPr>
              <a:t>;</a:t>
            </a:r>
          </a:p>
          <a:p>
            <a:pPr marL="0" indent="0" defTabSz="452627">
              <a:lnSpc>
                <a:spcPct val="100000"/>
              </a:lnSpc>
              <a:spcBef>
                <a:spcPts val="0"/>
              </a:spcBef>
              <a:buClrTx/>
              <a:buSzTx/>
              <a:buFontTx/>
              <a:buNone/>
              <a:defRPr sz="1485">
                <a:latin typeface="Courier New"/>
                <a:ea typeface="Courier New"/>
                <a:cs typeface="Courier New"/>
                <a:sym typeface="Courier New"/>
              </a:defRPr>
            </a:pPr>
            <a:r>
              <a:rPr>
                <a:solidFill>
                  <a:srgbClr val="0033B3"/>
                </a:solidFill>
              </a:rPr>
              <a:t>import </a:t>
            </a:r>
            <a:r>
              <a:t>javafx.stage.Stage</a:t>
            </a:r>
            <a:r>
              <a:rPr>
                <a:solidFill>
                  <a:srgbClr val="080808"/>
                </a:solidFill>
              </a:rPr>
              <a:t>;</a:t>
            </a:r>
          </a:p>
          <a:p>
            <a:pPr marL="0" indent="0" defTabSz="452627">
              <a:lnSpc>
                <a:spcPct val="100000"/>
              </a:lnSpc>
              <a:spcBef>
                <a:spcPts val="0"/>
              </a:spcBef>
              <a:buClrTx/>
              <a:buSzTx/>
              <a:buFontTx/>
              <a:buNone/>
              <a:defRPr sz="1485">
                <a:solidFill>
                  <a:srgbClr val="080808"/>
                </a:solidFill>
                <a:latin typeface="Courier New"/>
                <a:ea typeface="Courier New"/>
                <a:cs typeface="Courier New"/>
                <a:sym typeface="Courier New"/>
              </a:defRPr>
            </a:pPr>
            <a:endParaRPr>
              <a:solidFill>
                <a:srgbClr val="080808"/>
              </a:solidFill>
            </a:endParaRPr>
          </a:p>
          <a:p>
            <a:pPr marL="0" indent="0" defTabSz="452627">
              <a:lnSpc>
                <a:spcPct val="100000"/>
              </a:lnSpc>
              <a:spcBef>
                <a:spcPts val="0"/>
              </a:spcBef>
              <a:buClrTx/>
              <a:buSzTx/>
              <a:buFontTx/>
              <a:buNone/>
              <a:defRPr sz="1485">
                <a:latin typeface="Courier New"/>
                <a:ea typeface="Courier New"/>
                <a:cs typeface="Courier New"/>
                <a:sym typeface="Courier New"/>
              </a:defRPr>
            </a:pPr>
            <a:r>
              <a:rPr>
                <a:solidFill>
                  <a:srgbClr val="0033B3"/>
                </a:solidFill>
              </a:rPr>
              <a:t>import </a:t>
            </a:r>
            <a:r>
              <a:t>java.io.IOException</a:t>
            </a:r>
            <a:r>
              <a:rPr>
                <a:solidFill>
                  <a:srgbClr val="080808"/>
                </a:solidFill>
              </a:rPr>
              <a:t>;</a:t>
            </a:r>
          </a:p>
          <a:p>
            <a:pPr marL="0" indent="0" defTabSz="452627">
              <a:lnSpc>
                <a:spcPct val="100000"/>
              </a:lnSpc>
              <a:spcBef>
                <a:spcPts val="0"/>
              </a:spcBef>
              <a:buClrTx/>
              <a:buSzTx/>
              <a:buFontTx/>
              <a:buNone/>
              <a:defRPr sz="1485">
                <a:solidFill>
                  <a:srgbClr val="080808"/>
                </a:solidFill>
                <a:latin typeface="Courier New"/>
                <a:ea typeface="Courier New"/>
                <a:cs typeface="Courier New"/>
                <a:sym typeface="Courier New"/>
              </a:defRPr>
            </a:pPr>
            <a:endParaRPr>
              <a:solidFill>
                <a:srgbClr val="080808"/>
              </a:solidFill>
            </a:endParaRPr>
          </a:p>
          <a:p>
            <a:pPr marL="0" indent="0" defTabSz="452627">
              <a:lnSpc>
                <a:spcPct val="100000"/>
              </a:lnSpc>
              <a:spcBef>
                <a:spcPts val="0"/>
              </a:spcBef>
              <a:buClrTx/>
              <a:buSzTx/>
              <a:buFontTx/>
              <a:buNone/>
              <a:defRPr sz="1485">
                <a:latin typeface="Courier New"/>
                <a:ea typeface="Courier New"/>
                <a:cs typeface="Courier New"/>
                <a:sym typeface="Courier New"/>
              </a:defRPr>
            </a:pPr>
            <a:r>
              <a:rPr>
                <a:solidFill>
                  <a:srgbClr val="0033B3"/>
                </a:solidFill>
              </a:rPr>
              <a:t>public class </a:t>
            </a:r>
            <a:r>
              <a:t>HelloApplication </a:t>
            </a:r>
            <a:r>
              <a:rPr>
                <a:solidFill>
                  <a:srgbClr val="0033B3"/>
                </a:solidFill>
              </a:rPr>
              <a:t>extends </a:t>
            </a:r>
            <a:r>
              <a:t>Application </a:t>
            </a:r>
            <a:r>
              <a:rPr>
                <a:solidFill>
                  <a:srgbClr val="080808"/>
                </a:solidFill>
              </a:rPr>
              <a:t>{</a:t>
            </a:r>
          </a:p>
          <a:p>
            <a:pPr marL="0" indent="0" defTabSz="452627">
              <a:lnSpc>
                <a:spcPct val="100000"/>
              </a:lnSpc>
              <a:spcBef>
                <a:spcPts val="0"/>
              </a:spcBef>
              <a:buClrTx/>
              <a:buSzTx/>
              <a:buFontTx/>
              <a:buNone/>
              <a:defRPr sz="1485">
                <a:solidFill>
                  <a:srgbClr val="9E880C"/>
                </a:solidFill>
                <a:latin typeface="Courier New"/>
                <a:ea typeface="Courier New"/>
                <a:cs typeface="Courier New"/>
                <a:sym typeface="Courier New"/>
              </a:defRPr>
            </a:pPr>
            <a:r>
              <a:rPr>
                <a:solidFill>
                  <a:srgbClr val="080808"/>
                </a:solidFill>
              </a:rPr>
              <a:t>    </a:t>
            </a:r>
            <a:r>
              <a:t>@Override</a:t>
            </a:r>
          </a:p>
          <a:p>
            <a:pPr marL="0" indent="0" defTabSz="452627">
              <a:lnSpc>
                <a:spcPct val="100000"/>
              </a:lnSpc>
              <a:spcBef>
                <a:spcPts val="0"/>
              </a:spcBef>
              <a:buClrTx/>
              <a:buSzTx/>
              <a:buFontTx/>
              <a:buNone/>
              <a:defRPr sz="1485">
                <a:solidFill>
                  <a:srgbClr val="080808"/>
                </a:solidFill>
                <a:latin typeface="Courier New"/>
                <a:ea typeface="Courier New"/>
                <a:cs typeface="Courier New"/>
                <a:sym typeface="Courier New"/>
              </a:defRPr>
            </a:pPr>
            <a:r>
              <a:rPr>
                <a:solidFill>
                  <a:srgbClr val="9E880C"/>
                </a:solidFill>
              </a:rPr>
              <a:t>    </a:t>
            </a:r>
            <a:r>
              <a:rPr>
                <a:solidFill>
                  <a:srgbClr val="0033B3"/>
                </a:solidFill>
              </a:rPr>
              <a:t>public void </a:t>
            </a:r>
            <a:r>
              <a:rPr>
                <a:solidFill>
                  <a:srgbClr val="00627A"/>
                </a:solidFill>
              </a:rPr>
              <a:t>start</a:t>
            </a:r>
            <a:r>
              <a:t>(</a:t>
            </a:r>
            <a:r>
              <a:rPr>
                <a:solidFill>
                  <a:srgbClr val="000000"/>
                </a:solidFill>
              </a:rPr>
              <a:t>Stage </a:t>
            </a:r>
            <a:r>
              <a:t>primaryStage) </a:t>
            </a:r>
            <a:r>
              <a:rPr>
                <a:solidFill>
                  <a:srgbClr val="0033B3"/>
                </a:solidFill>
              </a:rPr>
              <a:t>throws </a:t>
            </a:r>
            <a:r>
              <a:rPr>
                <a:solidFill>
                  <a:srgbClr val="000000"/>
                </a:solidFill>
              </a:rPr>
              <a:t>IOException </a:t>
            </a:r>
            <a:r>
              <a:t>{</a:t>
            </a:r>
          </a:p>
          <a:p>
            <a:pPr marL="0" indent="0" defTabSz="452627">
              <a:lnSpc>
                <a:spcPct val="100000"/>
              </a:lnSpc>
              <a:spcBef>
                <a:spcPts val="0"/>
              </a:spcBef>
              <a:buClrTx/>
              <a:buSzTx/>
              <a:buFontTx/>
              <a:buNone/>
              <a:defRPr sz="1485" i="1">
                <a:solidFill>
                  <a:srgbClr val="8C8C8C"/>
                </a:solidFill>
                <a:latin typeface="Courier New"/>
                <a:ea typeface="Courier New"/>
                <a:cs typeface="Courier New"/>
                <a:sym typeface="Courier New"/>
              </a:defRPr>
            </a:pPr>
            <a:r>
              <a:rPr i="0">
                <a:solidFill>
                  <a:srgbClr val="080808"/>
                </a:solidFill>
              </a:rPr>
              <a:t>        </a:t>
            </a:r>
            <a:r>
              <a:t>// Create a pane to hold the image views</a:t>
            </a:r>
          </a:p>
          <a:p>
            <a:pPr marL="0" indent="0" defTabSz="452627">
              <a:lnSpc>
                <a:spcPct val="100000"/>
              </a:lnSpc>
              <a:spcBef>
                <a:spcPts val="0"/>
              </a:spcBef>
              <a:buClrTx/>
              <a:buSzTx/>
              <a:buFontTx/>
              <a:buNone/>
              <a:defRPr sz="1485">
                <a:latin typeface="Courier New"/>
                <a:ea typeface="Courier New"/>
                <a:cs typeface="Courier New"/>
                <a:sym typeface="Courier New"/>
              </a:defRPr>
            </a:pPr>
            <a:r>
              <a:rPr i="1">
                <a:solidFill>
                  <a:srgbClr val="8C8C8C"/>
                </a:solidFill>
              </a:rPr>
              <a:t>        </a:t>
            </a:r>
            <a:r>
              <a:t>Pane pane </a:t>
            </a:r>
            <a:r>
              <a:rPr>
                <a:solidFill>
                  <a:srgbClr val="080808"/>
                </a:solidFill>
              </a:rPr>
              <a:t>= </a:t>
            </a:r>
            <a:r>
              <a:rPr>
                <a:solidFill>
                  <a:srgbClr val="0033B3"/>
                </a:solidFill>
              </a:rPr>
              <a:t>new </a:t>
            </a:r>
            <a:r>
              <a:rPr>
                <a:solidFill>
                  <a:srgbClr val="080808"/>
                </a:solidFill>
              </a:rPr>
              <a:t>HBox(</a:t>
            </a:r>
            <a:r>
              <a:rPr>
                <a:solidFill>
                  <a:srgbClr val="1750EB"/>
                </a:solidFill>
              </a:rPr>
              <a:t>10</a:t>
            </a:r>
            <a:r>
              <a:rPr>
                <a:solidFill>
                  <a:srgbClr val="080808"/>
                </a:solidFill>
              </a:rPr>
              <a:t>);</a:t>
            </a:r>
          </a:p>
          <a:p>
            <a:pPr marL="0" indent="0" defTabSz="452627">
              <a:lnSpc>
                <a:spcPct val="100000"/>
              </a:lnSpc>
              <a:spcBef>
                <a:spcPts val="0"/>
              </a:spcBef>
              <a:buClrTx/>
              <a:buSzTx/>
              <a:buFontTx/>
              <a:buNone/>
              <a:defRPr sz="1485">
                <a:solidFill>
                  <a:srgbClr val="080808"/>
                </a:solidFill>
                <a:latin typeface="Courier New"/>
                <a:ea typeface="Courier New"/>
                <a:cs typeface="Courier New"/>
                <a:sym typeface="Courier New"/>
              </a:defRPr>
            </a:pPr>
            <a:r>
              <a:t>        </a:t>
            </a:r>
            <a:r>
              <a:rPr>
                <a:solidFill>
                  <a:srgbClr val="000000"/>
                </a:solidFill>
              </a:rPr>
              <a:t>pane</a:t>
            </a:r>
            <a:r>
              <a:t>.setPadding(</a:t>
            </a:r>
            <a:r>
              <a:rPr>
                <a:solidFill>
                  <a:srgbClr val="0033B3"/>
                </a:solidFill>
              </a:rPr>
              <a:t>new </a:t>
            </a:r>
            <a:r>
              <a:t>Insets(</a:t>
            </a:r>
            <a:r>
              <a:rPr>
                <a:solidFill>
                  <a:srgbClr val="1750EB"/>
                </a:solidFill>
              </a:rPr>
              <a:t>5</a:t>
            </a:r>
            <a:r>
              <a:t>, </a:t>
            </a:r>
            <a:r>
              <a:rPr>
                <a:solidFill>
                  <a:srgbClr val="1750EB"/>
                </a:solidFill>
              </a:rPr>
              <a:t>5</a:t>
            </a:r>
            <a:r>
              <a:t>, </a:t>
            </a:r>
            <a:r>
              <a:rPr>
                <a:solidFill>
                  <a:srgbClr val="1750EB"/>
                </a:solidFill>
              </a:rPr>
              <a:t>5</a:t>
            </a:r>
            <a:r>
              <a:t>, </a:t>
            </a:r>
            <a:r>
              <a:rPr>
                <a:solidFill>
                  <a:srgbClr val="1750EB"/>
                </a:solidFill>
              </a:rPr>
              <a:t>5</a:t>
            </a:r>
            <a:r>
              <a:t>));</a:t>
            </a:r>
          </a:p>
          <a:p>
            <a:pPr marL="0" indent="0" defTabSz="452627">
              <a:lnSpc>
                <a:spcPct val="100000"/>
              </a:lnSpc>
              <a:spcBef>
                <a:spcPts val="0"/>
              </a:spcBef>
              <a:buClrTx/>
              <a:buSzTx/>
              <a:buFontTx/>
              <a:buNone/>
              <a:defRPr sz="1485">
                <a:latin typeface="Courier New"/>
                <a:ea typeface="Courier New"/>
                <a:cs typeface="Courier New"/>
                <a:sym typeface="Courier New"/>
              </a:defRPr>
            </a:pPr>
            <a:r>
              <a:rPr>
                <a:solidFill>
                  <a:srgbClr val="080808"/>
                </a:solidFill>
              </a:rPr>
              <a:t>        </a:t>
            </a:r>
            <a:r>
              <a:t>Image image </a:t>
            </a:r>
            <a:r>
              <a:rPr>
                <a:solidFill>
                  <a:srgbClr val="080808"/>
                </a:solidFill>
              </a:rPr>
              <a:t>= </a:t>
            </a:r>
            <a:r>
              <a:rPr>
                <a:solidFill>
                  <a:srgbClr val="0033B3"/>
                </a:solidFill>
              </a:rPr>
              <a:t>new </a:t>
            </a:r>
            <a:r>
              <a:rPr>
                <a:solidFill>
                  <a:srgbClr val="080808"/>
                </a:solidFill>
              </a:rPr>
              <a:t>Image(</a:t>
            </a:r>
            <a:r>
              <a:rPr>
                <a:solidFill>
                  <a:srgbClr val="077D16"/>
                </a:solidFill>
              </a:rPr>
              <a:t>"turk.gif"</a:t>
            </a:r>
            <a:r>
              <a:rPr>
                <a:solidFill>
                  <a:srgbClr val="080808"/>
                </a:solidFill>
              </a:rPr>
              <a:t>);</a:t>
            </a:r>
          </a:p>
          <a:p>
            <a:pPr marL="0" indent="0" defTabSz="452627">
              <a:lnSpc>
                <a:spcPct val="100000"/>
              </a:lnSpc>
              <a:spcBef>
                <a:spcPts val="0"/>
              </a:spcBef>
              <a:buClrTx/>
              <a:buSzTx/>
              <a:buFontTx/>
              <a:buNone/>
              <a:defRPr sz="1485">
                <a:solidFill>
                  <a:srgbClr val="080808"/>
                </a:solidFill>
                <a:latin typeface="Courier New"/>
                <a:ea typeface="Courier New"/>
                <a:cs typeface="Courier New"/>
                <a:sym typeface="Courier New"/>
              </a:defRPr>
            </a:pPr>
            <a:r>
              <a:t>        </a:t>
            </a:r>
            <a:r>
              <a:rPr>
                <a:solidFill>
                  <a:srgbClr val="000000"/>
                </a:solidFill>
              </a:rPr>
              <a:t>pane</a:t>
            </a:r>
            <a:r>
              <a:t>.getChildren().add(</a:t>
            </a:r>
            <a:r>
              <a:rPr>
                <a:solidFill>
                  <a:srgbClr val="0033B3"/>
                </a:solidFill>
              </a:rPr>
              <a:t>new </a:t>
            </a:r>
            <a:r>
              <a:t>ImageView(</a:t>
            </a:r>
            <a:r>
              <a:rPr>
                <a:solidFill>
                  <a:srgbClr val="000000"/>
                </a:solidFill>
              </a:rPr>
              <a:t>image</a:t>
            </a:r>
            <a:r>
              <a:t>));</a:t>
            </a:r>
          </a:p>
          <a:p>
            <a:pPr marL="0" indent="0" defTabSz="452627">
              <a:lnSpc>
                <a:spcPct val="100000"/>
              </a:lnSpc>
              <a:spcBef>
                <a:spcPts val="0"/>
              </a:spcBef>
              <a:buClrTx/>
              <a:buSzTx/>
              <a:buFontTx/>
              <a:buNone/>
              <a:defRPr sz="1485">
                <a:solidFill>
                  <a:srgbClr val="080808"/>
                </a:solidFill>
                <a:latin typeface="Courier New"/>
                <a:ea typeface="Courier New"/>
                <a:cs typeface="Courier New"/>
                <a:sym typeface="Courier New"/>
              </a:defRPr>
            </a:pPr>
            <a:endParaRPr/>
          </a:p>
          <a:p>
            <a:pPr marL="0" indent="0" defTabSz="452627">
              <a:lnSpc>
                <a:spcPct val="100000"/>
              </a:lnSpc>
              <a:spcBef>
                <a:spcPts val="0"/>
              </a:spcBef>
              <a:buClrTx/>
              <a:buSzTx/>
              <a:buFontTx/>
              <a:buNone/>
              <a:defRPr sz="1485">
                <a:latin typeface="Courier New"/>
                <a:ea typeface="Courier New"/>
                <a:cs typeface="Courier New"/>
                <a:sym typeface="Courier New"/>
              </a:defRPr>
            </a:pPr>
            <a:r>
              <a:rPr>
                <a:solidFill>
                  <a:srgbClr val="080808"/>
                </a:solidFill>
              </a:rPr>
              <a:t>        </a:t>
            </a:r>
            <a:r>
              <a:t>ImageView imageView2 </a:t>
            </a:r>
            <a:r>
              <a:rPr>
                <a:solidFill>
                  <a:srgbClr val="080808"/>
                </a:solidFill>
              </a:rPr>
              <a:t>= </a:t>
            </a:r>
            <a:r>
              <a:rPr>
                <a:solidFill>
                  <a:srgbClr val="0033B3"/>
                </a:solidFill>
              </a:rPr>
              <a:t>new </a:t>
            </a:r>
            <a:r>
              <a:rPr>
                <a:solidFill>
                  <a:srgbClr val="080808"/>
                </a:solidFill>
              </a:rPr>
              <a:t>ImageView(</a:t>
            </a:r>
            <a:r>
              <a:t>image</a:t>
            </a:r>
            <a:r>
              <a:rPr>
                <a:solidFill>
                  <a:srgbClr val="080808"/>
                </a:solidFill>
              </a:rPr>
              <a:t>);</a:t>
            </a:r>
          </a:p>
          <a:p>
            <a:pPr marL="0" indent="0" defTabSz="452627">
              <a:lnSpc>
                <a:spcPct val="100000"/>
              </a:lnSpc>
              <a:spcBef>
                <a:spcPts val="0"/>
              </a:spcBef>
              <a:buClrTx/>
              <a:buSzTx/>
              <a:buFontTx/>
              <a:buNone/>
              <a:defRPr sz="1485">
                <a:solidFill>
                  <a:srgbClr val="080808"/>
                </a:solidFill>
                <a:latin typeface="Courier New"/>
                <a:ea typeface="Courier New"/>
                <a:cs typeface="Courier New"/>
                <a:sym typeface="Courier New"/>
              </a:defRPr>
            </a:pPr>
            <a:r>
              <a:t>        </a:t>
            </a:r>
            <a:r>
              <a:rPr>
                <a:solidFill>
                  <a:srgbClr val="000000"/>
                </a:solidFill>
              </a:rPr>
              <a:t>imageView2</a:t>
            </a:r>
            <a:r>
              <a:t>.setFitHeight(</a:t>
            </a:r>
            <a:r>
              <a:rPr>
                <a:solidFill>
                  <a:srgbClr val="1750EB"/>
                </a:solidFill>
              </a:rPr>
              <a:t>100</a:t>
            </a:r>
            <a:r>
              <a:t>);</a:t>
            </a:r>
          </a:p>
          <a:p>
            <a:pPr marL="0" indent="0" defTabSz="452627">
              <a:lnSpc>
                <a:spcPct val="100000"/>
              </a:lnSpc>
              <a:spcBef>
                <a:spcPts val="0"/>
              </a:spcBef>
              <a:buClrTx/>
              <a:buSzTx/>
              <a:buFontTx/>
              <a:buNone/>
              <a:defRPr sz="1485">
                <a:solidFill>
                  <a:srgbClr val="080808"/>
                </a:solidFill>
                <a:latin typeface="Courier New"/>
                <a:ea typeface="Courier New"/>
                <a:cs typeface="Courier New"/>
                <a:sym typeface="Courier New"/>
              </a:defRPr>
            </a:pPr>
            <a:r>
              <a:t>        </a:t>
            </a:r>
            <a:r>
              <a:rPr>
                <a:solidFill>
                  <a:srgbClr val="000000"/>
                </a:solidFill>
              </a:rPr>
              <a:t>imageView2</a:t>
            </a:r>
            <a:r>
              <a:t>.setFitWidth(</a:t>
            </a:r>
            <a:r>
              <a:rPr>
                <a:solidFill>
                  <a:srgbClr val="1750EB"/>
                </a:solidFill>
              </a:rPr>
              <a:t>100</a:t>
            </a:r>
            <a:r>
              <a:t>);</a:t>
            </a:r>
          </a:p>
          <a:p>
            <a:pPr marL="0" indent="0" defTabSz="452627">
              <a:lnSpc>
                <a:spcPct val="100000"/>
              </a:lnSpc>
              <a:spcBef>
                <a:spcPts val="0"/>
              </a:spcBef>
              <a:buClrTx/>
              <a:buSzTx/>
              <a:buFontTx/>
              <a:buNone/>
              <a:defRPr sz="1485">
                <a:solidFill>
                  <a:srgbClr val="080808"/>
                </a:solidFill>
                <a:latin typeface="Courier New"/>
                <a:ea typeface="Courier New"/>
                <a:cs typeface="Courier New"/>
                <a:sym typeface="Courier New"/>
              </a:defRPr>
            </a:pPr>
            <a:r>
              <a:t>        </a:t>
            </a:r>
            <a:r>
              <a:rPr>
                <a:solidFill>
                  <a:srgbClr val="000000"/>
                </a:solidFill>
              </a:rPr>
              <a:t>pane</a:t>
            </a:r>
            <a:r>
              <a:t>.getChildren().add(</a:t>
            </a:r>
            <a:r>
              <a:rPr>
                <a:solidFill>
                  <a:srgbClr val="000000"/>
                </a:solidFill>
              </a:rPr>
              <a:t>imageView2</a:t>
            </a:r>
            <a:r>
              <a:t>);</a:t>
            </a:r>
          </a:p>
          <a:p>
            <a:pPr marL="0" indent="0" defTabSz="452627">
              <a:lnSpc>
                <a:spcPct val="100000"/>
              </a:lnSpc>
              <a:spcBef>
                <a:spcPts val="0"/>
              </a:spcBef>
              <a:buClrTx/>
              <a:buSzTx/>
              <a:buFontTx/>
              <a:buNone/>
              <a:defRPr sz="1485">
                <a:solidFill>
                  <a:srgbClr val="080808"/>
                </a:solidFill>
                <a:latin typeface="Courier New"/>
                <a:ea typeface="Courier New"/>
                <a:cs typeface="Courier New"/>
                <a:sym typeface="Courier New"/>
              </a:defRPr>
            </a:pPr>
            <a:endParaRPr/>
          </a:p>
          <a:p>
            <a:pPr marL="0" indent="0" defTabSz="452627">
              <a:lnSpc>
                <a:spcPct val="100000"/>
              </a:lnSpc>
              <a:spcBef>
                <a:spcPts val="0"/>
              </a:spcBef>
              <a:buClrTx/>
              <a:buSzTx/>
              <a:buFontTx/>
              <a:buNone/>
              <a:defRPr sz="1485">
                <a:latin typeface="Courier New"/>
                <a:ea typeface="Courier New"/>
                <a:cs typeface="Courier New"/>
                <a:sym typeface="Courier New"/>
              </a:defRPr>
            </a:pPr>
            <a:r>
              <a:rPr>
                <a:solidFill>
                  <a:srgbClr val="080808"/>
                </a:solidFill>
              </a:rPr>
              <a:t>        </a:t>
            </a:r>
            <a:r>
              <a:t>ImageView imageView3 </a:t>
            </a:r>
            <a:r>
              <a:rPr>
                <a:solidFill>
                  <a:srgbClr val="080808"/>
                </a:solidFill>
              </a:rPr>
              <a:t>= </a:t>
            </a:r>
            <a:r>
              <a:rPr>
                <a:solidFill>
                  <a:srgbClr val="0033B3"/>
                </a:solidFill>
              </a:rPr>
              <a:t>new </a:t>
            </a:r>
            <a:r>
              <a:rPr>
                <a:solidFill>
                  <a:srgbClr val="080808"/>
                </a:solidFill>
              </a:rPr>
              <a:t>ImageView(</a:t>
            </a:r>
            <a:r>
              <a:t>image</a:t>
            </a:r>
            <a:r>
              <a:rPr>
                <a:solidFill>
                  <a:srgbClr val="080808"/>
                </a:solidFill>
              </a:rPr>
              <a:t>);</a:t>
            </a:r>
          </a:p>
          <a:p>
            <a:pPr marL="0" indent="0" defTabSz="452627">
              <a:lnSpc>
                <a:spcPct val="100000"/>
              </a:lnSpc>
              <a:spcBef>
                <a:spcPts val="0"/>
              </a:spcBef>
              <a:buClrTx/>
              <a:buSzTx/>
              <a:buFontTx/>
              <a:buNone/>
              <a:defRPr sz="1485">
                <a:solidFill>
                  <a:srgbClr val="080808"/>
                </a:solidFill>
                <a:latin typeface="Courier New"/>
                <a:ea typeface="Courier New"/>
                <a:cs typeface="Courier New"/>
                <a:sym typeface="Courier New"/>
              </a:defRPr>
            </a:pPr>
            <a:r>
              <a:t>        </a:t>
            </a:r>
            <a:r>
              <a:rPr>
                <a:solidFill>
                  <a:srgbClr val="000000"/>
                </a:solidFill>
              </a:rPr>
              <a:t>imageView3</a:t>
            </a:r>
            <a:r>
              <a:t>.setRotate(</a:t>
            </a:r>
            <a:r>
              <a:rPr>
                <a:solidFill>
                  <a:srgbClr val="1750EB"/>
                </a:solidFill>
              </a:rPr>
              <a:t>90</a:t>
            </a:r>
            <a:r>
              <a:t>);</a:t>
            </a:r>
          </a:p>
          <a:p>
            <a:pPr marL="0" indent="0" defTabSz="452627">
              <a:lnSpc>
                <a:spcPct val="100000"/>
              </a:lnSpc>
              <a:spcBef>
                <a:spcPts val="0"/>
              </a:spcBef>
              <a:buClrTx/>
              <a:buSzTx/>
              <a:buFontTx/>
              <a:buNone/>
              <a:defRPr sz="1485">
                <a:solidFill>
                  <a:srgbClr val="080808"/>
                </a:solidFill>
                <a:latin typeface="Courier New"/>
                <a:ea typeface="Courier New"/>
                <a:cs typeface="Courier New"/>
                <a:sym typeface="Courier New"/>
              </a:defRPr>
            </a:pPr>
            <a:r>
              <a:t>        </a:t>
            </a:r>
            <a:r>
              <a:rPr>
                <a:solidFill>
                  <a:srgbClr val="000000"/>
                </a:solidFill>
              </a:rPr>
              <a:t>pane</a:t>
            </a:r>
            <a:r>
              <a:t>.getChildren().add(</a:t>
            </a:r>
            <a:r>
              <a:rPr>
                <a:solidFill>
                  <a:srgbClr val="000000"/>
                </a:solidFill>
              </a:rPr>
              <a:t>imageView3</a:t>
            </a:r>
            <a:r>
              <a:t>);</a:t>
            </a:r>
          </a:p>
          <a:p>
            <a:pPr marL="0" indent="0" defTabSz="452627">
              <a:lnSpc>
                <a:spcPct val="100000"/>
              </a:lnSpc>
              <a:spcBef>
                <a:spcPts val="0"/>
              </a:spcBef>
              <a:buClrTx/>
              <a:buSzTx/>
              <a:buFontTx/>
              <a:buNone/>
              <a:defRPr sz="1485">
                <a:solidFill>
                  <a:srgbClr val="080808"/>
                </a:solidFill>
                <a:latin typeface="Courier New"/>
                <a:ea typeface="Courier New"/>
                <a:cs typeface="Courier New"/>
                <a:sym typeface="Courier New"/>
              </a:defRPr>
            </a:pPr>
            <a:endParaRPr/>
          </a:p>
          <a:p>
            <a:pPr marL="0" indent="0" defTabSz="452627">
              <a:lnSpc>
                <a:spcPct val="100000"/>
              </a:lnSpc>
              <a:spcBef>
                <a:spcPts val="0"/>
              </a:spcBef>
              <a:buClrTx/>
              <a:buSzTx/>
              <a:buFontTx/>
              <a:buNone/>
              <a:defRPr sz="1485" i="1">
                <a:solidFill>
                  <a:srgbClr val="8C8C8C"/>
                </a:solidFill>
                <a:latin typeface="Courier New"/>
                <a:ea typeface="Courier New"/>
                <a:cs typeface="Courier New"/>
                <a:sym typeface="Courier New"/>
              </a:defRPr>
            </a:pPr>
            <a:r>
              <a:rPr i="0">
                <a:solidFill>
                  <a:srgbClr val="080808"/>
                </a:solidFill>
              </a:rPr>
              <a:t>        </a:t>
            </a:r>
            <a:r>
              <a:t>// Create a scene and place it in the stage</a:t>
            </a:r>
          </a:p>
          <a:p>
            <a:pPr marL="0" indent="0" defTabSz="452627">
              <a:lnSpc>
                <a:spcPct val="100000"/>
              </a:lnSpc>
              <a:spcBef>
                <a:spcPts val="0"/>
              </a:spcBef>
              <a:buClrTx/>
              <a:buSzTx/>
              <a:buFontTx/>
              <a:buNone/>
              <a:defRPr sz="1485">
                <a:latin typeface="Courier New"/>
                <a:ea typeface="Courier New"/>
                <a:cs typeface="Courier New"/>
                <a:sym typeface="Courier New"/>
              </a:defRPr>
            </a:pPr>
            <a:r>
              <a:rPr i="1">
                <a:solidFill>
                  <a:srgbClr val="8C8C8C"/>
                </a:solidFill>
              </a:rPr>
              <a:t>        </a:t>
            </a:r>
            <a:r>
              <a:t>Scene scene </a:t>
            </a:r>
            <a:r>
              <a:rPr>
                <a:solidFill>
                  <a:srgbClr val="080808"/>
                </a:solidFill>
              </a:rPr>
              <a:t>= </a:t>
            </a:r>
            <a:r>
              <a:rPr>
                <a:solidFill>
                  <a:srgbClr val="0033B3"/>
                </a:solidFill>
              </a:rPr>
              <a:t>new </a:t>
            </a:r>
            <a:r>
              <a:rPr>
                <a:solidFill>
                  <a:srgbClr val="080808"/>
                </a:solidFill>
              </a:rPr>
              <a:t>Scene(</a:t>
            </a:r>
            <a:r>
              <a:t>pane</a:t>
            </a:r>
            <a:r>
              <a:rPr>
                <a:solidFill>
                  <a:srgbClr val="080808"/>
                </a:solidFill>
              </a:rPr>
              <a:t>);</a:t>
            </a:r>
          </a:p>
          <a:p>
            <a:pPr marL="0" indent="0" defTabSz="452627">
              <a:lnSpc>
                <a:spcPct val="100000"/>
              </a:lnSpc>
              <a:spcBef>
                <a:spcPts val="0"/>
              </a:spcBef>
              <a:buClrTx/>
              <a:buSzTx/>
              <a:buFontTx/>
              <a:buNone/>
              <a:defRPr sz="1485">
                <a:solidFill>
                  <a:srgbClr val="080808"/>
                </a:solidFill>
                <a:latin typeface="Courier New"/>
                <a:ea typeface="Courier New"/>
                <a:cs typeface="Courier New"/>
                <a:sym typeface="Courier New"/>
              </a:defRPr>
            </a:pPr>
            <a:r>
              <a:t>        primaryStage.setTitle(</a:t>
            </a:r>
            <a:r>
              <a:rPr>
                <a:solidFill>
                  <a:srgbClr val="077D16"/>
                </a:solidFill>
              </a:rPr>
              <a:t>"ShowImage"</a:t>
            </a:r>
            <a:r>
              <a:t>); </a:t>
            </a:r>
            <a:r>
              <a:rPr i="1">
                <a:solidFill>
                  <a:srgbClr val="8C8C8C"/>
                </a:solidFill>
              </a:rPr>
              <a:t>// Set the stage title</a:t>
            </a:r>
          </a:p>
          <a:p>
            <a:pPr marL="0" indent="0" defTabSz="452627">
              <a:lnSpc>
                <a:spcPct val="100000"/>
              </a:lnSpc>
              <a:spcBef>
                <a:spcPts val="0"/>
              </a:spcBef>
              <a:buClrTx/>
              <a:buSzTx/>
              <a:buFontTx/>
              <a:buNone/>
              <a:defRPr sz="1485" i="1">
                <a:solidFill>
                  <a:srgbClr val="8C8C8C"/>
                </a:solidFill>
                <a:latin typeface="Courier New"/>
                <a:ea typeface="Courier New"/>
                <a:cs typeface="Courier New"/>
                <a:sym typeface="Courier New"/>
              </a:defRPr>
            </a:pPr>
            <a:r>
              <a:t>        </a:t>
            </a:r>
            <a:r>
              <a:rPr i="0">
                <a:solidFill>
                  <a:srgbClr val="080808"/>
                </a:solidFill>
              </a:rPr>
              <a:t>primaryStage.setScene(</a:t>
            </a:r>
            <a:r>
              <a:rPr i="0">
                <a:solidFill>
                  <a:srgbClr val="000000"/>
                </a:solidFill>
              </a:rPr>
              <a:t>scene</a:t>
            </a:r>
            <a:r>
              <a:rPr i="0">
                <a:solidFill>
                  <a:srgbClr val="080808"/>
                </a:solidFill>
              </a:rPr>
              <a:t>); </a:t>
            </a:r>
            <a:r>
              <a:t>// Place the scene in the stage</a:t>
            </a:r>
          </a:p>
          <a:p>
            <a:pPr marL="0" indent="0" defTabSz="452627">
              <a:lnSpc>
                <a:spcPct val="100000"/>
              </a:lnSpc>
              <a:spcBef>
                <a:spcPts val="0"/>
              </a:spcBef>
              <a:buClrTx/>
              <a:buSzTx/>
              <a:buFontTx/>
              <a:buNone/>
              <a:defRPr sz="1485">
                <a:solidFill>
                  <a:srgbClr val="080808"/>
                </a:solidFill>
                <a:latin typeface="Courier New"/>
                <a:ea typeface="Courier New"/>
                <a:cs typeface="Courier New"/>
                <a:sym typeface="Courier New"/>
              </a:defRPr>
            </a:pPr>
            <a:r>
              <a:rPr i="1">
                <a:solidFill>
                  <a:srgbClr val="8C8C8C"/>
                </a:solidFill>
              </a:rPr>
              <a:t>        </a:t>
            </a:r>
            <a:r>
              <a:t>primaryStage.show(); </a:t>
            </a:r>
            <a:r>
              <a:rPr i="1">
                <a:solidFill>
                  <a:srgbClr val="8C8C8C"/>
                </a:solidFill>
              </a:rPr>
              <a:t>// Display the stage</a:t>
            </a:r>
          </a:p>
          <a:p>
            <a:pPr marL="0" indent="0" defTabSz="452627">
              <a:lnSpc>
                <a:spcPct val="100000"/>
              </a:lnSpc>
              <a:spcBef>
                <a:spcPts val="0"/>
              </a:spcBef>
              <a:buClrTx/>
              <a:buSzTx/>
              <a:buFontTx/>
              <a:buNone/>
              <a:defRPr sz="1485" i="1">
                <a:solidFill>
                  <a:srgbClr val="8C8C8C"/>
                </a:solidFill>
                <a:latin typeface="Courier New"/>
                <a:ea typeface="Courier New"/>
                <a:cs typeface="Courier New"/>
                <a:sym typeface="Courier New"/>
              </a:defRPr>
            </a:pPr>
            <a:r>
              <a:t>    </a:t>
            </a:r>
            <a:r>
              <a:rPr i="0">
                <a:solidFill>
                  <a:srgbClr val="080808"/>
                </a:solidFill>
              </a:rPr>
              <a:t>}</a:t>
            </a:r>
          </a:p>
          <a:p>
            <a:pPr marL="0" indent="0" defTabSz="452627">
              <a:lnSpc>
                <a:spcPct val="100000"/>
              </a:lnSpc>
              <a:spcBef>
                <a:spcPts val="0"/>
              </a:spcBef>
              <a:buClrTx/>
              <a:buSzTx/>
              <a:buFontTx/>
              <a:buNone/>
              <a:defRPr sz="1485">
                <a:solidFill>
                  <a:srgbClr val="080808"/>
                </a:solidFill>
                <a:latin typeface="Courier New"/>
                <a:ea typeface="Courier New"/>
                <a:cs typeface="Courier New"/>
                <a:sym typeface="Courier New"/>
              </a:defRPr>
            </a:pPr>
            <a:endParaRPr i="0">
              <a:solidFill>
                <a:srgbClr val="080808"/>
              </a:solidFill>
            </a:endParaRPr>
          </a:p>
          <a:p>
            <a:pPr marL="0" indent="0" defTabSz="452627">
              <a:lnSpc>
                <a:spcPct val="100000"/>
              </a:lnSpc>
              <a:spcBef>
                <a:spcPts val="0"/>
              </a:spcBef>
              <a:buClrTx/>
              <a:buSzTx/>
              <a:buFontTx/>
              <a:buNone/>
              <a:defRPr sz="1485">
                <a:solidFill>
                  <a:srgbClr val="0033B3"/>
                </a:solidFill>
                <a:latin typeface="Courier New"/>
                <a:ea typeface="Courier New"/>
                <a:cs typeface="Courier New"/>
                <a:sym typeface="Courier New"/>
              </a:defRPr>
            </a:pPr>
            <a:r>
              <a:rPr>
                <a:solidFill>
                  <a:srgbClr val="080808"/>
                </a:solidFill>
              </a:rPr>
              <a:t>    </a:t>
            </a:r>
            <a:r>
              <a:t>public static void </a:t>
            </a:r>
            <a:r>
              <a:rPr>
                <a:solidFill>
                  <a:srgbClr val="00627A"/>
                </a:solidFill>
              </a:rPr>
              <a:t>main</a:t>
            </a:r>
            <a:r>
              <a:rPr>
                <a:solidFill>
                  <a:srgbClr val="080808"/>
                </a:solidFill>
              </a:rPr>
              <a:t>(</a:t>
            </a:r>
            <a:r>
              <a:rPr>
                <a:solidFill>
                  <a:srgbClr val="000000"/>
                </a:solidFill>
              </a:rPr>
              <a:t>String</a:t>
            </a:r>
            <a:r>
              <a:rPr>
                <a:solidFill>
                  <a:srgbClr val="080808"/>
                </a:solidFill>
              </a:rPr>
              <a:t>[] args) {</a:t>
            </a:r>
          </a:p>
          <a:p>
            <a:pPr marL="0" indent="0" defTabSz="452627">
              <a:lnSpc>
                <a:spcPct val="100000"/>
              </a:lnSpc>
              <a:spcBef>
                <a:spcPts val="0"/>
              </a:spcBef>
              <a:buClrTx/>
              <a:buSzTx/>
              <a:buFontTx/>
              <a:buNone/>
              <a:defRPr sz="1485">
                <a:solidFill>
                  <a:srgbClr val="080808"/>
                </a:solidFill>
                <a:latin typeface="Courier New"/>
                <a:ea typeface="Courier New"/>
                <a:cs typeface="Courier New"/>
                <a:sym typeface="Courier New"/>
              </a:defRPr>
            </a:pPr>
            <a:r>
              <a:t>        </a:t>
            </a:r>
            <a:r>
              <a:rPr i="1"/>
              <a:t>launch</a:t>
            </a:r>
            <a:r>
              <a:t>(args);</a:t>
            </a:r>
          </a:p>
          <a:p>
            <a:pPr marL="0" indent="0" defTabSz="452627">
              <a:lnSpc>
                <a:spcPct val="100000"/>
              </a:lnSpc>
              <a:spcBef>
                <a:spcPts val="0"/>
              </a:spcBef>
              <a:buClrTx/>
              <a:buSzTx/>
              <a:buFontTx/>
              <a:buNone/>
              <a:defRPr sz="1485">
                <a:solidFill>
                  <a:srgbClr val="080808"/>
                </a:solidFill>
                <a:latin typeface="Courier New"/>
                <a:ea typeface="Courier New"/>
                <a:cs typeface="Courier New"/>
                <a:sym typeface="Courier New"/>
              </a:defRPr>
            </a:pPr>
            <a:r>
              <a:t>    }</a:t>
            </a:r>
          </a:p>
          <a:p>
            <a:pPr marL="0" indent="0" defTabSz="452627">
              <a:lnSpc>
                <a:spcPct val="100000"/>
              </a:lnSpc>
              <a:spcBef>
                <a:spcPts val="0"/>
              </a:spcBef>
              <a:buClrTx/>
              <a:buSzTx/>
              <a:buFontTx/>
              <a:buNone/>
              <a:defRPr sz="1485">
                <a:solidFill>
                  <a:srgbClr val="080808"/>
                </a:solidFill>
                <a:latin typeface="Courier New"/>
                <a:ea typeface="Courier New"/>
                <a:cs typeface="Courier New"/>
                <a:sym typeface="Courier New"/>
              </a:defRPr>
            </a:pPr>
            <a:r>
              <a:t>}</a:t>
            </a:r>
          </a:p>
          <a:p>
            <a:pPr marL="0" indent="0" defTabSz="452627">
              <a:lnSpc>
                <a:spcPct val="100000"/>
              </a:lnSpc>
              <a:spcBef>
                <a:spcPts val="0"/>
              </a:spcBef>
              <a:buClrTx/>
              <a:buSzTx/>
              <a:buFontTx/>
              <a:buNone/>
              <a:defRPr sz="1485">
                <a:solidFill>
                  <a:srgbClr val="080808"/>
                </a:solidFill>
                <a:latin typeface="Courier New"/>
                <a:ea typeface="Courier New"/>
                <a:cs typeface="Courier New"/>
                <a:sym typeface="Courier New"/>
              </a:defRPr>
            </a:pPr>
            <a:endParaRPr/>
          </a:p>
          <a:p>
            <a:pPr marL="0" indent="0" defTabSz="452627">
              <a:lnSpc>
                <a:spcPct val="100000"/>
              </a:lnSpc>
              <a:spcBef>
                <a:spcPts val="0"/>
              </a:spcBef>
              <a:buClrTx/>
              <a:buSzTx/>
              <a:buFontTx/>
              <a:buNone/>
              <a:defRPr sz="1485">
                <a:solidFill>
                  <a:srgbClr val="080808"/>
                </a:solidFill>
                <a:latin typeface="Courier New"/>
                <a:ea typeface="Courier New"/>
                <a:cs typeface="Courier New"/>
                <a:sym typeface="Courier New"/>
              </a:defRPr>
            </a:pPr>
            <a:endParaRPr/>
          </a:p>
        </p:txBody>
      </p:sp>
      <p:grpSp>
        <p:nvGrpSpPr>
          <p:cNvPr id="214" name="Group">
            <a:hlinkClick r:id="rId2"/>
          </p:cNvPr>
          <p:cNvGrpSpPr/>
          <p:nvPr/>
        </p:nvGrpSpPr>
        <p:grpSpPr>
          <a:xfrm>
            <a:off x="19103751" y="11947601"/>
            <a:ext cx="3710718" cy="636580"/>
            <a:chOff x="0" y="0"/>
            <a:chExt cx="3710716" cy="636578"/>
          </a:xfrm>
        </p:grpSpPr>
        <p:sp>
          <p:nvSpPr>
            <p:cNvPr id="212" name="Rectangle"/>
            <p:cNvSpPr/>
            <p:nvPr/>
          </p:nvSpPr>
          <p:spPr>
            <a:xfrm>
              <a:off x="0" y="-1"/>
              <a:ext cx="3710717" cy="636580"/>
            </a:xfrm>
            <a:prstGeom prst="rect">
              <a:avLst/>
            </a:prstGeom>
            <a:solidFill>
              <a:srgbClr val="92D050"/>
            </a:solidFill>
            <a:ln w="12700" cap="flat">
              <a:noFill/>
              <a:miter lim="400000"/>
            </a:ln>
            <a:effectLst/>
          </p:spPr>
          <p:txBody>
            <a:bodyPr wrap="square" lIns="0" tIns="0" rIns="0" bIns="0" numCol="1" anchor="t">
              <a:noAutofit/>
            </a:bodyPr>
            <a:lstStyle/>
            <a:p>
              <a:pPr algn="ctr" defTabSz="914400">
                <a:defRPr sz="2000"/>
              </a:pPr>
              <a:endParaRPr/>
            </a:p>
          </p:txBody>
        </p:sp>
        <p:sp>
          <p:nvSpPr>
            <p:cNvPr id="213" name="Quotient"/>
            <p:cNvSpPr txBox="1"/>
            <p:nvPr/>
          </p:nvSpPr>
          <p:spPr>
            <a:xfrm>
              <a:off x="76389" y="-1"/>
              <a:ext cx="3557938" cy="4670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noAutofit/>
            </a:bodyPr>
            <a:lstStyle>
              <a:lvl1pPr algn="ctr" defTabSz="914400">
                <a:defRPr sz="2000"/>
              </a:lvl1pPr>
            </a:lstStyle>
            <a:p>
              <a:r>
                <a:t>ShowImage</a:t>
              </a:r>
            </a:p>
          </p:txBody>
        </p:sp>
      </p:grpSp>
      <p:pic>
        <p:nvPicPr>
          <p:cNvPr id="215" name="Screen Shot 2022-04-17 at 16.21.04.png" descr="Screen Shot 2022-04-17 at 16.21.04.png"/>
          <p:cNvPicPr>
            <a:picLocks noChangeAspect="1"/>
          </p:cNvPicPr>
          <p:nvPr/>
        </p:nvPicPr>
        <p:blipFill>
          <a:blip r:embed="rId3"/>
          <a:stretch>
            <a:fillRect/>
          </a:stretch>
        </p:blipFill>
        <p:spPr>
          <a:xfrm>
            <a:off x="13709253" y="5026620"/>
            <a:ext cx="10185401" cy="4572001"/>
          </a:xfrm>
          <a:prstGeom prst="rect">
            <a:avLst/>
          </a:prstGeom>
          <a:ln w="12700">
            <a:miter lim="400000"/>
          </a:ln>
        </p:spPr>
      </p:pic>
    </p:spTree>
    <p:extLst>
      <p:ext uri="{BB962C8B-B14F-4D97-AF65-F5344CB8AC3E}">
        <p14:creationId xmlns:p14="http://schemas.microsoft.com/office/powerpoint/2010/main" val="338470440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Panes"/>
          <p:cNvSpPr txBox="1">
            <a:spLocks noGrp="1"/>
          </p:cNvSpPr>
          <p:nvPr>
            <p:ph type="title"/>
          </p:nvPr>
        </p:nvSpPr>
        <p:spPr>
          <a:prstGeom prst="rect">
            <a:avLst/>
          </a:prstGeom>
        </p:spPr>
        <p:txBody>
          <a:bodyPr/>
          <a:lstStyle/>
          <a:p>
            <a:r>
              <a:t>Panes</a:t>
            </a:r>
          </a:p>
        </p:txBody>
      </p:sp>
      <p:sp>
        <p:nvSpPr>
          <p:cNvPr id="218" name="JavaFX, container içinde pek çok nodes’u tutan çeşitli pane nesnelerini kullanıma sunar."/>
          <p:cNvSpPr txBox="1">
            <a:spLocks noGrp="1"/>
          </p:cNvSpPr>
          <p:nvPr>
            <p:ph type="body" idx="1"/>
          </p:nvPr>
        </p:nvSpPr>
        <p:spPr>
          <a:prstGeom prst="rect">
            <a:avLst/>
          </a:prstGeom>
        </p:spPr>
        <p:txBody>
          <a:bodyPr/>
          <a:lstStyle/>
          <a:p>
            <a:r>
              <a:rPr lang="en-US" sz="3600" dirty="0"/>
              <a:t>Panes and groups are the containers for holding nodes. The Group class is often used to group nodes and to perform transformation and scale as a group. Panes and UI control objects are resizable, but group, shape, and text objects are not resizable. JavaFX provides many types of panes for organizing nodes in a container</a:t>
            </a:r>
            <a:endParaRPr sz="3600" dirty="0"/>
          </a:p>
        </p:txBody>
      </p:sp>
      <p:pic>
        <p:nvPicPr>
          <p:cNvPr id="219" name="Screen Shot 2022-04-17 at 16.25.11.png" descr="Screen Shot 2022-04-17 at 16.25.11.png"/>
          <p:cNvPicPr>
            <a:picLocks noChangeAspect="1"/>
          </p:cNvPicPr>
          <p:nvPr/>
        </p:nvPicPr>
        <p:blipFill>
          <a:blip r:embed="rId2"/>
          <a:stretch>
            <a:fillRect/>
          </a:stretch>
        </p:blipFill>
        <p:spPr>
          <a:xfrm>
            <a:off x="2727440" y="4540216"/>
            <a:ext cx="18929120" cy="7499819"/>
          </a:xfrm>
          <a:prstGeom prst="rect">
            <a:avLst/>
          </a:prstGeom>
          <a:ln w="12700">
            <a:miter lim="400000"/>
          </a:ln>
        </p:spPr>
      </p:pic>
    </p:spTree>
    <p:extLst>
      <p:ext uri="{BB962C8B-B14F-4D97-AF65-F5344CB8AC3E}">
        <p14:creationId xmlns:p14="http://schemas.microsoft.com/office/powerpoint/2010/main" val="333026426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GridPane Sınıfı"/>
          <p:cNvSpPr txBox="1">
            <a:spLocks noGrp="1"/>
          </p:cNvSpPr>
          <p:nvPr>
            <p:ph type="title"/>
          </p:nvPr>
        </p:nvSpPr>
        <p:spPr>
          <a:prstGeom prst="rect">
            <a:avLst/>
          </a:prstGeom>
        </p:spPr>
        <p:txBody>
          <a:bodyPr/>
          <a:lstStyle/>
          <a:p>
            <a:r>
              <a:rPr dirty="0" err="1"/>
              <a:t>GridPane</a:t>
            </a:r>
            <a:r>
              <a:rPr dirty="0"/>
              <a:t> </a:t>
            </a:r>
            <a:r>
              <a:rPr lang="en-US" dirty="0"/>
              <a:t>Class</a:t>
            </a:r>
            <a:endParaRPr dirty="0"/>
          </a:p>
        </p:txBody>
      </p:sp>
      <p:sp>
        <p:nvSpPr>
          <p:cNvPr id="233" name="GridPane özelliklerini ve metotlarını inceleyelim."/>
          <p:cNvSpPr txBox="1">
            <a:spLocks noGrp="1"/>
          </p:cNvSpPr>
          <p:nvPr>
            <p:ph type="body" idx="1"/>
          </p:nvPr>
        </p:nvSpPr>
        <p:spPr>
          <a:prstGeom prst="rect">
            <a:avLst/>
          </a:prstGeom>
        </p:spPr>
        <p:txBody>
          <a:bodyPr/>
          <a:lstStyle/>
          <a:p>
            <a:r>
              <a:rPr lang="en-US" dirty="0"/>
              <a:t>Let's examine the </a:t>
            </a:r>
            <a:r>
              <a:rPr lang="en-US" dirty="0" err="1"/>
              <a:t>GridPane</a:t>
            </a:r>
            <a:r>
              <a:rPr lang="en-US" dirty="0"/>
              <a:t> properties and methods.</a:t>
            </a:r>
            <a:endParaRPr dirty="0"/>
          </a:p>
        </p:txBody>
      </p:sp>
      <p:pic>
        <p:nvPicPr>
          <p:cNvPr id="234" name="Screen Shot 2022-04-17 at 16.36.53.png" descr="Screen Shot 2022-04-17 at 16.36.53.png"/>
          <p:cNvPicPr>
            <a:picLocks noChangeAspect="1"/>
          </p:cNvPicPr>
          <p:nvPr/>
        </p:nvPicPr>
        <p:blipFill>
          <a:blip r:embed="rId2"/>
          <a:srcRect r="914"/>
          <a:stretch>
            <a:fillRect/>
          </a:stretch>
        </p:blipFill>
        <p:spPr>
          <a:xfrm>
            <a:off x="5656185" y="4154128"/>
            <a:ext cx="12848189" cy="9224877"/>
          </a:xfrm>
          <a:prstGeom prst="rect">
            <a:avLst/>
          </a:prstGeom>
          <a:ln w="12700">
            <a:miter lim="400000"/>
          </a:ln>
        </p:spPr>
      </p:pic>
      <p:sp>
        <p:nvSpPr>
          <p:cNvPr id="235" name="Rectangle"/>
          <p:cNvSpPr/>
          <p:nvPr/>
        </p:nvSpPr>
        <p:spPr>
          <a:xfrm>
            <a:off x="16611600" y="6757813"/>
            <a:ext cx="1769567" cy="2966840"/>
          </a:xfrm>
          <a:prstGeom prst="rect">
            <a:avLst/>
          </a:prstGeom>
          <a:solidFill>
            <a:srgbClr val="FFFFFF"/>
          </a:solidFill>
          <a:ln w="12700">
            <a:miter lim="400000"/>
          </a:ln>
        </p:spPr>
        <p:txBody>
          <a:bodyPr lIns="0" tIns="0" rIns="0" bIns="0"/>
          <a:lstStyle/>
          <a:p>
            <a:endParaRPr/>
          </a:p>
        </p:txBody>
      </p:sp>
    </p:spTree>
    <p:extLst>
      <p:ext uri="{BB962C8B-B14F-4D97-AF65-F5344CB8AC3E}">
        <p14:creationId xmlns:p14="http://schemas.microsoft.com/office/powerpoint/2010/main" val="37190803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GridPane"/>
          <p:cNvSpPr txBox="1">
            <a:spLocks noGrp="1"/>
          </p:cNvSpPr>
          <p:nvPr>
            <p:ph type="title"/>
          </p:nvPr>
        </p:nvSpPr>
        <p:spPr>
          <a:prstGeom prst="rect">
            <a:avLst/>
          </a:prstGeom>
        </p:spPr>
        <p:txBody>
          <a:bodyPr/>
          <a:lstStyle/>
          <a:p>
            <a:r>
              <a:t>GridPane</a:t>
            </a:r>
          </a:p>
        </p:txBody>
      </p:sp>
      <p:sp>
        <p:nvSpPr>
          <p:cNvPr id="238" name="package com.example.deneme5;…"/>
          <p:cNvSpPr txBox="1">
            <a:spLocks noGrp="1"/>
          </p:cNvSpPr>
          <p:nvPr>
            <p:ph type="body" idx="1"/>
          </p:nvPr>
        </p:nvSpPr>
        <p:spPr>
          <a:prstGeom prst="rect">
            <a:avLst/>
          </a:prstGeom>
        </p:spPr>
        <p:txBody>
          <a:bodyPr/>
          <a:lstStyle/>
          <a:p>
            <a:pPr marL="0" indent="0" defTabSz="393192">
              <a:lnSpc>
                <a:spcPct val="100000"/>
              </a:lnSpc>
              <a:spcBef>
                <a:spcPts val="0"/>
              </a:spcBef>
              <a:buClrTx/>
              <a:buSzTx/>
              <a:buFontTx/>
              <a:buNone/>
              <a:defRPr sz="1376">
                <a:latin typeface="Courier New"/>
                <a:ea typeface="Courier New"/>
                <a:cs typeface="Courier New"/>
                <a:sym typeface="Courier New"/>
              </a:defRPr>
            </a:pPr>
            <a:r>
              <a:rPr>
                <a:solidFill>
                  <a:srgbClr val="0033B3"/>
                </a:solidFill>
              </a:rPr>
              <a:t>package </a:t>
            </a:r>
            <a:r>
              <a:t>com.example.deneme5</a:t>
            </a:r>
            <a:r>
              <a:rPr>
                <a:solidFill>
                  <a:srgbClr val="080808"/>
                </a:solidFill>
              </a:rPr>
              <a:t>;</a:t>
            </a:r>
          </a:p>
          <a:p>
            <a:pPr marL="0" indent="0" defTabSz="393192">
              <a:lnSpc>
                <a:spcPct val="100000"/>
              </a:lnSpc>
              <a:spcBef>
                <a:spcPts val="0"/>
              </a:spcBef>
              <a:buClrTx/>
              <a:buSzTx/>
              <a:buFontTx/>
              <a:buNone/>
              <a:defRPr sz="1376">
                <a:solidFill>
                  <a:srgbClr val="080808"/>
                </a:solidFill>
                <a:latin typeface="Courier New"/>
                <a:ea typeface="Courier New"/>
                <a:cs typeface="Courier New"/>
                <a:sym typeface="Courier New"/>
              </a:defRPr>
            </a:pPr>
            <a:endParaRPr>
              <a:solidFill>
                <a:srgbClr val="080808"/>
              </a:solidFill>
            </a:endParaRPr>
          </a:p>
          <a:p>
            <a:pPr marL="0" indent="0" defTabSz="393192">
              <a:lnSpc>
                <a:spcPct val="100000"/>
              </a:lnSpc>
              <a:spcBef>
                <a:spcPts val="0"/>
              </a:spcBef>
              <a:buClrTx/>
              <a:buSzTx/>
              <a:buFontTx/>
              <a:buNone/>
              <a:defRPr sz="1376">
                <a:latin typeface="Courier New"/>
                <a:ea typeface="Courier New"/>
                <a:cs typeface="Courier New"/>
                <a:sym typeface="Courier New"/>
              </a:defRPr>
            </a:pPr>
            <a:r>
              <a:rPr>
                <a:solidFill>
                  <a:srgbClr val="0033B3"/>
                </a:solidFill>
              </a:rPr>
              <a:t>import </a:t>
            </a:r>
            <a:r>
              <a:t>javafx.application.Application</a:t>
            </a:r>
            <a:r>
              <a:rPr>
                <a:solidFill>
                  <a:srgbClr val="080808"/>
                </a:solidFill>
              </a:rPr>
              <a:t>;</a:t>
            </a:r>
          </a:p>
          <a:p>
            <a:pPr marL="0" indent="0" defTabSz="393192">
              <a:lnSpc>
                <a:spcPct val="100000"/>
              </a:lnSpc>
              <a:spcBef>
                <a:spcPts val="0"/>
              </a:spcBef>
              <a:buClrTx/>
              <a:buSzTx/>
              <a:buFontTx/>
              <a:buNone/>
              <a:defRPr sz="1376">
                <a:latin typeface="Courier New"/>
                <a:ea typeface="Courier New"/>
                <a:cs typeface="Courier New"/>
                <a:sym typeface="Courier New"/>
              </a:defRPr>
            </a:pPr>
            <a:r>
              <a:rPr>
                <a:solidFill>
                  <a:srgbClr val="0033B3"/>
                </a:solidFill>
              </a:rPr>
              <a:t>import </a:t>
            </a:r>
            <a:r>
              <a:t>javafx.geometry.HPos</a:t>
            </a:r>
            <a:r>
              <a:rPr>
                <a:solidFill>
                  <a:srgbClr val="080808"/>
                </a:solidFill>
              </a:rPr>
              <a:t>;</a:t>
            </a:r>
          </a:p>
          <a:p>
            <a:pPr marL="0" indent="0" defTabSz="393192">
              <a:lnSpc>
                <a:spcPct val="100000"/>
              </a:lnSpc>
              <a:spcBef>
                <a:spcPts val="0"/>
              </a:spcBef>
              <a:buClrTx/>
              <a:buSzTx/>
              <a:buFontTx/>
              <a:buNone/>
              <a:defRPr sz="1376">
                <a:latin typeface="Courier New"/>
                <a:ea typeface="Courier New"/>
                <a:cs typeface="Courier New"/>
                <a:sym typeface="Courier New"/>
              </a:defRPr>
            </a:pPr>
            <a:r>
              <a:rPr>
                <a:solidFill>
                  <a:srgbClr val="0033B3"/>
                </a:solidFill>
              </a:rPr>
              <a:t>import </a:t>
            </a:r>
            <a:r>
              <a:t>javafx.geometry.Insets</a:t>
            </a:r>
            <a:r>
              <a:rPr>
                <a:solidFill>
                  <a:srgbClr val="080808"/>
                </a:solidFill>
              </a:rPr>
              <a:t>;</a:t>
            </a:r>
          </a:p>
          <a:p>
            <a:pPr marL="0" indent="0" defTabSz="393192">
              <a:lnSpc>
                <a:spcPct val="100000"/>
              </a:lnSpc>
              <a:spcBef>
                <a:spcPts val="0"/>
              </a:spcBef>
              <a:buClrTx/>
              <a:buSzTx/>
              <a:buFontTx/>
              <a:buNone/>
              <a:defRPr sz="1376">
                <a:latin typeface="Courier New"/>
                <a:ea typeface="Courier New"/>
                <a:cs typeface="Courier New"/>
                <a:sym typeface="Courier New"/>
              </a:defRPr>
            </a:pPr>
            <a:r>
              <a:rPr>
                <a:solidFill>
                  <a:srgbClr val="0033B3"/>
                </a:solidFill>
              </a:rPr>
              <a:t>import </a:t>
            </a:r>
            <a:r>
              <a:t>javafx.geometry.Pos</a:t>
            </a:r>
            <a:r>
              <a:rPr>
                <a:solidFill>
                  <a:srgbClr val="080808"/>
                </a:solidFill>
              </a:rPr>
              <a:t>;</a:t>
            </a:r>
          </a:p>
          <a:p>
            <a:pPr marL="0" indent="0" defTabSz="393192">
              <a:lnSpc>
                <a:spcPct val="100000"/>
              </a:lnSpc>
              <a:spcBef>
                <a:spcPts val="0"/>
              </a:spcBef>
              <a:buClrTx/>
              <a:buSzTx/>
              <a:buFontTx/>
              <a:buNone/>
              <a:defRPr sz="1376">
                <a:latin typeface="Courier New"/>
                <a:ea typeface="Courier New"/>
                <a:cs typeface="Courier New"/>
                <a:sym typeface="Courier New"/>
              </a:defRPr>
            </a:pPr>
            <a:r>
              <a:rPr>
                <a:solidFill>
                  <a:srgbClr val="0033B3"/>
                </a:solidFill>
              </a:rPr>
              <a:t>import </a:t>
            </a:r>
            <a:r>
              <a:t>javafx.scene.Scene</a:t>
            </a:r>
            <a:r>
              <a:rPr>
                <a:solidFill>
                  <a:srgbClr val="080808"/>
                </a:solidFill>
              </a:rPr>
              <a:t>;</a:t>
            </a:r>
          </a:p>
          <a:p>
            <a:pPr marL="0" indent="0" defTabSz="393192">
              <a:lnSpc>
                <a:spcPct val="100000"/>
              </a:lnSpc>
              <a:spcBef>
                <a:spcPts val="0"/>
              </a:spcBef>
              <a:buClrTx/>
              <a:buSzTx/>
              <a:buFontTx/>
              <a:buNone/>
              <a:defRPr sz="1376">
                <a:latin typeface="Courier New"/>
                <a:ea typeface="Courier New"/>
                <a:cs typeface="Courier New"/>
                <a:sym typeface="Courier New"/>
              </a:defRPr>
            </a:pPr>
            <a:r>
              <a:rPr>
                <a:solidFill>
                  <a:srgbClr val="0033B3"/>
                </a:solidFill>
              </a:rPr>
              <a:t>import </a:t>
            </a:r>
            <a:r>
              <a:t>javafx.scene.control.Button</a:t>
            </a:r>
            <a:r>
              <a:rPr>
                <a:solidFill>
                  <a:srgbClr val="080808"/>
                </a:solidFill>
              </a:rPr>
              <a:t>;</a:t>
            </a:r>
          </a:p>
          <a:p>
            <a:pPr marL="0" indent="0" defTabSz="393192">
              <a:lnSpc>
                <a:spcPct val="100000"/>
              </a:lnSpc>
              <a:spcBef>
                <a:spcPts val="0"/>
              </a:spcBef>
              <a:buClrTx/>
              <a:buSzTx/>
              <a:buFontTx/>
              <a:buNone/>
              <a:defRPr sz="1376">
                <a:latin typeface="Courier New"/>
                <a:ea typeface="Courier New"/>
                <a:cs typeface="Courier New"/>
                <a:sym typeface="Courier New"/>
              </a:defRPr>
            </a:pPr>
            <a:r>
              <a:rPr>
                <a:solidFill>
                  <a:srgbClr val="0033B3"/>
                </a:solidFill>
              </a:rPr>
              <a:t>import </a:t>
            </a:r>
            <a:r>
              <a:t>javafx.scene.control.Label</a:t>
            </a:r>
            <a:r>
              <a:rPr>
                <a:solidFill>
                  <a:srgbClr val="080808"/>
                </a:solidFill>
              </a:rPr>
              <a:t>;</a:t>
            </a:r>
          </a:p>
          <a:p>
            <a:pPr marL="0" indent="0" defTabSz="393192">
              <a:lnSpc>
                <a:spcPct val="100000"/>
              </a:lnSpc>
              <a:spcBef>
                <a:spcPts val="0"/>
              </a:spcBef>
              <a:buClrTx/>
              <a:buSzTx/>
              <a:buFontTx/>
              <a:buNone/>
              <a:defRPr sz="1376">
                <a:latin typeface="Courier New"/>
                <a:ea typeface="Courier New"/>
                <a:cs typeface="Courier New"/>
                <a:sym typeface="Courier New"/>
              </a:defRPr>
            </a:pPr>
            <a:r>
              <a:rPr>
                <a:solidFill>
                  <a:srgbClr val="0033B3"/>
                </a:solidFill>
              </a:rPr>
              <a:t>import </a:t>
            </a:r>
            <a:r>
              <a:t>javafx.scene.control.TextField</a:t>
            </a:r>
            <a:r>
              <a:rPr>
                <a:solidFill>
                  <a:srgbClr val="080808"/>
                </a:solidFill>
              </a:rPr>
              <a:t>;</a:t>
            </a:r>
          </a:p>
          <a:p>
            <a:pPr marL="0" indent="0" defTabSz="393192">
              <a:lnSpc>
                <a:spcPct val="100000"/>
              </a:lnSpc>
              <a:spcBef>
                <a:spcPts val="0"/>
              </a:spcBef>
              <a:buClrTx/>
              <a:buSzTx/>
              <a:buFontTx/>
              <a:buNone/>
              <a:defRPr sz="1376">
                <a:latin typeface="Courier New"/>
                <a:ea typeface="Courier New"/>
                <a:cs typeface="Courier New"/>
                <a:sym typeface="Courier New"/>
              </a:defRPr>
            </a:pPr>
            <a:r>
              <a:rPr>
                <a:solidFill>
                  <a:srgbClr val="0033B3"/>
                </a:solidFill>
              </a:rPr>
              <a:t>import </a:t>
            </a:r>
            <a:r>
              <a:t>javafx.scene.layout.GridPane</a:t>
            </a:r>
            <a:r>
              <a:rPr>
                <a:solidFill>
                  <a:srgbClr val="080808"/>
                </a:solidFill>
              </a:rPr>
              <a:t>;</a:t>
            </a:r>
          </a:p>
          <a:p>
            <a:pPr marL="0" indent="0" defTabSz="393192">
              <a:lnSpc>
                <a:spcPct val="100000"/>
              </a:lnSpc>
              <a:spcBef>
                <a:spcPts val="0"/>
              </a:spcBef>
              <a:buClrTx/>
              <a:buSzTx/>
              <a:buFontTx/>
              <a:buNone/>
              <a:defRPr sz="1376">
                <a:latin typeface="Courier New"/>
                <a:ea typeface="Courier New"/>
                <a:cs typeface="Courier New"/>
                <a:sym typeface="Courier New"/>
              </a:defRPr>
            </a:pPr>
            <a:r>
              <a:rPr>
                <a:solidFill>
                  <a:srgbClr val="0033B3"/>
                </a:solidFill>
              </a:rPr>
              <a:t>import </a:t>
            </a:r>
            <a:r>
              <a:t>javafx.stage.Stage</a:t>
            </a:r>
            <a:r>
              <a:rPr>
                <a:solidFill>
                  <a:srgbClr val="080808"/>
                </a:solidFill>
              </a:rPr>
              <a:t>;</a:t>
            </a:r>
          </a:p>
          <a:p>
            <a:pPr marL="0" indent="0" defTabSz="393192">
              <a:lnSpc>
                <a:spcPct val="100000"/>
              </a:lnSpc>
              <a:spcBef>
                <a:spcPts val="0"/>
              </a:spcBef>
              <a:buClrTx/>
              <a:buSzTx/>
              <a:buFontTx/>
              <a:buNone/>
              <a:defRPr sz="1376">
                <a:solidFill>
                  <a:srgbClr val="080808"/>
                </a:solidFill>
                <a:latin typeface="Courier New"/>
                <a:ea typeface="Courier New"/>
                <a:cs typeface="Courier New"/>
                <a:sym typeface="Courier New"/>
              </a:defRPr>
            </a:pPr>
            <a:endParaRPr>
              <a:solidFill>
                <a:srgbClr val="080808"/>
              </a:solidFill>
            </a:endParaRPr>
          </a:p>
          <a:p>
            <a:pPr marL="0" indent="0" defTabSz="393192">
              <a:lnSpc>
                <a:spcPct val="100000"/>
              </a:lnSpc>
              <a:spcBef>
                <a:spcPts val="0"/>
              </a:spcBef>
              <a:buClrTx/>
              <a:buSzTx/>
              <a:buFontTx/>
              <a:buNone/>
              <a:defRPr sz="1376">
                <a:latin typeface="Courier New"/>
                <a:ea typeface="Courier New"/>
                <a:cs typeface="Courier New"/>
                <a:sym typeface="Courier New"/>
              </a:defRPr>
            </a:pPr>
            <a:r>
              <a:rPr>
                <a:solidFill>
                  <a:srgbClr val="0033B3"/>
                </a:solidFill>
              </a:rPr>
              <a:t>import </a:t>
            </a:r>
            <a:r>
              <a:t>java.io.IOException</a:t>
            </a:r>
            <a:r>
              <a:rPr>
                <a:solidFill>
                  <a:srgbClr val="080808"/>
                </a:solidFill>
              </a:rPr>
              <a:t>;</a:t>
            </a:r>
          </a:p>
          <a:p>
            <a:pPr marL="0" indent="0" defTabSz="393192">
              <a:lnSpc>
                <a:spcPct val="100000"/>
              </a:lnSpc>
              <a:spcBef>
                <a:spcPts val="0"/>
              </a:spcBef>
              <a:buClrTx/>
              <a:buSzTx/>
              <a:buFontTx/>
              <a:buNone/>
              <a:defRPr sz="1376">
                <a:solidFill>
                  <a:srgbClr val="080808"/>
                </a:solidFill>
                <a:latin typeface="Courier New"/>
                <a:ea typeface="Courier New"/>
                <a:cs typeface="Courier New"/>
                <a:sym typeface="Courier New"/>
              </a:defRPr>
            </a:pPr>
            <a:endParaRPr>
              <a:solidFill>
                <a:srgbClr val="080808"/>
              </a:solidFill>
            </a:endParaRPr>
          </a:p>
          <a:p>
            <a:pPr marL="0" indent="0" defTabSz="393192">
              <a:lnSpc>
                <a:spcPct val="100000"/>
              </a:lnSpc>
              <a:spcBef>
                <a:spcPts val="0"/>
              </a:spcBef>
              <a:buClrTx/>
              <a:buSzTx/>
              <a:buFontTx/>
              <a:buNone/>
              <a:defRPr sz="1376">
                <a:latin typeface="Courier New"/>
                <a:ea typeface="Courier New"/>
                <a:cs typeface="Courier New"/>
                <a:sym typeface="Courier New"/>
              </a:defRPr>
            </a:pPr>
            <a:r>
              <a:rPr>
                <a:solidFill>
                  <a:srgbClr val="0033B3"/>
                </a:solidFill>
              </a:rPr>
              <a:t>public class </a:t>
            </a:r>
            <a:r>
              <a:t>HelloApplication </a:t>
            </a:r>
            <a:r>
              <a:rPr>
                <a:solidFill>
                  <a:srgbClr val="0033B3"/>
                </a:solidFill>
              </a:rPr>
              <a:t>extends </a:t>
            </a:r>
            <a:r>
              <a:t>Application </a:t>
            </a:r>
            <a:r>
              <a:rPr>
                <a:solidFill>
                  <a:srgbClr val="080808"/>
                </a:solidFill>
              </a:rPr>
              <a:t>{</a:t>
            </a:r>
          </a:p>
          <a:p>
            <a:pPr marL="0" indent="0" defTabSz="393192">
              <a:lnSpc>
                <a:spcPct val="100000"/>
              </a:lnSpc>
              <a:spcBef>
                <a:spcPts val="0"/>
              </a:spcBef>
              <a:buClrTx/>
              <a:buSzTx/>
              <a:buFontTx/>
              <a:buNone/>
              <a:defRPr sz="1376">
                <a:solidFill>
                  <a:srgbClr val="9E880C"/>
                </a:solidFill>
                <a:latin typeface="Courier New"/>
                <a:ea typeface="Courier New"/>
                <a:cs typeface="Courier New"/>
                <a:sym typeface="Courier New"/>
              </a:defRPr>
            </a:pPr>
            <a:r>
              <a:rPr>
                <a:solidFill>
                  <a:srgbClr val="080808"/>
                </a:solidFill>
              </a:rPr>
              <a:t>    </a:t>
            </a:r>
            <a:r>
              <a:t>@Override</a:t>
            </a:r>
          </a:p>
          <a:p>
            <a:pPr marL="0" indent="0" defTabSz="393192">
              <a:lnSpc>
                <a:spcPct val="100000"/>
              </a:lnSpc>
              <a:spcBef>
                <a:spcPts val="0"/>
              </a:spcBef>
              <a:buClrTx/>
              <a:buSzTx/>
              <a:buFontTx/>
              <a:buNone/>
              <a:defRPr sz="1376">
                <a:solidFill>
                  <a:srgbClr val="080808"/>
                </a:solidFill>
                <a:latin typeface="Courier New"/>
                <a:ea typeface="Courier New"/>
                <a:cs typeface="Courier New"/>
                <a:sym typeface="Courier New"/>
              </a:defRPr>
            </a:pPr>
            <a:r>
              <a:rPr>
                <a:solidFill>
                  <a:srgbClr val="9E880C"/>
                </a:solidFill>
              </a:rPr>
              <a:t>    </a:t>
            </a:r>
            <a:r>
              <a:rPr>
                <a:solidFill>
                  <a:srgbClr val="0033B3"/>
                </a:solidFill>
              </a:rPr>
              <a:t>public void </a:t>
            </a:r>
            <a:r>
              <a:rPr>
                <a:solidFill>
                  <a:srgbClr val="00627A"/>
                </a:solidFill>
              </a:rPr>
              <a:t>start</a:t>
            </a:r>
            <a:r>
              <a:t>(</a:t>
            </a:r>
            <a:r>
              <a:rPr>
                <a:solidFill>
                  <a:srgbClr val="000000"/>
                </a:solidFill>
              </a:rPr>
              <a:t>Stage </a:t>
            </a:r>
            <a:r>
              <a:t>primaryStage) </a:t>
            </a:r>
            <a:r>
              <a:rPr>
                <a:solidFill>
                  <a:srgbClr val="0033B3"/>
                </a:solidFill>
              </a:rPr>
              <a:t>throws </a:t>
            </a:r>
            <a:r>
              <a:rPr>
                <a:solidFill>
                  <a:srgbClr val="000000"/>
                </a:solidFill>
              </a:rPr>
              <a:t>IOException </a:t>
            </a:r>
            <a:r>
              <a:t>{</a:t>
            </a:r>
          </a:p>
          <a:p>
            <a:pPr marL="0" indent="0" defTabSz="393192">
              <a:lnSpc>
                <a:spcPct val="100000"/>
              </a:lnSpc>
              <a:spcBef>
                <a:spcPts val="0"/>
              </a:spcBef>
              <a:buClrTx/>
              <a:buSzTx/>
              <a:buFontTx/>
              <a:buNone/>
              <a:defRPr sz="1376" i="1">
                <a:solidFill>
                  <a:srgbClr val="8C8C8C"/>
                </a:solidFill>
                <a:latin typeface="Courier New"/>
                <a:ea typeface="Courier New"/>
                <a:cs typeface="Courier New"/>
                <a:sym typeface="Courier New"/>
              </a:defRPr>
            </a:pPr>
            <a:r>
              <a:rPr i="0">
                <a:solidFill>
                  <a:srgbClr val="080808"/>
                </a:solidFill>
              </a:rPr>
              <a:t>        </a:t>
            </a:r>
            <a:r>
              <a:t>// Create a pane and set its properties</a:t>
            </a:r>
          </a:p>
          <a:p>
            <a:pPr marL="0" indent="0" defTabSz="393192">
              <a:lnSpc>
                <a:spcPct val="100000"/>
              </a:lnSpc>
              <a:spcBef>
                <a:spcPts val="0"/>
              </a:spcBef>
              <a:buClrTx/>
              <a:buSzTx/>
              <a:buFontTx/>
              <a:buNone/>
              <a:defRPr sz="1376">
                <a:latin typeface="Courier New"/>
                <a:ea typeface="Courier New"/>
                <a:cs typeface="Courier New"/>
                <a:sym typeface="Courier New"/>
              </a:defRPr>
            </a:pPr>
            <a:r>
              <a:rPr i="1">
                <a:solidFill>
                  <a:srgbClr val="8C8C8C"/>
                </a:solidFill>
              </a:rPr>
              <a:t>        </a:t>
            </a:r>
            <a:r>
              <a:t>GridPane pane </a:t>
            </a:r>
            <a:r>
              <a:rPr>
                <a:solidFill>
                  <a:srgbClr val="080808"/>
                </a:solidFill>
              </a:rPr>
              <a:t>= </a:t>
            </a:r>
            <a:r>
              <a:rPr>
                <a:solidFill>
                  <a:srgbClr val="0033B3"/>
                </a:solidFill>
              </a:rPr>
              <a:t>new </a:t>
            </a:r>
            <a:r>
              <a:rPr>
                <a:solidFill>
                  <a:srgbClr val="080808"/>
                </a:solidFill>
              </a:rPr>
              <a:t>GridPane();</a:t>
            </a:r>
          </a:p>
          <a:p>
            <a:pPr marL="0" indent="0" defTabSz="393192">
              <a:lnSpc>
                <a:spcPct val="100000"/>
              </a:lnSpc>
              <a:spcBef>
                <a:spcPts val="0"/>
              </a:spcBef>
              <a:buClrTx/>
              <a:buSzTx/>
              <a:buFontTx/>
              <a:buNone/>
              <a:defRPr sz="1376">
                <a:solidFill>
                  <a:srgbClr val="8C8C8C"/>
                </a:solidFill>
                <a:latin typeface="Courier New"/>
                <a:ea typeface="Courier New"/>
                <a:cs typeface="Courier New"/>
                <a:sym typeface="Courier New"/>
              </a:defRPr>
            </a:pPr>
            <a:r>
              <a:rPr>
                <a:solidFill>
                  <a:srgbClr val="080808"/>
                </a:solidFill>
              </a:rPr>
              <a:t>        </a:t>
            </a:r>
            <a:r>
              <a:rPr>
                <a:solidFill>
                  <a:srgbClr val="000000"/>
                </a:solidFill>
              </a:rPr>
              <a:t>pane</a:t>
            </a:r>
            <a:r>
              <a:rPr>
                <a:solidFill>
                  <a:srgbClr val="080808"/>
                </a:solidFill>
              </a:rPr>
              <a:t>.setAlignment(</a:t>
            </a:r>
            <a:r>
              <a:rPr>
                <a:solidFill>
                  <a:srgbClr val="000000"/>
                </a:solidFill>
              </a:rPr>
              <a:t>Pos</a:t>
            </a:r>
            <a:r>
              <a:rPr>
                <a:solidFill>
                  <a:srgbClr val="080808"/>
                </a:solidFill>
              </a:rPr>
              <a:t>.</a:t>
            </a:r>
            <a:r>
              <a:rPr i="1">
                <a:solidFill>
                  <a:srgbClr val="872094"/>
                </a:solidFill>
              </a:rPr>
              <a:t>CENTER</a:t>
            </a:r>
            <a:r>
              <a:rPr>
                <a:solidFill>
                  <a:srgbClr val="080808"/>
                </a:solidFill>
              </a:rPr>
              <a:t>); </a:t>
            </a:r>
            <a:r>
              <a:rPr i="1"/>
              <a:t>// Set center alignment</a:t>
            </a:r>
          </a:p>
          <a:p>
            <a:pPr marL="0" indent="0" defTabSz="393192">
              <a:lnSpc>
                <a:spcPct val="100000"/>
              </a:lnSpc>
              <a:spcBef>
                <a:spcPts val="0"/>
              </a:spcBef>
              <a:buClrTx/>
              <a:buSzTx/>
              <a:buFontTx/>
              <a:buNone/>
              <a:defRPr sz="1376">
                <a:solidFill>
                  <a:srgbClr val="080808"/>
                </a:solidFill>
                <a:latin typeface="Courier New"/>
                <a:ea typeface="Courier New"/>
                <a:cs typeface="Courier New"/>
                <a:sym typeface="Courier New"/>
              </a:defRPr>
            </a:pPr>
            <a:r>
              <a:rPr i="1">
                <a:solidFill>
                  <a:srgbClr val="8C8C8C"/>
                </a:solidFill>
              </a:rPr>
              <a:t>        </a:t>
            </a:r>
            <a:r>
              <a:rPr>
                <a:solidFill>
                  <a:srgbClr val="000000"/>
                </a:solidFill>
              </a:rPr>
              <a:t>pane</a:t>
            </a:r>
            <a:r>
              <a:t>.setPadding(</a:t>
            </a:r>
            <a:r>
              <a:rPr>
                <a:solidFill>
                  <a:srgbClr val="0033B3"/>
                </a:solidFill>
              </a:rPr>
              <a:t>new </a:t>
            </a:r>
            <a:r>
              <a:t>Insets(</a:t>
            </a:r>
            <a:r>
              <a:rPr>
                <a:solidFill>
                  <a:srgbClr val="1750EB"/>
                </a:solidFill>
              </a:rPr>
              <a:t>11.5</a:t>
            </a:r>
            <a:r>
              <a:t>, </a:t>
            </a:r>
            <a:r>
              <a:rPr>
                <a:solidFill>
                  <a:srgbClr val="1750EB"/>
                </a:solidFill>
              </a:rPr>
              <a:t>12.5</a:t>
            </a:r>
            <a:r>
              <a:t>, </a:t>
            </a:r>
            <a:r>
              <a:rPr>
                <a:solidFill>
                  <a:srgbClr val="1750EB"/>
                </a:solidFill>
              </a:rPr>
              <a:t>13.5</a:t>
            </a:r>
            <a:r>
              <a:t>, </a:t>
            </a:r>
            <a:r>
              <a:rPr>
                <a:solidFill>
                  <a:srgbClr val="1750EB"/>
                </a:solidFill>
              </a:rPr>
              <a:t>14.5</a:t>
            </a:r>
            <a:r>
              <a:t>));</a:t>
            </a:r>
          </a:p>
          <a:p>
            <a:pPr marL="0" indent="0" defTabSz="393192">
              <a:lnSpc>
                <a:spcPct val="100000"/>
              </a:lnSpc>
              <a:spcBef>
                <a:spcPts val="0"/>
              </a:spcBef>
              <a:buClrTx/>
              <a:buSzTx/>
              <a:buFontTx/>
              <a:buNone/>
              <a:defRPr sz="1376">
                <a:solidFill>
                  <a:srgbClr val="080808"/>
                </a:solidFill>
                <a:latin typeface="Courier New"/>
                <a:ea typeface="Courier New"/>
                <a:cs typeface="Courier New"/>
                <a:sym typeface="Courier New"/>
              </a:defRPr>
            </a:pPr>
            <a:r>
              <a:t>        </a:t>
            </a:r>
            <a:r>
              <a:rPr>
                <a:solidFill>
                  <a:srgbClr val="000000"/>
                </a:solidFill>
              </a:rPr>
              <a:t>pane</a:t>
            </a:r>
            <a:r>
              <a:t>.setHgap(</a:t>
            </a:r>
            <a:r>
              <a:rPr>
                <a:solidFill>
                  <a:srgbClr val="1750EB"/>
                </a:solidFill>
              </a:rPr>
              <a:t>5.5</a:t>
            </a:r>
            <a:r>
              <a:t>);</a:t>
            </a:r>
          </a:p>
          <a:p>
            <a:pPr marL="0" indent="0" defTabSz="393192">
              <a:lnSpc>
                <a:spcPct val="100000"/>
              </a:lnSpc>
              <a:spcBef>
                <a:spcPts val="0"/>
              </a:spcBef>
              <a:buClrTx/>
              <a:buSzTx/>
              <a:buFontTx/>
              <a:buNone/>
              <a:defRPr sz="1376">
                <a:solidFill>
                  <a:srgbClr val="8C8C8C"/>
                </a:solidFill>
                <a:latin typeface="Courier New"/>
                <a:ea typeface="Courier New"/>
                <a:cs typeface="Courier New"/>
                <a:sym typeface="Courier New"/>
              </a:defRPr>
            </a:pPr>
            <a:r>
              <a:rPr>
                <a:solidFill>
                  <a:srgbClr val="080808"/>
                </a:solidFill>
              </a:rPr>
              <a:t>        </a:t>
            </a:r>
            <a:r>
              <a:rPr>
                <a:solidFill>
                  <a:srgbClr val="000000"/>
                </a:solidFill>
              </a:rPr>
              <a:t>pane</a:t>
            </a:r>
            <a:r>
              <a:rPr>
                <a:solidFill>
                  <a:srgbClr val="080808"/>
                </a:solidFill>
              </a:rPr>
              <a:t>.setVgap(</a:t>
            </a:r>
            <a:r>
              <a:rPr>
                <a:solidFill>
                  <a:srgbClr val="1750EB"/>
                </a:solidFill>
              </a:rPr>
              <a:t>5.5</a:t>
            </a:r>
            <a:r>
              <a:rPr>
                <a:solidFill>
                  <a:srgbClr val="080808"/>
                </a:solidFill>
              </a:rPr>
              <a:t>); </a:t>
            </a:r>
            <a:r>
              <a:rPr i="1"/>
              <a:t>// Set vGap to 5.5px</a:t>
            </a:r>
          </a:p>
          <a:p>
            <a:pPr marL="0" indent="0" defTabSz="393192">
              <a:lnSpc>
                <a:spcPct val="100000"/>
              </a:lnSpc>
              <a:spcBef>
                <a:spcPts val="0"/>
              </a:spcBef>
              <a:buClrTx/>
              <a:buSzTx/>
              <a:buFontTx/>
              <a:buNone/>
              <a:defRPr sz="1376" i="1">
                <a:solidFill>
                  <a:srgbClr val="8C8C8C"/>
                </a:solidFill>
                <a:latin typeface="Courier New"/>
                <a:ea typeface="Courier New"/>
                <a:cs typeface="Courier New"/>
                <a:sym typeface="Courier New"/>
              </a:defRPr>
            </a:pPr>
            <a:endParaRPr i="1"/>
          </a:p>
          <a:p>
            <a:pPr marL="0" indent="0" defTabSz="393192">
              <a:lnSpc>
                <a:spcPct val="100000"/>
              </a:lnSpc>
              <a:spcBef>
                <a:spcPts val="0"/>
              </a:spcBef>
              <a:buClrTx/>
              <a:buSzTx/>
              <a:buFontTx/>
              <a:buNone/>
              <a:defRPr sz="1376" i="1">
                <a:solidFill>
                  <a:srgbClr val="8C8C8C"/>
                </a:solidFill>
                <a:latin typeface="Courier New"/>
                <a:ea typeface="Courier New"/>
                <a:cs typeface="Courier New"/>
                <a:sym typeface="Courier New"/>
              </a:defRPr>
            </a:pPr>
            <a:r>
              <a:t>        // Place nodes in the pane</a:t>
            </a:r>
          </a:p>
          <a:p>
            <a:pPr marL="0" indent="0" defTabSz="393192">
              <a:lnSpc>
                <a:spcPct val="100000"/>
              </a:lnSpc>
              <a:spcBef>
                <a:spcPts val="0"/>
              </a:spcBef>
              <a:buClrTx/>
              <a:buSzTx/>
              <a:buFontTx/>
              <a:buNone/>
              <a:defRPr sz="1376">
                <a:solidFill>
                  <a:srgbClr val="077D16"/>
                </a:solidFill>
                <a:latin typeface="Courier New"/>
                <a:ea typeface="Courier New"/>
                <a:cs typeface="Courier New"/>
                <a:sym typeface="Courier New"/>
              </a:defRPr>
            </a:pPr>
            <a:r>
              <a:rPr i="1">
                <a:solidFill>
                  <a:srgbClr val="8C8C8C"/>
                </a:solidFill>
              </a:rPr>
              <a:t>        </a:t>
            </a:r>
            <a:r>
              <a:rPr>
                <a:solidFill>
                  <a:srgbClr val="000000"/>
                </a:solidFill>
              </a:rPr>
              <a:t>pane</a:t>
            </a:r>
            <a:r>
              <a:rPr>
                <a:solidFill>
                  <a:srgbClr val="080808"/>
                </a:solidFill>
              </a:rPr>
              <a:t>.add(</a:t>
            </a:r>
            <a:r>
              <a:rPr>
                <a:solidFill>
                  <a:srgbClr val="0033B3"/>
                </a:solidFill>
              </a:rPr>
              <a:t>new </a:t>
            </a:r>
            <a:r>
              <a:rPr>
                <a:solidFill>
                  <a:srgbClr val="080808"/>
                </a:solidFill>
              </a:rPr>
              <a:t>Label(</a:t>
            </a:r>
            <a:r>
              <a:t>"First Name:"</a:t>
            </a:r>
            <a:r>
              <a:rPr>
                <a:solidFill>
                  <a:srgbClr val="080808"/>
                </a:solidFill>
              </a:rPr>
              <a:t>), </a:t>
            </a:r>
            <a:r>
              <a:rPr>
                <a:solidFill>
                  <a:srgbClr val="1750EB"/>
                </a:solidFill>
              </a:rPr>
              <a:t>0</a:t>
            </a:r>
            <a:r>
              <a:rPr>
                <a:solidFill>
                  <a:srgbClr val="080808"/>
                </a:solidFill>
              </a:rPr>
              <a:t>, </a:t>
            </a:r>
            <a:r>
              <a:rPr>
                <a:solidFill>
                  <a:srgbClr val="1750EB"/>
                </a:solidFill>
              </a:rPr>
              <a:t>0</a:t>
            </a:r>
            <a:r>
              <a:rPr>
                <a:solidFill>
                  <a:srgbClr val="080808"/>
                </a:solidFill>
              </a:rPr>
              <a:t>);</a:t>
            </a:r>
          </a:p>
          <a:p>
            <a:pPr marL="0" indent="0" defTabSz="393192">
              <a:lnSpc>
                <a:spcPct val="100000"/>
              </a:lnSpc>
              <a:spcBef>
                <a:spcPts val="0"/>
              </a:spcBef>
              <a:buClrTx/>
              <a:buSzTx/>
              <a:buFontTx/>
              <a:buNone/>
              <a:defRPr sz="1376">
                <a:solidFill>
                  <a:srgbClr val="080808"/>
                </a:solidFill>
                <a:latin typeface="Courier New"/>
                <a:ea typeface="Courier New"/>
                <a:cs typeface="Courier New"/>
                <a:sym typeface="Courier New"/>
              </a:defRPr>
            </a:pPr>
            <a:r>
              <a:t>        </a:t>
            </a:r>
            <a:r>
              <a:rPr>
                <a:solidFill>
                  <a:srgbClr val="000000"/>
                </a:solidFill>
              </a:rPr>
              <a:t>pane</a:t>
            </a:r>
            <a:r>
              <a:t>.add(</a:t>
            </a:r>
            <a:r>
              <a:rPr>
                <a:solidFill>
                  <a:srgbClr val="0033B3"/>
                </a:solidFill>
              </a:rPr>
              <a:t>new </a:t>
            </a:r>
            <a:r>
              <a:t>TextField(), </a:t>
            </a:r>
            <a:r>
              <a:rPr>
                <a:solidFill>
                  <a:srgbClr val="1750EB"/>
                </a:solidFill>
              </a:rPr>
              <a:t>1</a:t>
            </a:r>
            <a:r>
              <a:t>, </a:t>
            </a:r>
            <a:r>
              <a:rPr>
                <a:solidFill>
                  <a:srgbClr val="1750EB"/>
                </a:solidFill>
              </a:rPr>
              <a:t>0</a:t>
            </a:r>
            <a:r>
              <a:t>);</a:t>
            </a:r>
          </a:p>
          <a:p>
            <a:pPr marL="0" indent="0" defTabSz="393192">
              <a:lnSpc>
                <a:spcPct val="100000"/>
              </a:lnSpc>
              <a:spcBef>
                <a:spcPts val="0"/>
              </a:spcBef>
              <a:buClrTx/>
              <a:buSzTx/>
              <a:buFontTx/>
              <a:buNone/>
              <a:defRPr sz="1376">
                <a:solidFill>
                  <a:srgbClr val="080808"/>
                </a:solidFill>
                <a:latin typeface="Courier New"/>
                <a:ea typeface="Courier New"/>
                <a:cs typeface="Courier New"/>
                <a:sym typeface="Courier New"/>
              </a:defRPr>
            </a:pPr>
            <a:r>
              <a:t>        </a:t>
            </a:r>
            <a:r>
              <a:rPr>
                <a:solidFill>
                  <a:srgbClr val="000000"/>
                </a:solidFill>
              </a:rPr>
              <a:t>pane</a:t>
            </a:r>
            <a:r>
              <a:t>.add(</a:t>
            </a:r>
            <a:r>
              <a:rPr>
                <a:solidFill>
                  <a:srgbClr val="0033B3"/>
                </a:solidFill>
              </a:rPr>
              <a:t>new </a:t>
            </a:r>
            <a:r>
              <a:t>Label(</a:t>
            </a:r>
            <a:r>
              <a:rPr>
                <a:solidFill>
                  <a:srgbClr val="077D16"/>
                </a:solidFill>
              </a:rPr>
              <a:t>"MI:"</a:t>
            </a:r>
            <a:r>
              <a:t>), </a:t>
            </a:r>
            <a:r>
              <a:rPr>
                <a:solidFill>
                  <a:srgbClr val="1750EB"/>
                </a:solidFill>
              </a:rPr>
              <a:t>0</a:t>
            </a:r>
            <a:r>
              <a:t>, </a:t>
            </a:r>
            <a:r>
              <a:rPr>
                <a:solidFill>
                  <a:srgbClr val="1750EB"/>
                </a:solidFill>
              </a:rPr>
              <a:t>1</a:t>
            </a:r>
            <a:r>
              <a:t>);</a:t>
            </a:r>
          </a:p>
          <a:p>
            <a:pPr marL="0" indent="0" defTabSz="393192">
              <a:lnSpc>
                <a:spcPct val="100000"/>
              </a:lnSpc>
              <a:spcBef>
                <a:spcPts val="0"/>
              </a:spcBef>
              <a:buClrTx/>
              <a:buSzTx/>
              <a:buFontTx/>
              <a:buNone/>
              <a:defRPr sz="1376">
                <a:solidFill>
                  <a:srgbClr val="080808"/>
                </a:solidFill>
                <a:latin typeface="Courier New"/>
                <a:ea typeface="Courier New"/>
                <a:cs typeface="Courier New"/>
                <a:sym typeface="Courier New"/>
              </a:defRPr>
            </a:pPr>
            <a:r>
              <a:t>        </a:t>
            </a:r>
            <a:r>
              <a:rPr>
                <a:solidFill>
                  <a:srgbClr val="000000"/>
                </a:solidFill>
              </a:rPr>
              <a:t>pane</a:t>
            </a:r>
            <a:r>
              <a:t>.add(</a:t>
            </a:r>
            <a:r>
              <a:rPr>
                <a:solidFill>
                  <a:srgbClr val="0033B3"/>
                </a:solidFill>
              </a:rPr>
              <a:t>new </a:t>
            </a:r>
            <a:r>
              <a:t>TextField(), </a:t>
            </a:r>
            <a:r>
              <a:rPr>
                <a:solidFill>
                  <a:srgbClr val="1750EB"/>
                </a:solidFill>
              </a:rPr>
              <a:t>1</a:t>
            </a:r>
            <a:r>
              <a:t>, </a:t>
            </a:r>
            <a:r>
              <a:rPr>
                <a:solidFill>
                  <a:srgbClr val="1750EB"/>
                </a:solidFill>
              </a:rPr>
              <a:t>1</a:t>
            </a:r>
            <a:r>
              <a:t>);</a:t>
            </a:r>
          </a:p>
          <a:p>
            <a:pPr marL="0" indent="0" defTabSz="393192">
              <a:lnSpc>
                <a:spcPct val="100000"/>
              </a:lnSpc>
              <a:spcBef>
                <a:spcPts val="0"/>
              </a:spcBef>
              <a:buClrTx/>
              <a:buSzTx/>
              <a:buFontTx/>
              <a:buNone/>
              <a:defRPr sz="1376">
                <a:solidFill>
                  <a:srgbClr val="077D16"/>
                </a:solidFill>
                <a:latin typeface="Courier New"/>
                <a:ea typeface="Courier New"/>
                <a:cs typeface="Courier New"/>
                <a:sym typeface="Courier New"/>
              </a:defRPr>
            </a:pPr>
            <a:r>
              <a:rPr>
                <a:solidFill>
                  <a:srgbClr val="080808"/>
                </a:solidFill>
              </a:rPr>
              <a:t>        </a:t>
            </a:r>
            <a:r>
              <a:rPr>
                <a:solidFill>
                  <a:srgbClr val="000000"/>
                </a:solidFill>
              </a:rPr>
              <a:t>pane</a:t>
            </a:r>
            <a:r>
              <a:rPr>
                <a:solidFill>
                  <a:srgbClr val="080808"/>
                </a:solidFill>
              </a:rPr>
              <a:t>.add(</a:t>
            </a:r>
            <a:r>
              <a:rPr>
                <a:solidFill>
                  <a:srgbClr val="0033B3"/>
                </a:solidFill>
              </a:rPr>
              <a:t>new </a:t>
            </a:r>
            <a:r>
              <a:rPr>
                <a:solidFill>
                  <a:srgbClr val="080808"/>
                </a:solidFill>
              </a:rPr>
              <a:t>Label(</a:t>
            </a:r>
            <a:r>
              <a:t>"Last Name:"</a:t>
            </a:r>
            <a:r>
              <a:rPr>
                <a:solidFill>
                  <a:srgbClr val="080808"/>
                </a:solidFill>
              </a:rPr>
              <a:t>), </a:t>
            </a:r>
            <a:r>
              <a:rPr>
                <a:solidFill>
                  <a:srgbClr val="1750EB"/>
                </a:solidFill>
              </a:rPr>
              <a:t>0</a:t>
            </a:r>
            <a:r>
              <a:rPr>
                <a:solidFill>
                  <a:srgbClr val="080808"/>
                </a:solidFill>
              </a:rPr>
              <a:t>, </a:t>
            </a:r>
            <a:r>
              <a:rPr>
                <a:solidFill>
                  <a:srgbClr val="1750EB"/>
                </a:solidFill>
              </a:rPr>
              <a:t>2</a:t>
            </a:r>
            <a:r>
              <a:rPr>
                <a:solidFill>
                  <a:srgbClr val="080808"/>
                </a:solidFill>
              </a:rPr>
              <a:t>);</a:t>
            </a:r>
          </a:p>
          <a:p>
            <a:pPr marL="0" indent="0" defTabSz="393192">
              <a:lnSpc>
                <a:spcPct val="100000"/>
              </a:lnSpc>
              <a:spcBef>
                <a:spcPts val="0"/>
              </a:spcBef>
              <a:buClrTx/>
              <a:buSzTx/>
              <a:buFontTx/>
              <a:buNone/>
              <a:defRPr sz="1376">
                <a:solidFill>
                  <a:srgbClr val="080808"/>
                </a:solidFill>
                <a:latin typeface="Courier New"/>
                <a:ea typeface="Courier New"/>
                <a:cs typeface="Courier New"/>
                <a:sym typeface="Courier New"/>
              </a:defRPr>
            </a:pPr>
            <a:r>
              <a:t>        </a:t>
            </a:r>
            <a:r>
              <a:rPr>
                <a:solidFill>
                  <a:srgbClr val="000000"/>
                </a:solidFill>
              </a:rPr>
              <a:t>pane</a:t>
            </a:r>
            <a:r>
              <a:t>.add(</a:t>
            </a:r>
            <a:r>
              <a:rPr>
                <a:solidFill>
                  <a:srgbClr val="0033B3"/>
                </a:solidFill>
              </a:rPr>
              <a:t>new </a:t>
            </a:r>
            <a:r>
              <a:t>TextField(), </a:t>
            </a:r>
            <a:r>
              <a:rPr>
                <a:solidFill>
                  <a:srgbClr val="1750EB"/>
                </a:solidFill>
              </a:rPr>
              <a:t>1</a:t>
            </a:r>
            <a:r>
              <a:t>, </a:t>
            </a:r>
            <a:r>
              <a:rPr>
                <a:solidFill>
                  <a:srgbClr val="1750EB"/>
                </a:solidFill>
              </a:rPr>
              <a:t>2</a:t>
            </a:r>
            <a:r>
              <a:t>);</a:t>
            </a:r>
          </a:p>
          <a:p>
            <a:pPr marL="0" indent="0" defTabSz="393192">
              <a:lnSpc>
                <a:spcPct val="100000"/>
              </a:lnSpc>
              <a:spcBef>
                <a:spcPts val="0"/>
              </a:spcBef>
              <a:buClrTx/>
              <a:buSzTx/>
              <a:buFontTx/>
              <a:buNone/>
              <a:defRPr sz="1376">
                <a:latin typeface="Courier New"/>
                <a:ea typeface="Courier New"/>
                <a:cs typeface="Courier New"/>
                <a:sym typeface="Courier New"/>
              </a:defRPr>
            </a:pPr>
            <a:r>
              <a:rPr>
                <a:solidFill>
                  <a:srgbClr val="080808"/>
                </a:solidFill>
              </a:rPr>
              <a:t>        </a:t>
            </a:r>
            <a:r>
              <a:t>Button btAdd </a:t>
            </a:r>
            <a:r>
              <a:rPr>
                <a:solidFill>
                  <a:srgbClr val="080808"/>
                </a:solidFill>
              </a:rPr>
              <a:t>= </a:t>
            </a:r>
            <a:r>
              <a:rPr>
                <a:solidFill>
                  <a:srgbClr val="0033B3"/>
                </a:solidFill>
              </a:rPr>
              <a:t>new </a:t>
            </a:r>
            <a:r>
              <a:rPr>
                <a:solidFill>
                  <a:srgbClr val="080808"/>
                </a:solidFill>
              </a:rPr>
              <a:t>Button(</a:t>
            </a:r>
            <a:r>
              <a:rPr>
                <a:solidFill>
                  <a:srgbClr val="077D16"/>
                </a:solidFill>
              </a:rPr>
              <a:t>"Add Name"</a:t>
            </a:r>
            <a:r>
              <a:rPr>
                <a:solidFill>
                  <a:srgbClr val="080808"/>
                </a:solidFill>
              </a:rPr>
              <a:t>);</a:t>
            </a:r>
          </a:p>
          <a:p>
            <a:pPr marL="0" indent="0" defTabSz="393192">
              <a:lnSpc>
                <a:spcPct val="100000"/>
              </a:lnSpc>
              <a:spcBef>
                <a:spcPts val="0"/>
              </a:spcBef>
              <a:buClrTx/>
              <a:buSzTx/>
              <a:buFontTx/>
              <a:buNone/>
              <a:defRPr sz="1376">
                <a:solidFill>
                  <a:srgbClr val="080808"/>
                </a:solidFill>
                <a:latin typeface="Courier New"/>
                <a:ea typeface="Courier New"/>
                <a:cs typeface="Courier New"/>
                <a:sym typeface="Courier New"/>
              </a:defRPr>
            </a:pPr>
            <a:r>
              <a:t>        </a:t>
            </a:r>
            <a:r>
              <a:rPr>
                <a:solidFill>
                  <a:srgbClr val="000000"/>
                </a:solidFill>
              </a:rPr>
              <a:t>pane</a:t>
            </a:r>
            <a:r>
              <a:t>.add(</a:t>
            </a:r>
            <a:r>
              <a:rPr>
                <a:solidFill>
                  <a:srgbClr val="000000"/>
                </a:solidFill>
              </a:rPr>
              <a:t>btAdd</a:t>
            </a:r>
            <a:r>
              <a:t>, </a:t>
            </a:r>
            <a:r>
              <a:rPr>
                <a:solidFill>
                  <a:srgbClr val="1750EB"/>
                </a:solidFill>
              </a:rPr>
              <a:t>1</a:t>
            </a:r>
            <a:r>
              <a:t>, </a:t>
            </a:r>
            <a:r>
              <a:rPr>
                <a:solidFill>
                  <a:srgbClr val="1750EB"/>
                </a:solidFill>
              </a:rPr>
              <a:t>3</a:t>
            </a:r>
            <a:r>
              <a:t>);</a:t>
            </a:r>
          </a:p>
          <a:p>
            <a:pPr marL="0" indent="0" defTabSz="393192">
              <a:lnSpc>
                <a:spcPct val="100000"/>
              </a:lnSpc>
              <a:spcBef>
                <a:spcPts val="0"/>
              </a:spcBef>
              <a:buClrTx/>
              <a:buSzTx/>
              <a:buFontTx/>
              <a:buNone/>
              <a:defRPr sz="1376">
                <a:solidFill>
                  <a:srgbClr val="080808"/>
                </a:solidFill>
                <a:latin typeface="Courier New"/>
                <a:ea typeface="Courier New"/>
                <a:cs typeface="Courier New"/>
                <a:sym typeface="Courier New"/>
              </a:defRPr>
            </a:pPr>
            <a:r>
              <a:t>        </a:t>
            </a:r>
            <a:r>
              <a:rPr>
                <a:solidFill>
                  <a:srgbClr val="000000"/>
                </a:solidFill>
              </a:rPr>
              <a:t>GridPane</a:t>
            </a:r>
            <a:r>
              <a:t>.</a:t>
            </a:r>
            <a:r>
              <a:rPr i="1"/>
              <a:t>setHalignment</a:t>
            </a:r>
            <a:r>
              <a:t>(</a:t>
            </a:r>
            <a:r>
              <a:rPr>
                <a:solidFill>
                  <a:srgbClr val="000000"/>
                </a:solidFill>
              </a:rPr>
              <a:t>btAdd</a:t>
            </a:r>
            <a:r>
              <a:t>, </a:t>
            </a:r>
            <a:r>
              <a:rPr>
                <a:solidFill>
                  <a:srgbClr val="000000"/>
                </a:solidFill>
              </a:rPr>
              <a:t>HPos</a:t>
            </a:r>
            <a:r>
              <a:t>.</a:t>
            </a:r>
            <a:r>
              <a:rPr i="1">
                <a:solidFill>
                  <a:srgbClr val="872094"/>
                </a:solidFill>
              </a:rPr>
              <a:t>RIGHT</a:t>
            </a:r>
            <a:r>
              <a:t>);</a:t>
            </a:r>
          </a:p>
          <a:p>
            <a:pPr marL="0" indent="0" defTabSz="393192">
              <a:lnSpc>
                <a:spcPct val="100000"/>
              </a:lnSpc>
              <a:spcBef>
                <a:spcPts val="0"/>
              </a:spcBef>
              <a:buClrTx/>
              <a:buSzTx/>
              <a:buFontTx/>
              <a:buNone/>
              <a:defRPr sz="1376">
                <a:solidFill>
                  <a:srgbClr val="080808"/>
                </a:solidFill>
                <a:latin typeface="Courier New"/>
                <a:ea typeface="Courier New"/>
                <a:cs typeface="Courier New"/>
                <a:sym typeface="Courier New"/>
              </a:defRPr>
            </a:pPr>
            <a:endParaRPr/>
          </a:p>
          <a:p>
            <a:pPr marL="0" indent="0" defTabSz="393192">
              <a:lnSpc>
                <a:spcPct val="100000"/>
              </a:lnSpc>
              <a:spcBef>
                <a:spcPts val="0"/>
              </a:spcBef>
              <a:buClrTx/>
              <a:buSzTx/>
              <a:buFontTx/>
              <a:buNone/>
              <a:defRPr sz="1376" i="1">
                <a:solidFill>
                  <a:srgbClr val="8C8C8C"/>
                </a:solidFill>
                <a:latin typeface="Courier New"/>
                <a:ea typeface="Courier New"/>
                <a:cs typeface="Courier New"/>
                <a:sym typeface="Courier New"/>
              </a:defRPr>
            </a:pPr>
            <a:r>
              <a:rPr i="0">
                <a:solidFill>
                  <a:srgbClr val="080808"/>
                </a:solidFill>
              </a:rPr>
              <a:t>        </a:t>
            </a:r>
            <a:r>
              <a:t>// Create a scene and place it in the stage</a:t>
            </a:r>
          </a:p>
          <a:p>
            <a:pPr marL="0" indent="0" defTabSz="393192">
              <a:lnSpc>
                <a:spcPct val="100000"/>
              </a:lnSpc>
              <a:spcBef>
                <a:spcPts val="0"/>
              </a:spcBef>
              <a:buClrTx/>
              <a:buSzTx/>
              <a:buFontTx/>
              <a:buNone/>
              <a:defRPr sz="1376">
                <a:latin typeface="Courier New"/>
                <a:ea typeface="Courier New"/>
                <a:cs typeface="Courier New"/>
                <a:sym typeface="Courier New"/>
              </a:defRPr>
            </a:pPr>
            <a:r>
              <a:rPr i="1">
                <a:solidFill>
                  <a:srgbClr val="8C8C8C"/>
                </a:solidFill>
              </a:rPr>
              <a:t>        </a:t>
            </a:r>
            <a:r>
              <a:t>Scene scene </a:t>
            </a:r>
            <a:r>
              <a:rPr>
                <a:solidFill>
                  <a:srgbClr val="080808"/>
                </a:solidFill>
              </a:rPr>
              <a:t>= </a:t>
            </a:r>
            <a:r>
              <a:rPr>
                <a:solidFill>
                  <a:srgbClr val="0033B3"/>
                </a:solidFill>
              </a:rPr>
              <a:t>new </a:t>
            </a:r>
            <a:r>
              <a:rPr>
                <a:solidFill>
                  <a:srgbClr val="080808"/>
                </a:solidFill>
              </a:rPr>
              <a:t>Scene(</a:t>
            </a:r>
            <a:r>
              <a:t>pane</a:t>
            </a:r>
            <a:r>
              <a:rPr>
                <a:solidFill>
                  <a:srgbClr val="080808"/>
                </a:solidFill>
              </a:rPr>
              <a:t>);</a:t>
            </a:r>
          </a:p>
          <a:p>
            <a:pPr marL="0" indent="0" defTabSz="393192">
              <a:lnSpc>
                <a:spcPct val="100000"/>
              </a:lnSpc>
              <a:spcBef>
                <a:spcPts val="0"/>
              </a:spcBef>
              <a:buClrTx/>
              <a:buSzTx/>
              <a:buFontTx/>
              <a:buNone/>
              <a:defRPr sz="1376">
                <a:solidFill>
                  <a:srgbClr val="080808"/>
                </a:solidFill>
                <a:latin typeface="Courier New"/>
                <a:ea typeface="Courier New"/>
                <a:cs typeface="Courier New"/>
                <a:sym typeface="Courier New"/>
              </a:defRPr>
            </a:pPr>
            <a:r>
              <a:t>        primaryStage.setTitle(</a:t>
            </a:r>
            <a:r>
              <a:rPr>
                <a:solidFill>
                  <a:srgbClr val="077D16"/>
                </a:solidFill>
              </a:rPr>
              <a:t>"ShowGridPane"</a:t>
            </a:r>
            <a:r>
              <a:t>); </a:t>
            </a:r>
            <a:r>
              <a:rPr i="1">
                <a:solidFill>
                  <a:srgbClr val="8C8C8C"/>
                </a:solidFill>
              </a:rPr>
              <a:t>// Set the stage title</a:t>
            </a:r>
          </a:p>
          <a:p>
            <a:pPr marL="0" indent="0" defTabSz="393192">
              <a:lnSpc>
                <a:spcPct val="100000"/>
              </a:lnSpc>
              <a:spcBef>
                <a:spcPts val="0"/>
              </a:spcBef>
              <a:buClrTx/>
              <a:buSzTx/>
              <a:buFontTx/>
              <a:buNone/>
              <a:defRPr sz="1376" i="1">
                <a:solidFill>
                  <a:srgbClr val="8C8C8C"/>
                </a:solidFill>
                <a:latin typeface="Courier New"/>
                <a:ea typeface="Courier New"/>
                <a:cs typeface="Courier New"/>
                <a:sym typeface="Courier New"/>
              </a:defRPr>
            </a:pPr>
            <a:r>
              <a:t>        </a:t>
            </a:r>
            <a:r>
              <a:rPr i="0">
                <a:solidFill>
                  <a:srgbClr val="080808"/>
                </a:solidFill>
              </a:rPr>
              <a:t>primaryStage.setScene(</a:t>
            </a:r>
            <a:r>
              <a:rPr i="0">
                <a:solidFill>
                  <a:srgbClr val="000000"/>
                </a:solidFill>
              </a:rPr>
              <a:t>scene</a:t>
            </a:r>
            <a:r>
              <a:rPr i="0">
                <a:solidFill>
                  <a:srgbClr val="080808"/>
                </a:solidFill>
              </a:rPr>
              <a:t>); </a:t>
            </a:r>
            <a:r>
              <a:t>// Place the scene in the stage</a:t>
            </a:r>
          </a:p>
          <a:p>
            <a:pPr marL="0" indent="0" defTabSz="393192">
              <a:lnSpc>
                <a:spcPct val="100000"/>
              </a:lnSpc>
              <a:spcBef>
                <a:spcPts val="0"/>
              </a:spcBef>
              <a:buClrTx/>
              <a:buSzTx/>
              <a:buFontTx/>
              <a:buNone/>
              <a:defRPr sz="1376">
                <a:solidFill>
                  <a:srgbClr val="080808"/>
                </a:solidFill>
                <a:latin typeface="Courier New"/>
                <a:ea typeface="Courier New"/>
                <a:cs typeface="Courier New"/>
                <a:sym typeface="Courier New"/>
              </a:defRPr>
            </a:pPr>
            <a:r>
              <a:rPr i="1">
                <a:solidFill>
                  <a:srgbClr val="8C8C8C"/>
                </a:solidFill>
              </a:rPr>
              <a:t>        </a:t>
            </a:r>
            <a:r>
              <a:t>primaryStage.show(); </a:t>
            </a:r>
            <a:r>
              <a:rPr i="1">
                <a:solidFill>
                  <a:srgbClr val="8C8C8C"/>
                </a:solidFill>
              </a:rPr>
              <a:t>// Display the stage</a:t>
            </a:r>
          </a:p>
          <a:p>
            <a:pPr marL="0" indent="0" defTabSz="393192">
              <a:lnSpc>
                <a:spcPct val="100000"/>
              </a:lnSpc>
              <a:spcBef>
                <a:spcPts val="0"/>
              </a:spcBef>
              <a:buClrTx/>
              <a:buSzTx/>
              <a:buFontTx/>
              <a:buNone/>
              <a:defRPr sz="1376" i="1">
                <a:solidFill>
                  <a:srgbClr val="8C8C8C"/>
                </a:solidFill>
                <a:latin typeface="Courier New"/>
                <a:ea typeface="Courier New"/>
                <a:cs typeface="Courier New"/>
                <a:sym typeface="Courier New"/>
              </a:defRPr>
            </a:pPr>
            <a:endParaRPr i="1">
              <a:solidFill>
                <a:srgbClr val="8C8C8C"/>
              </a:solidFill>
            </a:endParaRPr>
          </a:p>
          <a:p>
            <a:pPr marL="0" indent="0" defTabSz="393192">
              <a:lnSpc>
                <a:spcPct val="100000"/>
              </a:lnSpc>
              <a:spcBef>
                <a:spcPts val="0"/>
              </a:spcBef>
              <a:buClrTx/>
              <a:buSzTx/>
              <a:buFontTx/>
              <a:buNone/>
              <a:defRPr sz="1376" i="1">
                <a:solidFill>
                  <a:srgbClr val="8C8C8C"/>
                </a:solidFill>
                <a:latin typeface="Courier New"/>
                <a:ea typeface="Courier New"/>
                <a:cs typeface="Courier New"/>
                <a:sym typeface="Courier New"/>
              </a:defRPr>
            </a:pPr>
            <a:r>
              <a:t>    </a:t>
            </a:r>
            <a:r>
              <a:rPr i="0">
                <a:solidFill>
                  <a:srgbClr val="080808"/>
                </a:solidFill>
              </a:rPr>
              <a:t>}</a:t>
            </a:r>
          </a:p>
          <a:p>
            <a:pPr marL="0" indent="0" defTabSz="393192">
              <a:lnSpc>
                <a:spcPct val="100000"/>
              </a:lnSpc>
              <a:spcBef>
                <a:spcPts val="0"/>
              </a:spcBef>
              <a:buClrTx/>
              <a:buSzTx/>
              <a:buFontTx/>
              <a:buNone/>
              <a:defRPr sz="1376">
                <a:solidFill>
                  <a:srgbClr val="080808"/>
                </a:solidFill>
                <a:latin typeface="Courier New"/>
                <a:ea typeface="Courier New"/>
                <a:cs typeface="Courier New"/>
                <a:sym typeface="Courier New"/>
              </a:defRPr>
            </a:pPr>
            <a:endParaRPr i="0">
              <a:solidFill>
                <a:srgbClr val="080808"/>
              </a:solidFill>
            </a:endParaRPr>
          </a:p>
          <a:p>
            <a:pPr marL="0" indent="0" defTabSz="393192">
              <a:lnSpc>
                <a:spcPct val="100000"/>
              </a:lnSpc>
              <a:spcBef>
                <a:spcPts val="0"/>
              </a:spcBef>
              <a:buClrTx/>
              <a:buSzTx/>
              <a:buFontTx/>
              <a:buNone/>
              <a:defRPr sz="1376">
                <a:solidFill>
                  <a:srgbClr val="0033B3"/>
                </a:solidFill>
                <a:latin typeface="Courier New"/>
                <a:ea typeface="Courier New"/>
                <a:cs typeface="Courier New"/>
                <a:sym typeface="Courier New"/>
              </a:defRPr>
            </a:pPr>
            <a:r>
              <a:rPr>
                <a:solidFill>
                  <a:srgbClr val="080808"/>
                </a:solidFill>
              </a:rPr>
              <a:t>    </a:t>
            </a:r>
            <a:r>
              <a:t>public static void </a:t>
            </a:r>
            <a:r>
              <a:rPr>
                <a:solidFill>
                  <a:srgbClr val="00627A"/>
                </a:solidFill>
              </a:rPr>
              <a:t>main</a:t>
            </a:r>
            <a:r>
              <a:rPr>
                <a:solidFill>
                  <a:srgbClr val="080808"/>
                </a:solidFill>
              </a:rPr>
              <a:t>(</a:t>
            </a:r>
            <a:r>
              <a:rPr>
                <a:solidFill>
                  <a:srgbClr val="000000"/>
                </a:solidFill>
              </a:rPr>
              <a:t>String</a:t>
            </a:r>
            <a:r>
              <a:rPr>
                <a:solidFill>
                  <a:srgbClr val="080808"/>
                </a:solidFill>
              </a:rPr>
              <a:t>[] args) {</a:t>
            </a:r>
          </a:p>
          <a:p>
            <a:pPr marL="0" indent="0" defTabSz="393192">
              <a:lnSpc>
                <a:spcPct val="100000"/>
              </a:lnSpc>
              <a:spcBef>
                <a:spcPts val="0"/>
              </a:spcBef>
              <a:buClrTx/>
              <a:buSzTx/>
              <a:buFontTx/>
              <a:buNone/>
              <a:defRPr sz="1376">
                <a:solidFill>
                  <a:srgbClr val="080808"/>
                </a:solidFill>
                <a:latin typeface="Courier New"/>
                <a:ea typeface="Courier New"/>
                <a:cs typeface="Courier New"/>
                <a:sym typeface="Courier New"/>
              </a:defRPr>
            </a:pPr>
            <a:r>
              <a:t>        </a:t>
            </a:r>
            <a:r>
              <a:rPr i="1"/>
              <a:t>launch</a:t>
            </a:r>
            <a:r>
              <a:t>(args);</a:t>
            </a:r>
          </a:p>
          <a:p>
            <a:pPr marL="0" indent="0" defTabSz="393192">
              <a:lnSpc>
                <a:spcPct val="100000"/>
              </a:lnSpc>
              <a:spcBef>
                <a:spcPts val="0"/>
              </a:spcBef>
              <a:buClrTx/>
              <a:buSzTx/>
              <a:buFontTx/>
              <a:buNone/>
              <a:defRPr sz="1376">
                <a:solidFill>
                  <a:srgbClr val="080808"/>
                </a:solidFill>
                <a:latin typeface="Courier New"/>
                <a:ea typeface="Courier New"/>
                <a:cs typeface="Courier New"/>
                <a:sym typeface="Courier New"/>
              </a:defRPr>
            </a:pPr>
            <a:r>
              <a:t>    }</a:t>
            </a:r>
          </a:p>
          <a:p>
            <a:pPr marL="0" indent="0" defTabSz="393192">
              <a:lnSpc>
                <a:spcPct val="100000"/>
              </a:lnSpc>
              <a:spcBef>
                <a:spcPts val="0"/>
              </a:spcBef>
              <a:buClrTx/>
              <a:buSzTx/>
              <a:buFontTx/>
              <a:buNone/>
              <a:defRPr sz="1376">
                <a:solidFill>
                  <a:srgbClr val="080808"/>
                </a:solidFill>
                <a:latin typeface="Courier New"/>
                <a:ea typeface="Courier New"/>
                <a:cs typeface="Courier New"/>
                <a:sym typeface="Courier New"/>
              </a:defRPr>
            </a:pPr>
            <a:r>
              <a:t>}</a:t>
            </a:r>
          </a:p>
          <a:p>
            <a:pPr marL="0" indent="0" defTabSz="393192">
              <a:lnSpc>
                <a:spcPct val="100000"/>
              </a:lnSpc>
              <a:spcBef>
                <a:spcPts val="0"/>
              </a:spcBef>
              <a:buClrTx/>
              <a:buSzTx/>
              <a:buFontTx/>
              <a:buNone/>
              <a:defRPr sz="1118">
                <a:solidFill>
                  <a:srgbClr val="080808"/>
                </a:solidFill>
                <a:latin typeface="Courier New"/>
                <a:ea typeface="Courier New"/>
                <a:cs typeface="Courier New"/>
                <a:sym typeface="Courier New"/>
              </a:defRPr>
            </a:pPr>
            <a:endParaRPr/>
          </a:p>
          <a:p>
            <a:pPr marL="0" indent="0" defTabSz="393192">
              <a:lnSpc>
                <a:spcPct val="100000"/>
              </a:lnSpc>
              <a:spcBef>
                <a:spcPts val="0"/>
              </a:spcBef>
              <a:buClrTx/>
              <a:buSzTx/>
              <a:buFontTx/>
              <a:buNone/>
              <a:defRPr sz="1118">
                <a:solidFill>
                  <a:srgbClr val="080808"/>
                </a:solidFill>
                <a:latin typeface="Courier New"/>
                <a:ea typeface="Courier New"/>
                <a:cs typeface="Courier New"/>
                <a:sym typeface="Courier New"/>
              </a:defRPr>
            </a:pPr>
            <a:endParaRPr/>
          </a:p>
        </p:txBody>
      </p:sp>
      <p:grpSp>
        <p:nvGrpSpPr>
          <p:cNvPr id="241" name="Group">
            <a:hlinkClick r:id="rId2"/>
          </p:cNvPr>
          <p:cNvGrpSpPr/>
          <p:nvPr/>
        </p:nvGrpSpPr>
        <p:grpSpPr>
          <a:xfrm>
            <a:off x="19103751" y="11947601"/>
            <a:ext cx="3710718" cy="636580"/>
            <a:chOff x="0" y="0"/>
            <a:chExt cx="3710716" cy="636578"/>
          </a:xfrm>
        </p:grpSpPr>
        <p:sp>
          <p:nvSpPr>
            <p:cNvPr id="239" name="Rectangle"/>
            <p:cNvSpPr/>
            <p:nvPr/>
          </p:nvSpPr>
          <p:spPr>
            <a:xfrm>
              <a:off x="0" y="-1"/>
              <a:ext cx="3710717" cy="636580"/>
            </a:xfrm>
            <a:prstGeom prst="rect">
              <a:avLst/>
            </a:prstGeom>
            <a:solidFill>
              <a:srgbClr val="92D050"/>
            </a:solidFill>
            <a:ln w="12700" cap="flat">
              <a:noFill/>
              <a:miter lim="400000"/>
            </a:ln>
            <a:effectLst/>
          </p:spPr>
          <p:txBody>
            <a:bodyPr wrap="square" lIns="0" tIns="0" rIns="0" bIns="0" numCol="1" anchor="t">
              <a:noAutofit/>
            </a:bodyPr>
            <a:lstStyle/>
            <a:p>
              <a:pPr algn="ctr" defTabSz="914400">
                <a:defRPr sz="2000"/>
              </a:pPr>
              <a:endParaRPr/>
            </a:p>
          </p:txBody>
        </p:sp>
        <p:sp>
          <p:nvSpPr>
            <p:cNvPr id="240" name="Quotient"/>
            <p:cNvSpPr txBox="1"/>
            <p:nvPr/>
          </p:nvSpPr>
          <p:spPr>
            <a:xfrm>
              <a:off x="76389" y="-1"/>
              <a:ext cx="3557938" cy="4670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noAutofit/>
            </a:bodyPr>
            <a:lstStyle>
              <a:lvl1pPr algn="ctr" defTabSz="914400">
                <a:defRPr sz="2000"/>
              </a:lvl1pPr>
            </a:lstStyle>
            <a:p>
              <a:r>
                <a:t>ShowGridPane</a:t>
              </a:r>
            </a:p>
          </p:txBody>
        </p:sp>
      </p:grpSp>
      <p:pic>
        <p:nvPicPr>
          <p:cNvPr id="242" name="Screen Shot 2022-04-17 at 16.42.01.png" descr="Screen Shot 2022-04-17 at 16.42.01.png"/>
          <p:cNvPicPr>
            <a:picLocks noChangeAspect="1"/>
          </p:cNvPicPr>
          <p:nvPr/>
        </p:nvPicPr>
        <p:blipFill>
          <a:blip r:embed="rId3"/>
          <a:stretch>
            <a:fillRect/>
          </a:stretch>
        </p:blipFill>
        <p:spPr>
          <a:xfrm>
            <a:off x="16173450" y="4155380"/>
            <a:ext cx="4648200" cy="3632201"/>
          </a:xfrm>
          <a:prstGeom prst="rect">
            <a:avLst/>
          </a:prstGeom>
          <a:ln w="12700">
            <a:miter lim="400000"/>
          </a:ln>
        </p:spPr>
      </p:pic>
    </p:spTree>
    <p:extLst>
      <p:ext uri="{BB962C8B-B14F-4D97-AF65-F5344CB8AC3E}">
        <p14:creationId xmlns:p14="http://schemas.microsoft.com/office/powerpoint/2010/main" val="373812386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hapes Sınıfı"/>
          <p:cNvSpPr txBox="1">
            <a:spLocks noGrp="1"/>
          </p:cNvSpPr>
          <p:nvPr>
            <p:ph type="title"/>
          </p:nvPr>
        </p:nvSpPr>
        <p:spPr>
          <a:prstGeom prst="rect">
            <a:avLst/>
          </a:prstGeom>
        </p:spPr>
        <p:txBody>
          <a:bodyPr/>
          <a:lstStyle/>
          <a:p>
            <a:r>
              <a:rPr dirty="0"/>
              <a:t>Shapes </a:t>
            </a:r>
            <a:r>
              <a:rPr lang="tr-TR" dirty="0"/>
              <a:t>Class</a:t>
            </a:r>
            <a:endParaRPr dirty="0"/>
          </a:p>
        </p:txBody>
      </p:sp>
      <p:sp>
        <p:nvSpPr>
          <p:cNvPr id="273" name="JavaFX, pek çok şekil sınıfını içerir."/>
          <p:cNvSpPr txBox="1">
            <a:spLocks noGrp="1"/>
          </p:cNvSpPr>
          <p:nvPr>
            <p:ph type="body" idx="1"/>
          </p:nvPr>
        </p:nvSpPr>
        <p:spPr>
          <a:prstGeom prst="rect">
            <a:avLst/>
          </a:prstGeom>
        </p:spPr>
        <p:txBody>
          <a:bodyPr/>
          <a:lstStyle/>
          <a:p>
            <a:r>
              <a:rPr lang="en-US" sz="6000" dirty="0"/>
              <a:t>The Shape class is the abstract base class that defines the common properties for all shapes. Among them are the </a:t>
            </a:r>
            <a:r>
              <a:rPr lang="en-US" sz="6000" dirty="0">
                <a:solidFill>
                  <a:srgbClr val="00B050"/>
                </a:solidFill>
              </a:rPr>
              <a:t>fill</a:t>
            </a:r>
            <a:r>
              <a:rPr lang="en-US" sz="6000" dirty="0"/>
              <a:t>, </a:t>
            </a:r>
            <a:r>
              <a:rPr lang="en-US" sz="6000" dirty="0">
                <a:solidFill>
                  <a:srgbClr val="FF0000"/>
                </a:solidFill>
              </a:rPr>
              <a:t>stroke</a:t>
            </a:r>
            <a:r>
              <a:rPr lang="en-US" sz="6000" dirty="0"/>
              <a:t>, and </a:t>
            </a:r>
            <a:r>
              <a:rPr lang="en-US" sz="6000" dirty="0" err="1">
                <a:solidFill>
                  <a:srgbClr val="0070C0"/>
                </a:solidFill>
              </a:rPr>
              <a:t>strokeWidth</a:t>
            </a:r>
            <a:r>
              <a:rPr lang="en-US" sz="6000" dirty="0"/>
              <a:t> properties. </a:t>
            </a:r>
          </a:p>
          <a:p>
            <a:r>
              <a:rPr lang="en-US" sz="6000" dirty="0"/>
              <a:t>The </a:t>
            </a:r>
            <a:r>
              <a:rPr lang="en-US" sz="6000" dirty="0">
                <a:solidFill>
                  <a:srgbClr val="00B050"/>
                </a:solidFill>
              </a:rPr>
              <a:t>fill</a:t>
            </a:r>
            <a:r>
              <a:rPr lang="en-US" sz="6000" dirty="0"/>
              <a:t> property specifies a color that fills the interior of a shape. </a:t>
            </a:r>
          </a:p>
          <a:p>
            <a:r>
              <a:rPr lang="en-US" sz="6000" dirty="0"/>
              <a:t>The </a:t>
            </a:r>
            <a:r>
              <a:rPr lang="en-US" sz="6000" dirty="0">
                <a:solidFill>
                  <a:srgbClr val="FF0000"/>
                </a:solidFill>
              </a:rPr>
              <a:t>stroke</a:t>
            </a:r>
            <a:r>
              <a:rPr lang="en-US" sz="6000" dirty="0"/>
              <a:t> property specifies a color that is used to draw the outline of a shape. </a:t>
            </a:r>
          </a:p>
          <a:p>
            <a:r>
              <a:rPr lang="en-US" sz="6000" dirty="0"/>
              <a:t>The </a:t>
            </a:r>
            <a:r>
              <a:rPr lang="en-US" sz="6000" dirty="0" err="1">
                <a:solidFill>
                  <a:srgbClr val="0070C0"/>
                </a:solidFill>
              </a:rPr>
              <a:t>strokeWidth</a:t>
            </a:r>
            <a:r>
              <a:rPr lang="en-US" sz="6000" dirty="0"/>
              <a:t> property specifies the width of the outline of a shape. </a:t>
            </a:r>
          </a:p>
        </p:txBody>
      </p:sp>
    </p:spTree>
    <p:extLst>
      <p:ext uri="{BB962C8B-B14F-4D97-AF65-F5344CB8AC3E}">
        <p14:creationId xmlns:p14="http://schemas.microsoft.com/office/powerpoint/2010/main" val="180472868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descr="Title 1">
            <a:extLst>
              <a:ext uri="{FF2B5EF4-FFF2-40B4-BE49-F238E27FC236}">
                <a16:creationId xmlns:a16="http://schemas.microsoft.com/office/drawing/2014/main" id="{61E36BD7-E778-625F-92C5-E4F2848B567B}"/>
              </a:ext>
            </a:extLst>
          </p:cNvPr>
          <p:cNvSpPr>
            <a:spLocks noGrp="1"/>
          </p:cNvSpPr>
          <p:nvPr>
            <p:ph type="title"/>
          </p:nvPr>
        </p:nvSpPr>
        <p:spPr/>
        <p:txBody>
          <a:bodyPr/>
          <a:lstStyle/>
          <a:p>
            <a:pPr eaLnBrk="1"/>
            <a:r>
              <a:rPr lang="en-US" altLang="en-TR"/>
              <a:t>Course Plan</a:t>
            </a:r>
            <a:endParaRPr lang="en-TR" altLang="en-TR"/>
          </a:p>
        </p:txBody>
      </p:sp>
      <p:sp>
        <p:nvSpPr>
          <p:cNvPr id="16386" name="Rectangle 2" descr="Content Placeholder 2">
            <a:extLst>
              <a:ext uri="{FF2B5EF4-FFF2-40B4-BE49-F238E27FC236}">
                <a16:creationId xmlns:a16="http://schemas.microsoft.com/office/drawing/2014/main" id="{4972C135-7D7A-D032-3DA9-7AC0A18A0F62}"/>
              </a:ext>
            </a:extLst>
          </p:cNvPr>
          <p:cNvSpPr>
            <a:spLocks noGrp="1"/>
          </p:cNvSpPr>
          <p:nvPr>
            <p:ph idx="1"/>
          </p:nvPr>
        </p:nvSpPr>
        <p:spPr/>
        <p:txBody>
          <a:bodyPr/>
          <a:lstStyle/>
          <a:p>
            <a:pPr eaLnBrk="1"/>
            <a:r>
              <a:rPr lang="en-TR" altLang="en-TR"/>
              <a:t> </a:t>
            </a:r>
            <a:r>
              <a:rPr lang="en-US" altLang="en-TR"/>
              <a:t>Introduction - Functions (Recursive functions)
</a:t>
            </a:r>
            <a:r>
              <a:rPr lang="en-TR" altLang="en-TR"/>
              <a:t> </a:t>
            </a:r>
            <a:r>
              <a:rPr lang="en-US" altLang="en-TR"/>
              <a:t>Arrays</a:t>
            </a:r>
            <a:r>
              <a:rPr lang="en-TR" altLang="en-TR"/>
              <a:t>, ArrayList, Vector </a:t>
            </a:r>
          </a:p>
          <a:p>
            <a:pPr eaLnBrk="1"/>
            <a:r>
              <a:rPr lang="en-TR" altLang="en-TR"/>
              <a:t> Collections  (List, Queue, Stack, Set, Map, Tree)</a:t>
            </a:r>
          </a:p>
          <a:p>
            <a:pPr eaLnBrk="1"/>
            <a:r>
              <a:rPr lang="en-TR" altLang="en-TR"/>
              <a:t> Streams, </a:t>
            </a:r>
            <a:r>
              <a:rPr lang="en-US" altLang="en-TR"/>
              <a:t>Files</a:t>
            </a:r>
            <a:r>
              <a:rPr lang="en-TR" altLang="en-TR"/>
              <a:t> </a:t>
            </a:r>
          </a:p>
          <a:p>
            <a:pPr eaLnBrk="1"/>
            <a:r>
              <a:rPr lang="en-TR" altLang="en-TR"/>
              <a:t> Generics </a:t>
            </a:r>
            <a:r>
              <a:rPr lang="en-US" altLang="en-TR"/>
              <a:t>and Exceptions</a:t>
            </a:r>
            <a:endParaRPr lang="en-TR" altLang="en-TR"/>
          </a:p>
          <a:p>
            <a:pPr eaLnBrk="1"/>
            <a:r>
              <a:rPr lang="en-TR" altLang="en-TR"/>
              <a:t> </a:t>
            </a:r>
            <a:r>
              <a:rPr lang="en-US" altLang="en-TR">
                <a:solidFill>
                  <a:srgbClr val="CAA8E1"/>
                </a:solidFill>
              </a:rPr>
              <a:t>Midterm Exam</a:t>
            </a:r>
            <a:endParaRPr lang="en-TR" altLang="en-T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hapes Sınıfı"/>
          <p:cNvSpPr txBox="1">
            <a:spLocks noGrp="1"/>
          </p:cNvSpPr>
          <p:nvPr>
            <p:ph type="title"/>
          </p:nvPr>
        </p:nvSpPr>
        <p:spPr>
          <a:prstGeom prst="rect">
            <a:avLst/>
          </a:prstGeom>
        </p:spPr>
        <p:txBody>
          <a:bodyPr/>
          <a:lstStyle/>
          <a:p>
            <a:r>
              <a:rPr dirty="0"/>
              <a:t>Shapes </a:t>
            </a:r>
            <a:r>
              <a:rPr lang="tr-TR" dirty="0"/>
              <a:t>Class</a:t>
            </a:r>
            <a:endParaRPr dirty="0"/>
          </a:p>
        </p:txBody>
      </p:sp>
      <p:sp>
        <p:nvSpPr>
          <p:cNvPr id="273" name="JavaFX, pek çok şekil sınıfını içerir."/>
          <p:cNvSpPr txBox="1">
            <a:spLocks noGrp="1"/>
          </p:cNvSpPr>
          <p:nvPr>
            <p:ph type="body" idx="1"/>
          </p:nvPr>
        </p:nvSpPr>
        <p:spPr>
          <a:prstGeom prst="rect">
            <a:avLst/>
          </a:prstGeom>
        </p:spPr>
        <p:txBody>
          <a:bodyPr/>
          <a:lstStyle/>
          <a:p>
            <a:r>
              <a:rPr lang="en-US" sz="6000" dirty="0"/>
              <a:t>This section introduces the classes Text, Line, Rectangle, Circle, Ellipse, Arc, Polygon, and Polyline for drawing texts and simple shapes. All these are subclasses of Shape.</a:t>
            </a:r>
          </a:p>
          <a:p>
            <a:endParaRPr lang="en-US" dirty="0"/>
          </a:p>
        </p:txBody>
      </p:sp>
      <p:pic>
        <p:nvPicPr>
          <p:cNvPr id="274" name="Screen Shot 2022-04-17 at 17.07.48.png" descr="Screen Shot 2022-04-17 at 17.07.48.png"/>
          <p:cNvPicPr>
            <a:picLocks noChangeAspect="1"/>
          </p:cNvPicPr>
          <p:nvPr/>
        </p:nvPicPr>
        <p:blipFill>
          <a:blip r:embed="rId2"/>
          <a:stretch>
            <a:fillRect/>
          </a:stretch>
        </p:blipFill>
        <p:spPr>
          <a:xfrm>
            <a:off x="8951640" y="5023035"/>
            <a:ext cx="10994802" cy="8134086"/>
          </a:xfrm>
          <a:prstGeom prst="rect">
            <a:avLst/>
          </a:prstGeom>
          <a:ln w="12700">
            <a:miter lim="400000"/>
          </a:ln>
        </p:spPr>
      </p:pic>
    </p:spTree>
    <p:extLst>
      <p:ext uri="{BB962C8B-B14F-4D97-AF65-F5344CB8AC3E}">
        <p14:creationId xmlns:p14="http://schemas.microsoft.com/office/powerpoint/2010/main" val="55935808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JavaFX Scene Builder"/>
          <p:cNvSpPr txBox="1">
            <a:spLocks noGrp="1"/>
          </p:cNvSpPr>
          <p:nvPr>
            <p:ph type="title"/>
          </p:nvPr>
        </p:nvSpPr>
        <p:spPr>
          <a:prstGeom prst="rect">
            <a:avLst/>
          </a:prstGeom>
        </p:spPr>
        <p:txBody>
          <a:bodyPr/>
          <a:lstStyle/>
          <a:p>
            <a:r>
              <a:t> JavaFX Scene Builder</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Google Shape;59;p4"/>
          <p:cNvSpPr txBox="1">
            <a:spLocks noGrp="1"/>
          </p:cNvSpPr>
          <p:nvPr>
            <p:ph type="title"/>
          </p:nvPr>
        </p:nvSpPr>
        <p:spPr>
          <a:xfrm>
            <a:off x="765750" y="263524"/>
            <a:ext cx="22852500" cy="2022445"/>
          </a:xfrm>
          <a:prstGeom prst="rect">
            <a:avLst/>
          </a:prstGeom>
        </p:spPr>
        <p:txBody>
          <a:bodyPr/>
          <a:lstStyle/>
          <a:p>
            <a:r>
              <a:rPr dirty="0"/>
              <a:t>JavaFX Scene Builder </a:t>
            </a:r>
            <a:r>
              <a:rPr lang="tr-TR" dirty="0" err="1"/>
              <a:t>Setup</a:t>
            </a:r>
            <a:r>
              <a:rPr dirty="0"/>
              <a:t> IntelliJ IDEA</a:t>
            </a:r>
          </a:p>
        </p:txBody>
      </p:sp>
      <p:sp>
        <p:nvSpPr>
          <p:cNvPr id="327" name="Google Shape;60;p4"/>
          <p:cNvSpPr txBox="1">
            <a:spLocks noGrp="1"/>
          </p:cNvSpPr>
          <p:nvPr>
            <p:ph type="body" idx="1"/>
          </p:nvPr>
        </p:nvSpPr>
        <p:spPr>
          <a:xfrm>
            <a:off x="838228" y="2606681"/>
            <a:ext cx="22707546" cy="9823486"/>
          </a:xfrm>
          <a:prstGeom prst="rect">
            <a:avLst/>
          </a:prstGeom>
        </p:spPr>
        <p:txBody>
          <a:bodyPr/>
          <a:lstStyle>
            <a:lvl1pPr marL="750093" indent="-750093">
              <a:spcBef>
                <a:spcPts val="0"/>
              </a:spcBef>
            </a:lvl1pPr>
          </a:lstStyle>
          <a:p>
            <a:r>
              <a:rPr lang="en-US" dirty="0"/>
              <a:t>Setup JavaFX Scene Builder</a:t>
            </a:r>
            <a:r>
              <a:rPr dirty="0"/>
              <a:t>.</a:t>
            </a:r>
          </a:p>
        </p:txBody>
      </p:sp>
      <p:sp>
        <p:nvSpPr>
          <p:cNvPr id="328" name="Google Shape;61;p4"/>
          <p:cNvSpPr txBox="1">
            <a:spLocks noGrp="1"/>
          </p:cNvSpPr>
          <p:nvPr>
            <p:ph type="sldNum" sz="quarter" idx="4294967295"/>
          </p:nvPr>
        </p:nvSpPr>
        <p:spPr>
          <a:xfrm>
            <a:off x="20572868" y="12813612"/>
            <a:ext cx="534528" cy="52842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22</a:t>
            </a:fld>
            <a:endParaRPr/>
          </a:p>
        </p:txBody>
      </p:sp>
      <p:pic>
        <p:nvPicPr>
          <p:cNvPr id="329" name="Screen Shot 2022-04-16 at 21.39.29.png" descr="Screen Shot 2022-04-16 at 21.39.29.png"/>
          <p:cNvPicPr>
            <a:picLocks noChangeAspect="1"/>
          </p:cNvPicPr>
          <p:nvPr/>
        </p:nvPicPr>
        <p:blipFill>
          <a:blip r:embed="rId2"/>
          <a:stretch>
            <a:fillRect/>
          </a:stretch>
        </p:blipFill>
        <p:spPr>
          <a:xfrm>
            <a:off x="122081" y="5765824"/>
            <a:ext cx="3276601" cy="3505201"/>
          </a:xfrm>
          <a:prstGeom prst="rect">
            <a:avLst/>
          </a:prstGeom>
          <a:ln w="12700">
            <a:miter lim="400000"/>
          </a:ln>
        </p:spPr>
      </p:pic>
      <p:pic>
        <p:nvPicPr>
          <p:cNvPr id="330" name="Screen Shot 2022-04-16 at 21.39.50.png" descr="Screen Shot 2022-04-16 at 21.39.50.png"/>
          <p:cNvPicPr>
            <a:picLocks noChangeAspect="1"/>
          </p:cNvPicPr>
          <p:nvPr/>
        </p:nvPicPr>
        <p:blipFill>
          <a:blip r:embed="rId3"/>
          <a:stretch>
            <a:fillRect/>
          </a:stretch>
        </p:blipFill>
        <p:spPr>
          <a:xfrm>
            <a:off x="2708036" y="3839822"/>
            <a:ext cx="13893801" cy="10414001"/>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Google Shape;59;p4"/>
          <p:cNvSpPr txBox="1">
            <a:spLocks noGrp="1"/>
          </p:cNvSpPr>
          <p:nvPr>
            <p:ph type="title"/>
          </p:nvPr>
        </p:nvSpPr>
        <p:spPr>
          <a:xfrm>
            <a:off x="765750" y="263524"/>
            <a:ext cx="22852500" cy="2022445"/>
          </a:xfrm>
          <a:prstGeom prst="rect">
            <a:avLst/>
          </a:prstGeom>
        </p:spPr>
        <p:txBody>
          <a:bodyPr/>
          <a:lstStyle/>
          <a:p>
            <a:r>
              <a:rPr dirty="0"/>
              <a:t>JavaFX Scene Builder </a:t>
            </a:r>
            <a:r>
              <a:rPr lang="tr-TR" dirty="0" err="1"/>
              <a:t>Setup</a:t>
            </a:r>
            <a:r>
              <a:rPr dirty="0"/>
              <a:t> Eclipse</a:t>
            </a:r>
          </a:p>
        </p:txBody>
      </p:sp>
      <p:sp>
        <p:nvSpPr>
          <p:cNvPr id="333" name="Google Shape;60;p4"/>
          <p:cNvSpPr txBox="1">
            <a:spLocks noGrp="1"/>
          </p:cNvSpPr>
          <p:nvPr>
            <p:ph type="body" idx="1"/>
          </p:nvPr>
        </p:nvSpPr>
        <p:spPr>
          <a:xfrm>
            <a:off x="838228" y="2606681"/>
            <a:ext cx="22707546" cy="9823486"/>
          </a:xfrm>
          <a:prstGeom prst="rect">
            <a:avLst/>
          </a:prstGeom>
        </p:spPr>
        <p:txBody>
          <a:bodyPr/>
          <a:lstStyle>
            <a:lvl1pPr marL="750093" indent="-750093">
              <a:spcBef>
                <a:spcPts val="0"/>
              </a:spcBef>
            </a:lvl1pPr>
          </a:lstStyle>
          <a:p>
            <a:r>
              <a:rPr lang="en-US" dirty="0"/>
              <a:t>Setup JavaFX Scene Builder.</a:t>
            </a:r>
            <a:endParaRPr dirty="0"/>
          </a:p>
        </p:txBody>
      </p:sp>
      <p:sp>
        <p:nvSpPr>
          <p:cNvPr id="334" name="Google Shape;61;p4"/>
          <p:cNvSpPr txBox="1">
            <a:spLocks noGrp="1"/>
          </p:cNvSpPr>
          <p:nvPr>
            <p:ph type="sldNum" sz="quarter" idx="4294967295"/>
          </p:nvPr>
        </p:nvSpPr>
        <p:spPr>
          <a:xfrm>
            <a:off x="20572868" y="12813612"/>
            <a:ext cx="534528" cy="52842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23</a:t>
            </a:fld>
            <a:endParaRPr/>
          </a:p>
        </p:txBody>
      </p:sp>
      <p:pic>
        <p:nvPicPr>
          <p:cNvPr id="335" name="Screen Shot 2022-04-19 at 07.45.37.png" descr="Screen Shot 2022-04-19 at 07.45.37.png"/>
          <p:cNvPicPr>
            <a:picLocks noChangeAspect="1"/>
          </p:cNvPicPr>
          <p:nvPr/>
        </p:nvPicPr>
        <p:blipFill>
          <a:blip r:embed="rId2"/>
          <a:stretch>
            <a:fillRect/>
          </a:stretch>
        </p:blipFill>
        <p:spPr>
          <a:xfrm>
            <a:off x="6754211" y="3879100"/>
            <a:ext cx="10875577" cy="9451606"/>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Google Shape;59;p4"/>
          <p:cNvSpPr txBox="1">
            <a:spLocks noGrp="1"/>
          </p:cNvSpPr>
          <p:nvPr>
            <p:ph type="title"/>
          </p:nvPr>
        </p:nvSpPr>
        <p:spPr>
          <a:xfrm>
            <a:off x="765750" y="263524"/>
            <a:ext cx="22852500" cy="2022445"/>
          </a:xfrm>
          <a:prstGeom prst="rect">
            <a:avLst/>
          </a:prstGeom>
        </p:spPr>
        <p:txBody>
          <a:bodyPr/>
          <a:lstStyle/>
          <a:p>
            <a:r>
              <a:rPr lang="tr-TR" dirty="0"/>
              <a:t>Open </a:t>
            </a:r>
            <a:r>
              <a:rPr dirty="0"/>
              <a:t>JavaFX Scene Builder</a:t>
            </a:r>
            <a:r>
              <a:rPr lang="tr-TR" dirty="0"/>
              <a:t> </a:t>
            </a:r>
            <a:endParaRPr dirty="0"/>
          </a:p>
        </p:txBody>
      </p:sp>
      <p:sp>
        <p:nvSpPr>
          <p:cNvPr id="338" name="Google Shape;60;p4"/>
          <p:cNvSpPr txBox="1">
            <a:spLocks noGrp="1"/>
          </p:cNvSpPr>
          <p:nvPr>
            <p:ph type="body" idx="1"/>
          </p:nvPr>
        </p:nvSpPr>
        <p:spPr>
          <a:xfrm>
            <a:off x="838228" y="2606681"/>
            <a:ext cx="22707546" cy="9823486"/>
          </a:xfrm>
          <a:prstGeom prst="rect">
            <a:avLst/>
          </a:prstGeom>
        </p:spPr>
        <p:txBody>
          <a:bodyPr/>
          <a:lstStyle>
            <a:lvl1pPr marL="750093" indent="-750093">
              <a:spcBef>
                <a:spcPts val="0"/>
              </a:spcBef>
            </a:lvl1pPr>
          </a:lstStyle>
          <a:p>
            <a:r>
              <a:rPr lang="en-US" dirty="0"/>
              <a:t>Open JavaFX Scene Builder.</a:t>
            </a:r>
            <a:endParaRPr dirty="0"/>
          </a:p>
        </p:txBody>
      </p:sp>
      <p:sp>
        <p:nvSpPr>
          <p:cNvPr id="339" name="Google Shape;61;p4"/>
          <p:cNvSpPr txBox="1">
            <a:spLocks noGrp="1"/>
          </p:cNvSpPr>
          <p:nvPr>
            <p:ph type="sldNum" sz="quarter" idx="4294967295"/>
          </p:nvPr>
        </p:nvSpPr>
        <p:spPr>
          <a:xfrm>
            <a:off x="20572868" y="12813612"/>
            <a:ext cx="534528" cy="52842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24</a:t>
            </a:fld>
            <a:endParaRPr/>
          </a:p>
        </p:txBody>
      </p:sp>
      <p:pic>
        <p:nvPicPr>
          <p:cNvPr id="340" name="Screen Shot 2022-04-16 at 21.42.34.png" descr="Screen Shot 2022-04-16 at 21.42.34.png"/>
          <p:cNvPicPr>
            <a:picLocks noChangeAspect="1"/>
          </p:cNvPicPr>
          <p:nvPr/>
        </p:nvPicPr>
        <p:blipFill>
          <a:blip r:embed="rId2"/>
          <a:stretch>
            <a:fillRect/>
          </a:stretch>
        </p:blipFill>
        <p:spPr>
          <a:xfrm>
            <a:off x="10521950" y="3989486"/>
            <a:ext cx="3340100" cy="8128001"/>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Java FX UI Controls"/>
          <p:cNvSpPr txBox="1">
            <a:spLocks noGrp="1"/>
          </p:cNvSpPr>
          <p:nvPr>
            <p:ph type="title"/>
          </p:nvPr>
        </p:nvSpPr>
        <p:spPr>
          <a:prstGeom prst="rect">
            <a:avLst/>
          </a:prstGeom>
        </p:spPr>
        <p:txBody>
          <a:bodyPr/>
          <a:lstStyle/>
          <a:p>
            <a:r>
              <a:t>Java FX UI Controls</a:t>
            </a:r>
          </a:p>
        </p:txBody>
      </p:sp>
      <p:sp>
        <p:nvSpPr>
          <p:cNvPr id="106" name="Java FX User Interface Controls (Java FX Kullanıcı Arayüzü Kontrolleri) ile oluşturduğunuz forma kontroller ekleyebilirsiniz.…"/>
          <p:cNvSpPr txBox="1">
            <a:spLocks noGrp="1"/>
          </p:cNvSpPr>
          <p:nvPr>
            <p:ph type="body" idx="1"/>
          </p:nvPr>
        </p:nvSpPr>
        <p:spPr>
          <a:prstGeom prst="rect">
            <a:avLst/>
          </a:prstGeom>
        </p:spPr>
        <p:txBody>
          <a:bodyPr lIns="101600" tIns="101600" rIns="101600" bIns="101600" numCol="3" spcCol="1135377"/>
          <a:lstStyle/>
          <a:p>
            <a:pPr marL="452627" indent="-427481" defTabSz="905255">
              <a:spcBef>
                <a:spcPts val="1300"/>
              </a:spcBef>
              <a:buSzPts val="6900"/>
              <a:defRPr sz="6930"/>
            </a:pPr>
            <a:r>
              <a:rPr lang="en-US" dirty="0"/>
              <a:t>You can add controls to a form that you create with Java FX User User Interface Controls.</a:t>
            </a:r>
            <a:endParaRPr dirty="0"/>
          </a:p>
          <a:p>
            <a:pPr marL="0" indent="0" defTabSz="452627">
              <a:lnSpc>
                <a:spcPct val="100000"/>
              </a:lnSpc>
              <a:spcBef>
                <a:spcPts val="1100"/>
              </a:spcBef>
              <a:buClrTx/>
              <a:buSzTx/>
              <a:buFontTx/>
              <a:buNone/>
              <a:defRPr sz="1319"/>
            </a:pPr>
            <a:endParaRPr sz="1188" dirty="0"/>
          </a:p>
          <a:p>
            <a:pPr marL="452627" indent="-314324" defTabSz="452627">
              <a:lnSpc>
                <a:spcPct val="100000"/>
              </a:lnSpc>
              <a:spcBef>
                <a:spcPts val="600"/>
              </a:spcBef>
              <a:buClr>
                <a:srgbClr val="0000CC"/>
              </a:buClr>
              <a:buSzPct val="100000"/>
              <a:buChar char="▪"/>
              <a:defRPr sz="2210">
                <a:solidFill>
                  <a:srgbClr val="0000CC"/>
                </a:solidFill>
              </a:defRPr>
            </a:pPr>
            <a:r>
              <a:rPr dirty="0"/>
              <a:t>Label </a:t>
            </a:r>
            <a:br>
              <a:rPr sz="1551" dirty="0">
                <a:solidFill>
                  <a:srgbClr val="000000"/>
                </a:solidFill>
              </a:rPr>
            </a:br>
            <a:endParaRPr sz="1551" dirty="0">
              <a:solidFill>
                <a:srgbClr val="000000"/>
              </a:solidFill>
            </a:endParaRPr>
          </a:p>
          <a:p>
            <a:pPr marL="452627" indent="-314324" defTabSz="452627">
              <a:lnSpc>
                <a:spcPct val="100000"/>
              </a:lnSpc>
              <a:spcBef>
                <a:spcPts val="600"/>
              </a:spcBef>
              <a:buClr>
                <a:srgbClr val="0000CC"/>
              </a:buClr>
              <a:buSzPct val="100000"/>
              <a:buChar char="▪"/>
              <a:defRPr sz="2210">
                <a:solidFill>
                  <a:srgbClr val="0000CC"/>
                </a:solidFill>
              </a:defRPr>
            </a:pPr>
            <a:r>
              <a:rPr dirty="0"/>
              <a:t>Button </a:t>
            </a:r>
            <a:br>
              <a:rPr sz="1551" dirty="0">
                <a:solidFill>
                  <a:srgbClr val="000000"/>
                </a:solidFill>
              </a:rPr>
            </a:br>
            <a:endParaRPr sz="1551" dirty="0">
              <a:solidFill>
                <a:srgbClr val="000000"/>
              </a:solidFill>
            </a:endParaRPr>
          </a:p>
          <a:p>
            <a:pPr marL="452627" indent="-314324" defTabSz="452627">
              <a:lnSpc>
                <a:spcPct val="100000"/>
              </a:lnSpc>
              <a:spcBef>
                <a:spcPts val="600"/>
              </a:spcBef>
              <a:buClr>
                <a:srgbClr val="0000CC"/>
              </a:buClr>
              <a:buSzPct val="100000"/>
              <a:buChar char="▪"/>
              <a:defRPr sz="2210">
                <a:solidFill>
                  <a:srgbClr val="0000CC"/>
                </a:solidFill>
              </a:defRPr>
            </a:pPr>
            <a:r>
              <a:rPr dirty="0"/>
              <a:t>Radio Button </a:t>
            </a:r>
            <a:br>
              <a:rPr sz="1551" dirty="0">
                <a:solidFill>
                  <a:srgbClr val="000000"/>
                </a:solidFill>
              </a:rPr>
            </a:br>
            <a:endParaRPr sz="1551" dirty="0">
              <a:solidFill>
                <a:srgbClr val="000000"/>
              </a:solidFill>
            </a:endParaRPr>
          </a:p>
          <a:p>
            <a:pPr marL="452627" indent="-314324" defTabSz="452627">
              <a:lnSpc>
                <a:spcPct val="100000"/>
              </a:lnSpc>
              <a:spcBef>
                <a:spcPts val="600"/>
              </a:spcBef>
              <a:buClr>
                <a:srgbClr val="0000CC"/>
              </a:buClr>
              <a:buSzPct val="100000"/>
              <a:buChar char="▪"/>
              <a:defRPr sz="2210">
                <a:solidFill>
                  <a:srgbClr val="0000CC"/>
                </a:solidFill>
              </a:defRPr>
            </a:pPr>
            <a:r>
              <a:rPr dirty="0"/>
              <a:t>Toggle Button </a:t>
            </a:r>
            <a:br>
              <a:rPr sz="1551" dirty="0">
                <a:solidFill>
                  <a:srgbClr val="000000"/>
                </a:solidFill>
              </a:rPr>
            </a:br>
            <a:endParaRPr sz="1551" dirty="0">
              <a:solidFill>
                <a:srgbClr val="000000"/>
              </a:solidFill>
            </a:endParaRPr>
          </a:p>
          <a:p>
            <a:pPr marL="452627" indent="-314324" defTabSz="452627">
              <a:lnSpc>
                <a:spcPct val="100000"/>
              </a:lnSpc>
              <a:spcBef>
                <a:spcPts val="600"/>
              </a:spcBef>
              <a:buClr>
                <a:srgbClr val="0000CC"/>
              </a:buClr>
              <a:buSzPct val="100000"/>
              <a:buChar char="▪"/>
              <a:defRPr sz="2210">
                <a:solidFill>
                  <a:srgbClr val="0000CC"/>
                </a:solidFill>
              </a:defRPr>
            </a:pPr>
            <a:r>
              <a:rPr dirty="0"/>
              <a:t>Checkbox </a:t>
            </a:r>
            <a:br>
              <a:rPr sz="1551" dirty="0">
                <a:solidFill>
                  <a:srgbClr val="000000"/>
                </a:solidFill>
              </a:rPr>
            </a:br>
            <a:endParaRPr sz="1551" dirty="0">
              <a:solidFill>
                <a:srgbClr val="000000"/>
              </a:solidFill>
            </a:endParaRPr>
          </a:p>
          <a:p>
            <a:pPr marL="452627" indent="-314324" defTabSz="452627">
              <a:lnSpc>
                <a:spcPct val="100000"/>
              </a:lnSpc>
              <a:spcBef>
                <a:spcPts val="600"/>
              </a:spcBef>
              <a:buClr>
                <a:srgbClr val="0000CC"/>
              </a:buClr>
              <a:buSzPct val="100000"/>
              <a:buChar char="▪"/>
              <a:defRPr sz="2210">
                <a:solidFill>
                  <a:srgbClr val="0000CC"/>
                </a:solidFill>
              </a:defRPr>
            </a:pPr>
            <a:r>
              <a:rPr dirty="0"/>
              <a:t>Choice Box </a:t>
            </a:r>
            <a:br>
              <a:rPr sz="1551" dirty="0">
                <a:solidFill>
                  <a:srgbClr val="000000"/>
                </a:solidFill>
              </a:rPr>
            </a:br>
            <a:endParaRPr sz="1551" dirty="0">
              <a:solidFill>
                <a:srgbClr val="000000"/>
              </a:solidFill>
            </a:endParaRPr>
          </a:p>
          <a:p>
            <a:pPr marL="452627" indent="-314324" defTabSz="452627">
              <a:lnSpc>
                <a:spcPct val="100000"/>
              </a:lnSpc>
              <a:spcBef>
                <a:spcPts val="600"/>
              </a:spcBef>
              <a:buClr>
                <a:srgbClr val="0000CC"/>
              </a:buClr>
              <a:buSzPct val="100000"/>
              <a:buChar char="▪"/>
              <a:defRPr sz="2210">
                <a:solidFill>
                  <a:srgbClr val="0000CC"/>
                </a:solidFill>
              </a:defRPr>
            </a:pPr>
            <a:r>
              <a:rPr dirty="0"/>
              <a:t>Text Field </a:t>
            </a:r>
            <a:br>
              <a:rPr sz="1551" dirty="0">
                <a:solidFill>
                  <a:srgbClr val="000000"/>
                </a:solidFill>
              </a:rPr>
            </a:br>
            <a:endParaRPr sz="1551" dirty="0">
              <a:solidFill>
                <a:srgbClr val="000000"/>
              </a:solidFill>
            </a:endParaRPr>
          </a:p>
          <a:p>
            <a:pPr marL="452627" indent="-314324" defTabSz="452627">
              <a:lnSpc>
                <a:spcPct val="100000"/>
              </a:lnSpc>
              <a:spcBef>
                <a:spcPts val="600"/>
              </a:spcBef>
              <a:buClr>
                <a:srgbClr val="0000CC"/>
              </a:buClr>
              <a:buSzPct val="100000"/>
              <a:buChar char="▪"/>
              <a:defRPr sz="2210">
                <a:solidFill>
                  <a:srgbClr val="0000CC"/>
                </a:solidFill>
              </a:defRPr>
            </a:pPr>
            <a:r>
              <a:rPr dirty="0"/>
              <a:t>Password Field </a:t>
            </a:r>
            <a:br>
              <a:rPr sz="1551" dirty="0">
                <a:solidFill>
                  <a:srgbClr val="000000"/>
                </a:solidFill>
              </a:rPr>
            </a:br>
            <a:endParaRPr sz="1551" dirty="0">
              <a:solidFill>
                <a:srgbClr val="000000"/>
              </a:solidFill>
            </a:endParaRPr>
          </a:p>
          <a:p>
            <a:pPr marL="452627" indent="-314324" defTabSz="452627">
              <a:lnSpc>
                <a:spcPct val="100000"/>
              </a:lnSpc>
              <a:spcBef>
                <a:spcPts val="600"/>
              </a:spcBef>
              <a:buClr>
                <a:srgbClr val="0000CC"/>
              </a:buClr>
              <a:buSzPct val="100000"/>
              <a:buChar char="▪"/>
              <a:defRPr sz="2210">
                <a:solidFill>
                  <a:srgbClr val="0000CC"/>
                </a:solidFill>
              </a:defRPr>
            </a:pPr>
            <a:r>
              <a:rPr dirty="0"/>
              <a:t>Scroll Bar </a:t>
            </a:r>
            <a:br>
              <a:rPr sz="1551" dirty="0">
                <a:solidFill>
                  <a:srgbClr val="000000"/>
                </a:solidFill>
              </a:rPr>
            </a:br>
            <a:endParaRPr sz="1551" dirty="0">
              <a:solidFill>
                <a:srgbClr val="000000"/>
              </a:solidFill>
            </a:endParaRPr>
          </a:p>
          <a:p>
            <a:pPr marL="452627" indent="-314324" defTabSz="452627">
              <a:lnSpc>
                <a:spcPct val="100000"/>
              </a:lnSpc>
              <a:spcBef>
                <a:spcPts val="600"/>
              </a:spcBef>
              <a:buClr>
                <a:srgbClr val="0000CC"/>
              </a:buClr>
              <a:buSzPct val="100000"/>
              <a:buChar char="▪"/>
              <a:defRPr sz="2210">
                <a:solidFill>
                  <a:srgbClr val="0000CC"/>
                </a:solidFill>
              </a:defRPr>
            </a:pPr>
            <a:r>
              <a:rPr dirty="0"/>
              <a:t>Scroll Pane </a:t>
            </a:r>
            <a:br>
              <a:rPr sz="1551" dirty="0">
                <a:solidFill>
                  <a:srgbClr val="000000"/>
                </a:solidFill>
              </a:rPr>
            </a:br>
            <a:endParaRPr sz="1551" dirty="0">
              <a:solidFill>
                <a:srgbClr val="000000"/>
              </a:solidFill>
            </a:endParaRPr>
          </a:p>
          <a:p>
            <a:pPr marL="452627" indent="-314324" defTabSz="452627">
              <a:lnSpc>
                <a:spcPct val="100000"/>
              </a:lnSpc>
              <a:spcBef>
                <a:spcPts val="600"/>
              </a:spcBef>
              <a:buClr>
                <a:srgbClr val="0000CC"/>
              </a:buClr>
              <a:buSzPct val="100000"/>
              <a:buChar char="▪"/>
              <a:defRPr sz="2210">
                <a:solidFill>
                  <a:srgbClr val="0000CC"/>
                </a:solidFill>
              </a:defRPr>
            </a:pPr>
            <a:r>
              <a:rPr dirty="0"/>
              <a:t>List View </a:t>
            </a:r>
            <a:br>
              <a:rPr sz="1551" dirty="0">
                <a:solidFill>
                  <a:srgbClr val="000000"/>
                </a:solidFill>
              </a:rPr>
            </a:br>
            <a:endParaRPr sz="1551" dirty="0">
              <a:solidFill>
                <a:srgbClr val="000000"/>
              </a:solidFill>
            </a:endParaRPr>
          </a:p>
          <a:p>
            <a:pPr marL="452627" indent="-314324" defTabSz="452627">
              <a:lnSpc>
                <a:spcPct val="100000"/>
              </a:lnSpc>
              <a:spcBef>
                <a:spcPts val="600"/>
              </a:spcBef>
              <a:buClr>
                <a:srgbClr val="0000CC"/>
              </a:buClr>
              <a:buSzPct val="100000"/>
              <a:buChar char="▪"/>
              <a:defRPr sz="2210">
                <a:solidFill>
                  <a:srgbClr val="0000CC"/>
                </a:solidFill>
              </a:defRPr>
            </a:pPr>
            <a:r>
              <a:rPr dirty="0"/>
              <a:t>Table View </a:t>
            </a:r>
            <a:br>
              <a:rPr sz="1551" dirty="0">
                <a:solidFill>
                  <a:srgbClr val="000000"/>
                </a:solidFill>
              </a:rPr>
            </a:br>
            <a:endParaRPr sz="1551" dirty="0">
              <a:solidFill>
                <a:srgbClr val="000000"/>
              </a:solidFill>
            </a:endParaRPr>
          </a:p>
          <a:p>
            <a:pPr marL="452627" indent="-314324" defTabSz="452627">
              <a:lnSpc>
                <a:spcPct val="100000"/>
              </a:lnSpc>
              <a:spcBef>
                <a:spcPts val="600"/>
              </a:spcBef>
              <a:buClr>
                <a:srgbClr val="0000CC"/>
              </a:buClr>
              <a:buSzPct val="100000"/>
              <a:buChar char="▪"/>
              <a:defRPr sz="2210">
                <a:solidFill>
                  <a:srgbClr val="0000CC"/>
                </a:solidFill>
              </a:defRPr>
            </a:pPr>
            <a:r>
              <a:rPr dirty="0"/>
              <a:t>Tree View </a:t>
            </a:r>
            <a:br>
              <a:rPr sz="1551" dirty="0">
                <a:solidFill>
                  <a:srgbClr val="000000"/>
                </a:solidFill>
              </a:rPr>
            </a:br>
            <a:endParaRPr sz="1551" dirty="0">
              <a:solidFill>
                <a:srgbClr val="000000"/>
              </a:solidFill>
            </a:endParaRPr>
          </a:p>
          <a:p>
            <a:pPr marL="452627" indent="-314324" defTabSz="452627">
              <a:lnSpc>
                <a:spcPct val="100000"/>
              </a:lnSpc>
              <a:spcBef>
                <a:spcPts val="600"/>
              </a:spcBef>
              <a:buClr>
                <a:srgbClr val="0000CC"/>
              </a:buClr>
              <a:buSzPct val="100000"/>
              <a:buChar char="▪"/>
              <a:defRPr sz="2210">
                <a:solidFill>
                  <a:srgbClr val="0000CC"/>
                </a:solidFill>
              </a:defRPr>
            </a:pPr>
            <a:r>
              <a:rPr dirty="0"/>
              <a:t>Tree Table View </a:t>
            </a:r>
            <a:br>
              <a:rPr sz="1551" dirty="0">
                <a:solidFill>
                  <a:srgbClr val="000000"/>
                </a:solidFill>
              </a:rPr>
            </a:br>
            <a:endParaRPr sz="1551" dirty="0">
              <a:solidFill>
                <a:srgbClr val="000000"/>
              </a:solidFill>
            </a:endParaRPr>
          </a:p>
          <a:p>
            <a:pPr marL="452627" indent="-314324" defTabSz="452627">
              <a:lnSpc>
                <a:spcPct val="100000"/>
              </a:lnSpc>
              <a:spcBef>
                <a:spcPts val="600"/>
              </a:spcBef>
              <a:buClr>
                <a:srgbClr val="0000CC"/>
              </a:buClr>
              <a:buSzPct val="100000"/>
              <a:buChar char="▪"/>
              <a:defRPr sz="2210">
                <a:solidFill>
                  <a:srgbClr val="0000CC"/>
                </a:solidFill>
              </a:defRPr>
            </a:pPr>
            <a:r>
              <a:rPr dirty="0"/>
              <a:t>Combo Box </a:t>
            </a:r>
            <a:br>
              <a:rPr sz="1551" dirty="0">
                <a:solidFill>
                  <a:srgbClr val="000000"/>
                </a:solidFill>
              </a:rPr>
            </a:br>
            <a:endParaRPr sz="1551" dirty="0">
              <a:solidFill>
                <a:srgbClr val="000000"/>
              </a:solidFill>
            </a:endParaRPr>
          </a:p>
          <a:p>
            <a:pPr marL="452627" indent="-314324" defTabSz="452627">
              <a:lnSpc>
                <a:spcPct val="100000"/>
              </a:lnSpc>
              <a:spcBef>
                <a:spcPts val="600"/>
              </a:spcBef>
              <a:buClr>
                <a:srgbClr val="0000CC"/>
              </a:buClr>
              <a:buSzPct val="100000"/>
              <a:buChar char="▪"/>
              <a:defRPr sz="2210">
                <a:solidFill>
                  <a:srgbClr val="0000CC"/>
                </a:solidFill>
              </a:defRPr>
            </a:pPr>
            <a:r>
              <a:rPr dirty="0"/>
              <a:t>Separator </a:t>
            </a:r>
            <a:br>
              <a:rPr sz="1551" dirty="0">
                <a:solidFill>
                  <a:srgbClr val="000000"/>
                </a:solidFill>
              </a:rPr>
            </a:br>
            <a:endParaRPr sz="1551" dirty="0">
              <a:solidFill>
                <a:srgbClr val="000000"/>
              </a:solidFill>
            </a:endParaRPr>
          </a:p>
          <a:p>
            <a:pPr marL="452627" indent="-314324" defTabSz="452627">
              <a:lnSpc>
                <a:spcPct val="100000"/>
              </a:lnSpc>
              <a:spcBef>
                <a:spcPts val="600"/>
              </a:spcBef>
              <a:buClr>
                <a:srgbClr val="0000CC"/>
              </a:buClr>
              <a:buSzPct val="100000"/>
              <a:buChar char="▪"/>
              <a:defRPr sz="2210">
                <a:solidFill>
                  <a:srgbClr val="0000CC"/>
                </a:solidFill>
              </a:defRPr>
            </a:pPr>
            <a:r>
              <a:rPr dirty="0"/>
              <a:t>Slider </a:t>
            </a:r>
            <a:br>
              <a:rPr sz="1551" dirty="0">
                <a:solidFill>
                  <a:srgbClr val="000000"/>
                </a:solidFill>
              </a:rPr>
            </a:br>
            <a:endParaRPr sz="1551" dirty="0">
              <a:solidFill>
                <a:srgbClr val="000000"/>
              </a:solidFill>
            </a:endParaRPr>
          </a:p>
          <a:p>
            <a:pPr marL="452627" indent="-314324" defTabSz="452627">
              <a:lnSpc>
                <a:spcPct val="100000"/>
              </a:lnSpc>
              <a:spcBef>
                <a:spcPts val="600"/>
              </a:spcBef>
              <a:buClr>
                <a:srgbClr val="0000CC"/>
              </a:buClr>
              <a:buSzPct val="100000"/>
              <a:buChar char="▪"/>
              <a:defRPr sz="2210">
                <a:solidFill>
                  <a:srgbClr val="0000CC"/>
                </a:solidFill>
              </a:defRPr>
            </a:pPr>
            <a:r>
              <a:rPr dirty="0"/>
              <a:t>Progress Bar and Progress Indicator </a:t>
            </a:r>
            <a:br>
              <a:rPr sz="1551" dirty="0">
                <a:solidFill>
                  <a:srgbClr val="000000"/>
                </a:solidFill>
              </a:rPr>
            </a:br>
            <a:endParaRPr sz="1551" dirty="0">
              <a:solidFill>
                <a:srgbClr val="000000"/>
              </a:solidFill>
            </a:endParaRPr>
          </a:p>
          <a:p>
            <a:pPr marL="452627" indent="-314324" defTabSz="452627">
              <a:lnSpc>
                <a:spcPct val="100000"/>
              </a:lnSpc>
              <a:spcBef>
                <a:spcPts val="600"/>
              </a:spcBef>
              <a:buClr>
                <a:srgbClr val="0000CC"/>
              </a:buClr>
              <a:buSzPct val="100000"/>
              <a:buChar char="▪"/>
              <a:defRPr sz="2210">
                <a:solidFill>
                  <a:srgbClr val="0000CC"/>
                </a:solidFill>
              </a:defRPr>
            </a:pPr>
            <a:r>
              <a:rPr dirty="0"/>
              <a:t>Hyperlink </a:t>
            </a:r>
            <a:br>
              <a:rPr sz="1551" dirty="0">
                <a:solidFill>
                  <a:srgbClr val="000000"/>
                </a:solidFill>
              </a:rPr>
            </a:br>
            <a:endParaRPr sz="1551" dirty="0">
              <a:solidFill>
                <a:srgbClr val="000000"/>
              </a:solidFill>
            </a:endParaRPr>
          </a:p>
          <a:p>
            <a:pPr marL="452627" indent="-314324" defTabSz="452627">
              <a:lnSpc>
                <a:spcPct val="100000"/>
              </a:lnSpc>
              <a:spcBef>
                <a:spcPts val="600"/>
              </a:spcBef>
              <a:buClr>
                <a:srgbClr val="0000CC"/>
              </a:buClr>
              <a:buSzPct val="100000"/>
              <a:buChar char="▪"/>
              <a:defRPr sz="2210">
                <a:solidFill>
                  <a:srgbClr val="0000CC"/>
                </a:solidFill>
              </a:defRPr>
            </a:pPr>
            <a:r>
              <a:rPr dirty="0"/>
              <a:t>Tooltip </a:t>
            </a:r>
            <a:br>
              <a:rPr sz="1551" dirty="0">
                <a:solidFill>
                  <a:srgbClr val="000000"/>
                </a:solidFill>
              </a:rPr>
            </a:br>
            <a:endParaRPr sz="1551" dirty="0">
              <a:solidFill>
                <a:srgbClr val="000000"/>
              </a:solidFill>
            </a:endParaRPr>
          </a:p>
          <a:p>
            <a:pPr marL="452627" indent="-314324" defTabSz="452627">
              <a:lnSpc>
                <a:spcPct val="100000"/>
              </a:lnSpc>
              <a:spcBef>
                <a:spcPts val="600"/>
              </a:spcBef>
              <a:buClr>
                <a:srgbClr val="0000CC"/>
              </a:buClr>
              <a:buSzPct val="100000"/>
              <a:buChar char="▪"/>
              <a:defRPr sz="2210">
                <a:solidFill>
                  <a:srgbClr val="0000CC"/>
                </a:solidFill>
              </a:defRPr>
            </a:pPr>
            <a:r>
              <a:rPr dirty="0"/>
              <a:t>HTML Editor </a:t>
            </a:r>
            <a:br>
              <a:rPr sz="1551" dirty="0">
                <a:solidFill>
                  <a:srgbClr val="000000"/>
                </a:solidFill>
              </a:rPr>
            </a:br>
            <a:endParaRPr sz="1551" dirty="0">
              <a:solidFill>
                <a:srgbClr val="000000"/>
              </a:solidFill>
            </a:endParaRPr>
          </a:p>
          <a:p>
            <a:pPr marL="452627" indent="-314324" defTabSz="452627">
              <a:lnSpc>
                <a:spcPct val="100000"/>
              </a:lnSpc>
              <a:spcBef>
                <a:spcPts val="600"/>
              </a:spcBef>
              <a:buClr>
                <a:srgbClr val="0000CC"/>
              </a:buClr>
              <a:buSzPct val="100000"/>
              <a:buChar char="▪"/>
              <a:defRPr sz="2210">
                <a:solidFill>
                  <a:srgbClr val="0000CC"/>
                </a:solidFill>
              </a:defRPr>
            </a:pPr>
            <a:r>
              <a:rPr dirty="0"/>
              <a:t>Titled Pane and Accordion </a:t>
            </a:r>
            <a:br>
              <a:rPr sz="1551" dirty="0">
                <a:solidFill>
                  <a:srgbClr val="000000"/>
                </a:solidFill>
              </a:rPr>
            </a:br>
            <a:endParaRPr sz="1551" dirty="0">
              <a:solidFill>
                <a:srgbClr val="000000"/>
              </a:solidFill>
            </a:endParaRPr>
          </a:p>
          <a:p>
            <a:pPr marL="452627" indent="-314324" defTabSz="452627">
              <a:lnSpc>
                <a:spcPct val="100000"/>
              </a:lnSpc>
              <a:spcBef>
                <a:spcPts val="600"/>
              </a:spcBef>
              <a:buClr>
                <a:srgbClr val="0000CC"/>
              </a:buClr>
              <a:buSzPct val="100000"/>
              <a:buChar char="▪"/>
              <a:defRPr sz="2210">
                <a:solidFill>
                  <a:srgbClr val="0000CC"/>
                </a:solidFill>
              </a:defRPr>
            </a:pPr>
            <a:r>
              <a:rPr dirty="0"/>
              <a:t>Menu </a:t>
            </a:r>
            <a:br>
              <a:rPr sz="1551" dirty="0">
                <a:solidFill>
                  <a:srgbClr val="000000"/>
                </a:solidFill>
              </a:rPr>
            </a:br>
            <a:endParaRPr sz="1551" dirty="0">
              <a:solidFill>
                <a:srgbClr val="000000"/>
              </a:solidFill>
            </a:endParaRPr>
          </a:p>
          <a:p>
            <a:pPr marL="452627" indent="-314324" defTabSz="452627">
              <a:lnSpc>
                <a:spcPct val="100000"/>
              </a:lnSpc>
              <a:spcBef>
                <a:spcPts val="600"/>
              </a:spcBef>
              <a:buClr>
                <a:srgbClr val="0000CC"/>
              </a:buClr>
              <a:buSzPct val="100000"/>
              <a:buChar char="▪"/>
              <a:defRPr sz="2210">
                <a:solidFill>
                  <a:srgbClr val="0000CC"/>
                </a:solidFill>
              </a:defRPr>
            </a:pPr>
            <a:r>
              <a:rPr dirty="0"/>
              <a:t>Color Picker </a:t>
            </a:r>
            <a:br>
              <a:rPr sz="1551" dirty="0">
                <a:solidFill>
                  <a:srgbClr val="000000"/>
                </a:solidFill>
              </a:rPr>
            </a:br>
            <a:endParaRPr sz="1551" dirty="0">
              <a:solidFill>
                <a:srgbClr val="000000"/>
              </a:solidFill>
            </a:endParaRPr>
          </a:p>
          <a:p>
            <a:pPr marL="452627" indent="-314324" defTabSz="452627">
              <a:lnSpc>
                <a:spcPct val="100000"/>
              </a:lnSpc>
              <a:spcBef>
                <a:spcPts val="600"/>
              </a:spcBef>
              <a:buClr>
                <a:srgbClr val="0000CC"/>
              </a:buClr>
              <a:buSzPct val="100000"/>
              <a:buChar char="▪"/>
              <a:defRPr sz="2210">
                <a:solidFill>
                  <a:srgbClr val="0000CC"/>
                </a:solidFill>
              </a:defRPr>
            </a:pPr>
            <a:r>
              <a:rPr dirty="0"/>
              <a:t>Date Picker </a:t>
            </a:r>
            <a:br>
              <a:rPr sz="1551" dirty="0">
                <a:solidFill>
                  <a:srgbClr val="000000"/>
                </a:solidFill>
              </a:rPr>
            </a:br>
            <a:endParaRPr sz="1551" dirty="0">
              <a:solidFill>
                <a:srgbClr val="000000"/>
              </a:solidFill>
            </a:endParaRPr>
          </a:p>
          <a:p>
            <a:pPr marL="452627" indent="-314324" defTabSz="452627">
              <a:lnSpc>
                <a:spcPct val="100000"/>
              </a:lnSpc>
              <a:spcBef>
                <a:spcPts val="600"/>
              </a:spcBef>
              <a:buClr>
                <a:srgbClr val="0000CC"/>
              </a:buClr>
              <a:buSzPct val="100000"/>
              <a:buChar char="▪"/>
              <a:defRPr sz="2210">
                <a:solidFill>
                  <a:srgbClr val="0000CC"/>
                </a:solidFill>
              </a:defRPr>
            </a:pPr>
            <a:r>
              <a:rPr dirty="0"/>
              <a:t>Pagination Control </a:t>
            </a:r>
            <a:br>
              <a:rPr dirty="0"/>
            </a:br>
            <a:endParaRPr dirty="0"/>
          </a:p>
          <a:p>
            <a:pPr marL="452627" indent="-314324" defTabSz="452627">
              <a:lnSpc>
                <a:spcPct val="100000"/>
              </a:lnSpc>
              <a:spcBef>
                <a:spcPts val="600"/>
              </a:spcBef>
              <a:buClr>
                <a:srgbClr val="0000CC"/>
              </a:buClr>
              <a:buSzPct val="100000"/>
              <a:buChar char="▪"/>
              <a:defRPr sz="2210">
                <a:solidFill>
                  <a:srgbClr val="0000CC"/>
                </a:solidFill>
              </a:defRPr>
            </a:pPr>
            <a:r>
              <a:rPr dirty="0"/>
              <a:t>File Chooser </a:t>
            </a:r>
            <a:br>
              <a:rPr dirty="0"/>
            </a:br>
            <a:endParaRPr dirty="0"/>
          </a:p>
          <a:p>
            <a:pPr marL="452627" indent="-314324" defTabSz="452627">
              <a:lnSpc>
                <a:spcPct val="100000"/>
              </a:lnSpc>
              <a:spcBef>
                <a:spcPts val="600"/>
              </a:spcBef>
              <a:buClr>
                <a:srgbClr val="0000CC"/>
              </a:buClr>
              <a:buSzPct val="100000"/>
              <a:buChar char="▪"/>
              <a:defRPr sz="2210">
                <a:solidFill>
                  <a:srgbClr val="0000CC"/>
                </a:solidFill>
              </a:defRPr>
            </a:pPr>
            <a:r>
              <a:rPr dirty="0"/>
              <a:t>Customization of UI Controls </a:t>
            </a:r>
            <a:br>
              <a:rPr dirty="0"/>
            </a:br>
            <a:endParaRPr dirty="0"/>
          </a:p>
          <a:p>
            <a:pPr marL="452627" indent="-314324" defTabSz="452627">
              <a:lnSpc>
                <a:spcPct val="100000"/>
              </a:lnSpc>
              <a:spcBef>
                <a:spcPts val="600"/>
              </a:spcBef>
              <a:buClr>
                <a:srgbClr val="0000CC"/>
              </a:buClr>
              <a:buSzPct val="100000"/>
              <a:buChar char="▪"/>
              <a:defRPr sz="2210">
                <a:solidFill>
                  <a:srgbClr val="0000CC"/>
                </a:solidFill>
              </a:defRPr>
            </a:pPr>
            <a:r>
              <a:rPr dirty="0"/>
              <a:t>UI Controls on the Embedded Platforms </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Label"/>
          <p:cNvSpPr txBox="1">
            <a:spLocks noGrp="1"/>
          </p:cNvSpPr>
          <p:nvPr>
            <p:ph type="title"/>
          </p:nvPr>
        </p:nvSpPr>
        <p:spPr>
          <a:prstGeom prst="rect">
            <a:avLst/>
          </a:prstGeom>
        </p:spPr>
        <p:txBody>
          <a:bodyPr/>
          <a:lstStyle/>
          <a:p>
            <a:r>
              <a:t>Label</a:t>
            </a:r>
          </a:p>
        </p:txBody>
      </p:sp>
      <p:sp>
        <p:nvSpPr>
          <p:cNvPr id="109" name="Label, javafx.scene.control kütüphanesinde bulunur ve text elemanını formlara eklemek için kullanılır. Görselde label kontrolünün 3 kullanımı gösterilmektedir.…"/>
          <p:cNvSpPr txBox="1">
            <a:spLocks noGrp="1"/>
          </p:cNvSpPr>
          <p:nvPr>
            <p:ph type="body" idx="1"/>
          </p:nvPr>
        </p:nvSpPr>
        <p:spPr>
          <a:prstGeom prst="rect">
            <a:avLst/>
          </a:prstGeom>
        </p:spPr>
        <p:txBody>
          <a:bodyPr/>
          <a:lstStyle/>
          <a:p>
            <a:r>
              <a:rPr lang="en-US" dirty="0"/>
              <a:t>The Label is in the </a:t>
            </a:r>
            <a:r>
              <a:rPr lang="en-US" dirty="0" err="1"/>
              <a:t>javafx.scene.control</a:t>
            </a:r>
            <a:r>
              <a:rPr lang="en-US" dirty="0"/>
              <a:t> library and is used to add the text element to forms. The image shows 3 uses of the label control. 
The </a:t>
            </a:r>
            <a:r>
              <a:rPr lang="en-US" dirty="0" err="1"/>
              <a:t>setText</a:t>
            </a:r>
            <a:r>
              <a:rPr lang="en-US" dirty="0"/>
              <a:t>() method is used to add text to the label</a:t>
            </a:r>
            <a:r>
              <a:rPr dirty="0"/>
              <a:t>.</a:t>
            </a:r>
          </a:p>
        </p:txBody>
      </p:sp>
      <p:pic>
        <p:nvPicPr>
          <p:cNvPr id="110" name="Screen Shot 2022-05-03 at 13.09.46.png" descr="Screen Shot 2022-05-03 at 13.09.46.png"/>
          <p:cNvPicPr>
            <a:picLocks noChangeAspect="1"/>
          </p:cNvPicPr>
          <p:nvPr/>
        </p:nvPicPr>
        <p:blipFill>
          <a:blip r:embed="rId2"/>
          <a:stretch>
            <a:fillRect/>
          </a:stretch>
        </p:blipFill>
        <p:spPr>
          <a:xfrm>
            <a:off x="8399210" y="6871965"/>
            <a:ext cx="7585580" cy="3988771"/>
          </a:xfrm>
          <a:prstGeom prst="rect">
            <a:avLst/>
          </a:prstGeom>
          <a:ln w="12700">
            <a:miter lim="400000"/>
          </a:ln>
        </p:spPr>
      </p:pic>
      <p:sp>
        <p:nvSpPr>
          <p:cNvPr id="111" name="//An empty label…"/>
          <p:cNvSpPr txBox="1"/>
          <p:nvPr/>
        </p:nvSpPr>
        <p:spPr>
          <a:xfrm>
            <a:off x="1727379" y="10386028"/>
            <a:ext cx="18124502" cy="2692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defTabSz="457200">
              <a:defRPr sz="1700" i="1">
                <a:solidFill>
                  <a:srgbClr val="8C8C8C"/>
                </a:solidFill>
                <a:latin typeface="Courier New"/>
                <a:ea typeface="Courier New"/>
                <a:cs typeface="Courier New"/>
                <a:sym typeface="Courier New"/>
              </a:defRPr>
            </a:pPr>
            <a:r>
              <a:t>//An empty label</a:t>
            </a:r>
          </a:p>
          <a:p>
            <a:pPr defTabSz="457200">
              <a:defRPr sz="1700">
                <a:latin typeface="Courier New"/>
                <a:ea typeface="Courier New"/>
                <a:cs typeface="Courier New"/>
                <a:sym typeface="Courier New"/>
              </a:defRPr>
            </a:pPr>
            <a:r>
              <a:t>Label label1 </a:t>
            </a:r>
            <a:r>
              <a:rPr>
                <a:solidFill>
                  <a:srgbClr val="080808"/>
                </a:solidFill>
              </a:rPr>
              <a:t>= </a:t>
            </a:r>
            <a:r>
              <a:rPr>
                <a:solidFill>
                  <a:srgbClr val="0033B3"/>
                </a:solidFill>
              </a:rPr>
              <a:t>new </a:t>
            </a:r>
            <a:r>
              <a:rPr>
                <a:solidFill>
                  <a:srgbClr val="080808"/>
                </a:solidFill>
              </a:rPr>
              <a:t>Label();</a:t>
            </a:r>
          </a:p>
          <a:p>
            <a:pPr defTabSz="457200">
              <a:defRPr sz="1700" i="1">
                <a:solidFill>
                  <a:srgbClr val="8C8C8C"/>
                </a:solidFill>
                <a:latin typeface="Courier New"/>
                <a:ea typeface="Courier New"/>
                <a:cs typeface="Courier New"/>
                <a:sym typeface="Courier New"/>
              </a:defRPr>
            </a:pPr>
            <a:r>
              <a:t>//A label with the text element</a:t>
            </a:r>
          </a:p>
          <a:p>
            <a:pPr defTabSz="457200">
              <a:defRPr sz="1700">
                <a:latin typeface="Courier New"/>
                <a:ea typeface="Courier New"/>
                <a:cs typeface="Courier New"/>
                <a:sym typeface="Courier New"/>
              </a:defRPr>
            </a:pPr>
            <a:r>
              <a:t>Label label2 </a:t>
            </a:r>
            <a:r>
              <a:rPr>
                <a:solidFill>
                  <a:srgbClr val="080808"/>
                </a:solidFill>
              </a:rPr>
              <a:t>= </a:t>
            </a:r>
            <a:r>
              <a:rPr>
                <a:solidFill>
                  <a:srgbClr val="0033B3"/>
                </a:solidFill>
              </a:rPr>
              <a:t>new </a:t>
            </a:r>
            <a:r>
              <a:rPr>
                <a:solidFill>
                  <a:srgbClr val="080808"/>
                </a:solidFill>
              </a:rPr>
              <a:t>Label(</a:t>
            </a:r>
            <a:r>
              <a:rPr>
                <a:solidFill>
                  <a:srgbClr val="077D16"/>
                </a:solidFill>
              </a:rPr>
              <a:t>"Search"</a:t>
            </a:r>
            <a:r>
              <a:rPr>
                <a:solidFill>
                  <a:srgbClr val="080808"/>
                </a:solidFill>
              </a:rPr>
              <a:t>);</a:t>
            </a:r>
          </a:p>
          <a:p>
            <a:pPr defTabSz="457200">
              <a:defRPr sz="1700" i="1">
                <a:solidFill>
                  <a:srgbClr val="8C8C8C"/>
                </a:solidFill>
                <a:latin typeface="Courier New"/>
                <a:ea typeface="Courier New"/>
                <a:cs typeface="Courier New"/>
                <a:sym typeface="Courier New"/>
              </a:defRPr>
            </a:pPr>
            <a:r>
              <a:t>//A label with the text element and graphical icon</a:t>
            </a:r>
          </a:p>
          <a:p>
            <a:pPr defTabSz="457200">
              <a:defRPr sz="1700">
                <a:solidFill>
                  <a:srgbClr val="080808"/>
                </a:solidFill>
                <a:latin typeface="Courier New"/>
                <a:ea typeface="Courier New"/>
                <a:cs typeface="Courier New"/>
                <a:sym typeface="Courier New"/>
              </a:defRPr>
            </a:pPr>
            <a:r>
              <a:rPr>
                <a:solidFill>
                  <a:srgbClr val="000000"/>
                </a:solidFill>
              </a:rPr>
              <a:t>Image image </a:t>
            </a:r>
            <a:r>
              <a:t>= </a:t>
            </a:r>
            <a:r>
              <a:rPr>
                <a:solidFill>
                  <a:srgbClr val="0033B3"/>
                </a:solidFill>
              </a:rPr>
              <a:t>new </a:t>
            </a:r>
            <a:r>
              <a:t>Image(getClass().getResourceAsStream(</a:t>
            </a:r>
            <a:r>
              <a:rPr>
                <a:solidFill>
                  <a:srgbClr val="077D16"/>
                </a:solidFill>
              </a:rPr>
              <a:t>"labels.jpg"</a:t>
            </a:r>
            <a:r>
              <a:t>)); </a:t>
            </a:r>
            <a:r>
              <a:rPr>
                <a:solidFill>
                  <a:srgbClr val="000000"/>
                </a:solidFill>
              </a:rPr>
              <a:t>Label label3 </a:t>
            </a:r>
            <a:r>
              <a:t>= </a:t>
            </a:r>
            <a:r>
              <a:rPr>
                <a:solidFill>
                  <a:srgbClr val="0033B3"/>
                </a:solidFill>
              </a:rPr>
              <a:t>new </a:t>
            </a:r>
            <a:r>
              <a:t>Label(</a:t>
            </a:r>
            <a:r>
              <a:rPr>
                <a:solidFill>
                  <a:srgbClr val="077D16"/>
                </a:solidFill>
              </a:rPr>
              <a:t>"Search"</a:t>
            </a:r>
            <a:r>
              <a:t>, </a:t>
            </a:r>
            <a:r>
              <a:rPr>
                <a:solidFill>
                  <a:srgbClr val="0033B3"/>
                </a:solidFill>
              </a:rPr>
              <a:t>new </a:t>
            </a:r>
            <a:r>
              <a:t>ImageView(</a:t>
            </a:r>
            <a:r>
              <a:rPr>
                <a:solidFill>
                  <a:srgbClr val="000000"/>
                </a:solidFill>
              </a:rPr>
              <a:t>image</a:t>
            </a:r>
            <a:r>
              <a:t>));</a:t>
            </a:r>
          </a:p>
          <a:p>
            <a:pPr defTabSz="457200">
              <a:defRPr sz="1700">
                <a:solidFill>
                  <a:srgbClr val="080808"/>
                </a:solidFill>
                <a:latin typeface="Courier New"/>
                <a:ea typeface="Courier New"/>
                <a:cs typeface="Courier New"/>
                <a:sym typeface="Courier New"/>
              </a:defRPr>
            </a:pPr>
            <a:endParaRPr/>
          </a:p>
          <a:p>
            <a:pPr defTabSz="457200">
              <a:defRPr sz="1300">
                <a:latin typeface="Courier New"/>
                <a:ea typeface="Courier New"/>
                <a:cs typeface="Courier New"/>
                <a:sym typeface="Courier New"/>
              </a:defRPr>
            </a:pPr>
            <a:r>
              <a:t>Label label1 </a:t>
            </a:r>
            <a:r>
              <a:rPr>
                <a:solidFill>
                  <a:srgbClr val="080808"/>
                </a:solidFill>
              </a:rPr>
              <a:t>= </a:t>
            </a:r>
            <a:r>
              <a:rPr>
                <a:solidFill>
                  <a:srgbClr val="0033B3"/>
                </a:solidFill>
              </a:rPr>
              <a:t>new </a:t>
            </a:r>
            <a:r>
              <a:rPr>
                <a:solidFill>
                  <a:srgbClr val="080808"/>
                </a:solidFill>
              </a:rPr>
              <a:t>Label(</a:t>
            </a:r>
            <a:r>
              <a:rPr>
                <a:solidFill>
                  <a:srgbClr val="077D16"/>
                </a:solidFill>
              </a:rPr>
              <a:t>"Search"</a:t>
            </a:r>
            <a:r>
              <a:rPr>
                <a:solidFill>
                  <a:srgbClr val="080808"/>
                </a:solidFill>
              </a:rPr>
              <a:t>);</a:t>
            </a:r>
          </a:p>
          <a:p>
            <a:pPr defTabSz="457200">
              <a:defRPr sz="1300">
                <a:solidFill>
                  <a:srgbClr val="080808"/>
                </a:solidFill>
                <a:latin typeface="Courier New"/>
                <a:ea typeface="Courier New"/>
                <a:cs typeface="Courier New"/>
                <a:sym typeface="Courier New"/>
              </a:defRPr>
            </a:pPr>
            <a:r>
              <a:rPr>
                <a:solidFill>
                  <a:srgbClr val="000000"/>
                </a:solidFill>
              </a:rPr>
              <a:t>Image image </a:t>
            </a:r>
            <a:r>
              <a:t>= </a:t>
            </a:r>
            <a:r>
              <a:rPr>
                <a:solidFill>
                  <a:srgbClr val="0033B3"/>
                </a:solidFill>
              </a:rPr>
              <a:t>new </a:t>
            </a:r>
            <a:r>
              <a:t>Image(getClass().getResourceAsStream(</a:t>
            </a:r>
            <a:r>
              <a:rPr>
                <a:solidFill>
                  <a:srgbClr val="077D16"/>
                </a:solidFill>
              </a:rPr>
              <a:t>"labels.jpg"</a:t>
            </a:r>
            <a:r>
              <a:t>)); </a:t>
            </a:r>
          </a:p>
          <a:p>
            <a:pPr defTabSz="457200">
              <a:defRPr sz="1300">
                <a:solidFill>
                  <a:srgbClr val="080808"/>
                </a:solidFill>
                <a:latin typeface="Courier New"/>
                <a:ea typeface="Courier New"/>
                <a:cs typeface="Courier New"/>
                <a:sym typeface="Courier New"/>
              </a:defRPr>
            </a:pPr>
            <a:r>
              <a:rPr>
                <a:solidFill>
                  <a:srgbClr val="000000"/>
                </a:solidFill>
              </a:rPr>
              <a:t>label1</a:t>
            </a:r>
            <a:r>
              <a:t>.setGraphic(</a:t>
            </a:r>
            <a:r>
              <a:rPr>
                <a:solidFill>
                  <a:srgbClr val="0033B3"/>
                </a:solidFill>
              </a:rPr>
              <a:t>new </a:t>
            </a:r>
            <a:r>
              <a:t>ImageView(</a:t>
            </a:r>
            <a:r>
              <a:rPr>
                <a:solidFill>
                  <a:srgbClr val="000000"/>
                </a:solidFill>
              </a:rPr>
              <a:t>image</a:t>
            </a:r>
            <a:r>
              <a:t>)); </a:t>
            </a:r>
          </a:p>
          <a:p>
            <a:pPr defTabSz="457200">
              <a:defRPr sz="1300">
                <a:solidFill>
                  <a:srgbClr val="080808"/>
                </a:solidFill>
                <a:latin typeface="Courier New"/>
                <a:ea typeface="Courier New"/>
                <a:cs typeface="Courier New"/>
                <a:sym typeface="Courier New"/>
              </a:defRPr>
            </a:pPr>
            <a:r>
              <a:rPr>
                <a:solidFill>
                  <a:srgbClr val="000000"/>
                </a:solidFill>
              </a:rPr>
              <a:t>label1</a:t>
            </a:r>
            <a:r>
              <a:t>.setTextFill(</a:t>
            </a:r>
            <a:r>
              <a:rPr>
                <a:solidFill>
                  <a:srgbClr val="000000"/>
                </a:solidFill>
              </a:rPr>
              <a:t>Color</a:t>
            </a:r>
            <a:r>
              <a:t>.</a:t>
            </a:r>
            <a:r>
              <a:rPr i="1"/>
              <a:t>web</a:t>
            </a:r>
            <a:r>
              <a:t>(</a:t>
            </a:r>
            <a:r>
              <a:rPr>
                <a:solidFill>
                  <a:srgbClr val="077D16"/>
                </a:solidFill>
              </a:rPr>
              <a:t>"#0076a3"</a:t>
            </a:r>
            <a:r>
              <a:t>));</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Label"/>
          <p:cNvSpPr txBox="1">
            <a:spLocks noGrp="1"/>
          </p:cNvSpPr>
          <p:nvPr>
            <p:ph type="title"/>
          </p:nvPr>
        </p:nvSpPr>
        <p:spPr>
          <a:prstGeom prst="rect">
            <a:avLst/>
          </a:prstGeom>
        </p:spPr>
        <p:txBody>
          <a:bodyPr/>
          <a:lstStyle/>
          <a:p>
            <a:r>
              <a:t>Label</a:t>
            </a:r>
          </a:p>
        </p:txBody>
      </p:sp>
      <p:sp>
        <p:nvSpPr>
          <p:cNvPr id="114" name="Label’ın fontunu değiştirebilirsiniz."/>
          <p:cNvSpPr txBox="1">
            <a:spLocks noGrp="1"/>
          </p:cNvSpPr>
          <p:nvPr>
            <p:ph type="body" idx="1"/>
          </p:nvPr>
        </p:nvSpPr>
        <p:spPr>
          <a:prstGeom prst="rect">
            <a:avLst/>
          </a:prstGeom>
        </p:spPr>
        <p:txBody>
          <a:bodyPr/>
          <a:lstStyle/>
          <a:p>
            <a:r>
              <a:rPr lang="en-US" dirty="0"/>
              <a:t>You can change the font of the Label.</a:t>
            </a:r>
            <a:endParaRPr dirty="0"/>
          </a:p>
        </p:txBody>
      </p:sp>
      <p:sp>
        <p:nvSpPr>
          <p:cNvPr id="115" name="//Use a constructor of the Font class…"/>
          <p:cNvSpPr txBox="1"/>
          <p:nvPr/>
        </p:nvSpPr>
        <p:spPr>
          <a:xfrm>
            <a:off x="5097896" y="5703272"/>
            <a:ext cx="14188208" cy="3886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defTabSz="457200">
              <a:defRPr sz="3000" i="1">
                <a:solidFill>
                  <a:srgbClr val="8C8C8C"/>
                </a:solidFill>
                <a:latin typeface="Courier New"/>
                <a:ea typeface="Courier New"/>
                <a:cs typeface="Courier New"/>
                <a:sym typeface="Courier New"/>
              </a:defRPr>
            </a:pPr>
            <a:r>
              <a:rPr dirty="0"/>
              <a:t>//Use a constructor of the Font class </a:t>
            </a:r>
          </a:p>
          <a:p>
            <a:pPr defTabSz="457200">
              <a:defRPr sz="3000">
                <a:latin typeface="Courier New"/>
                <a:ea typeface="Courier New"/>
                <a:cs typeface="Courier New"/>
                <a:sym typeface="Courier New"/>
              </a:defRPr>
            </a:pPr>
            <a:r>
              <a:rPr dirty="0"/>
              <a:t>Label label1</a:t>
            </a:r>
            <a:r>
              <a:rPr dirty="0">
                <a:solidFill>
                  <a:srgbClr val="080808"/>
                </a:solidFill>
              </a:rPr>
              <a:t>, </a:t>
            </a:r>
            <a:r>
              <a:rPr dirty="0"/>
              <a:t>label2</a:t>
            </a:r>
            <a:r>
              <a:rPr dirty="0">
                <a:solidFill>
                  <a:srgbClr val="080808"/>
                </a:solidFill>
              </a:rPr>
              <a:t>;</a:t>
            </a:r>
          </a:p>
          <a:p>
            <a:pPr defTabSz="457200">
              <a:defRPr sz="3000">
                <a:solidFill>
                  <a:srgbClr val="080808"/>
                </a:solidFill>
                <a:latin typeface="Courier New"/>
                <a:ea typeface="Courier New"/>
                <a:cs typeface="Courier New"/>
                <a:sym typeface="Courier New"/>
              </a:defRPr>
            </a:pPr>
            <a:r>
              <a:rPr dirty="0">
                <a:solidFill>
                  <a:srgbClr val="000000"/>
                </a:solidFill>
              </a:rPr>
              <a:t>label1</a:t>
            </a:r>
            <a:r>
              <a:rPr dirty="0"/>
              <a:t>.setFont(</a:t>
            </a:r>
            <a:r>
              <a:rPr dirty="0">
                <a:solidFill>
                  <a:srgbClr val="0033B3"/>
                </a:solidFill>
              </a:rPr>
              <a:t>new </a:t>
            </a:r>
            <a:r>
              <a:rPr dirty="0"/>
              <a:t>Font(</a:t>
            </a:r>
            <a:r>
              <a:rPr dirty="0">
                <a:solidFill>
                  <a:srgbClr val="077D16"/>
                </a:solidFill>
              </a:rPr>
              <a:t>"Arial"</a:t>
            </a:r>
            <a:r>
              <a:rPr dirty="0"/>
              <a:t>, </a:t>
            </a:r>
            <a:r>
              <a:rPr dirty="0">
                <a:solidFill>
                  <a:srgbClr val="1750EB"/>
                </a:solidFill>
              </a:rPr>
              <a:t>30</a:t>
            </a:r>
            <a:r>
              <a:rPr dirty="0"/>
              <a:t>));</a:t>
            </a:r>
          </a:p>
          <a:p>
            <a:pPr defTabSz="457200">
              <a:defRPr sz="3000" i="1">
                <a:solidFill>
                  <a:srgbClr val="8C8C8C"/>
                </a:solidFill>
                <a:latin typeface="Courier New"/>
                <a:ea typeface="Courier New"/>
                <a:cs typeface="Courier New"/>
                <a:sym typeface="Courier New"/>
              </a:defRPr>
            </a:pPr>
            <a:r>
              <a:rPr dirty="0"/>
              <a:t>//Use the font method of the Font class </a:t>
            </a:r>
          </a:p>
          <a:p>
            <a:pPr defTabSz="457200">
              <a:defRPr sz="3000">
                <a:solidFill>
                  <a:srgbClr val="080808"/>
                </a:solidFill>
                <a:latin typeface="Courier New"/>
                <a:ea typeface="Courier New"/>
                <a:cs typeface="Courier New"/>
                <a:sym typeface="Courier New"/>
              </a:defRPr>
            </a:pPr>
            <a:r>
              <a:rPr dirty="0">
                <a:solidFill>
                  <a:srgbClr val="000000"/>
                </a:solidFill>
              </a:rPr>
              <a:t>label2</a:t>
            </a:r>
            <a:r>
              <a:rPr dirty="0"/>
              <a:t>.setFont(</a:t>
            </a:r>
            <a:r>
              <a:rPr dirty="0" err="1">
                <a:solidFill>
                  <a:srgbClr val="000000"/>
                </a:solidFill>
              </a:rPr>
              <a:t>Font</a:t>
            </a:r>
            <a:r>
              <a:rPr dirty="0" err="1"/>
              <a:t>.</a:t>
            </a:r>
            <a:r>
              <a:rPr i="1" dirty="0" err="1"/>
              <a:t>font</a:t>
            </a:r>
            <a:r>
              <a:rPr dirty="0"/>
              <a:t>(</a:t>
            </a:r>
            <a:r>
              <a:rPr dirty="0">
                <a:solidFill>
                  <a:srgbClr val="077D16"/>
                </a:solidFill>
              </a:rPr>
              <a:t>"Cambria"</a:t>
            </a:r>
            <a:r>
              <a:rPr dirty="0"/>
              <a:t>, </a:t>
            </a:r>
            <a:r>
              <a:rPr dirty="0">
                <a:solidFill>
                  <a:srgbClr val="1750EB"/>
                </a:solidFill>
              </a:rPr>
              <a:t>32</a:t>
            </a:r>
            <a:r>
              <a:rPr dirty="0"/>
              <a:t>));</a:t>
            </a:r>
          </a:p>
          <a:p>
            <a:pPr defTabSz="457200">
              <a:defRPr sz="3000">
                <a:solidFill>
                  <a:srgbClr val="080808"/>
                </a:solidFill>
                <a:latin typeface="Courier New"/>
                <a:ea typeface="Courier New"/>
                <a:cs typeface="Courier New"/>
                <a:sym typeface="Courier New"/>
              </a:defRPr>
            </a:pPr>
            <a:endParaRPr dirty="0"/>
          </a:p>
          <a:p>
            <a:pPr defTabSz="457200">
              <a:defRPr sz="3000">
                <a:solidFill>
                  <a:srgbClr val="077D16"/>
                </a:solidFill>
                <a:latin typeface="Courier New"/>
                <a:ea typeface="Courier New"/>
                <a:cs typeface="Courier New"/>
                <a:sym typeface="Courier New"/>
              </a:defRPr>
            </a:pPr>
            <a:r>
              <a:rPr dirty="0">
                <a:solidFill>
                  <a:srgbClr val="000000"/>
                </a:solidFill>
              </a:rPr>
              <a:t>Label label3 </a:t>
            </a:r>
            <a:r>
              <a:rPr dirty="0">
                <a:solidFill>
                  <a:srgbClr val="080808"/>
                </a:solidFill>
              </a:rPr>
              <a:t>= </a:t>
            </a:r>
            <a:r>
              <a:rPr dirty="0">
                <a:solidFill>
                  <a:srgbClr val="0033B3"/>
                </a:solidFill>
              </a:rPr>
              <a:t>new </a:t>
            </a:r>
            <a:r>
              <a:rPr dirty="0">
                <a:solidFill>
                  <a:srgbClr val="080808"/>
                </a:solidFill>
              </a:rPr>
              <a:t>Label(</a:t>
            </a:r>
            <a:r>
              <a:rPr dirty="0"/>
              <a:t>"A label that needs to be wrapped"</a:t>
            </a:r>
            <a:r>
              <a:rPr dirty="0">
                <a:solidFill>
                  <a:srgbClr val="080808"/>
                </a:solidFill>
              </a:rPr>
              <a:t>); </a:t>
            </a:r>
          </a:p>
          <a:p>
            <a:pPr defTabSz="457200">
              <a:defRPr sz="3000">
                <a:solidFill>
                  <a:srgbClr val="080808"/>
                </a:solidFill>
                <a:latin typeface="Courier New"/>
                <a:ea typeface="Courier New"/>
                <a:cs typeface="Courier New"/>
                <a:sym typeface="Courier New"/>
              </a:defRPr>
            </a:pPr>
            <a:r>
              <a:rPr dirty="0">
                <a:solidFill>
                  <a:srgbClr val="000000"/>
                </a:solidFill>
              </a:rPr>
              <a:t>label3</a:t>
            </a:r>
            <a:r>
              <a:rPr dirty="0"/>
              <a:t>.setWrapText(</a:t>
            </a:r>
            <a:r>
              <a:rPr dirty="0">
                <a:solidFill>
                  <a:srgbClr val="0033B3"/>
                </a:solidFill>
              </a:rPr>
              <a:t>true</a:t>
            </a:r>
            <a:r>
              <a:rPr dirty="0"/>
              <a:t>);</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Google Shape;90;p8"/>
          <p:cNvSpPr txBox="1">
            <a:spLocks noGrp="1"/>
          </p:cNvSpPr>
          <p:nvPr>
            <p:ph type="title"/>
          </p:nvPr>
        </p:nvSpPr>
        <p:spPr>
          <a:xfrm>
            <a:off x="765750" y="263524"/>
            <a:ext cx="22852500" cy="2022445"/>
          </a:xfrm>
          <a:prstGeom prst="rect">
            <a:avLst/>
          </a:prstGeom>
        </p:spPr>
        <p:txBody>
          <a:bodyPr/>
          <a:lstStyle/>
          <a:p>
            <a:pPr>
              <a:defRPr sz="6400"/>
            </a:pPr>
            <a:r>
              <a:rPr lang="en-US" dirty="0"/>
              <a:t>Visual Program </a:t>
            </a:r>
            <a:br>
              <a:rPr dirty="0"/>
            </a:br>
            <a:r>
              <a:rPr lang="en-US" sz="4800" dirty="0">
                <a:solidFill>
                  <a:srgbClr val="00B050"/>
                </a:solidFill>
              </a:rPr>
              <a:t>Example</a:t>
            </a:r>
            <a:r>
              <a:rPr sz="4800" dirty="0">
                <a:solidFill>
                  <a:srgbClr val="00B050"/>
                </a:solidFill>
              </a:rPr>
              <a:t> - 1</a:t>
            </a:r>
          </a:p>
        </p:txBody>
      </p:sp>
      <p:sp>
        <p:nvSpPr>
          <p:cNvPr id="118" name="Google Shape;91;p8"/>
          <p:cNvSpPr txBox="1">
            <a:spLocks noGrp="1"/>
          </p:cNvSpPr>
          <p:nvPr>
            <p:ph type="body" idx="1"/>
          </p:nvPr>
        </p:nvSpPr>
        <p:spPr>
          <a:xfrm>
            <a:off x="838230" y="2606682"/>
            <a:ext cx="22707542" cy="9823485"/>
          </a:xfrm>
          <a:prstGeom prst="rect">
            <a:avLst/>
          </a:prstGeom>
        </p:spPr>
        <p:txBody>
          <a:bodyPr/>
          <a:lstStyle>
            <a:lvl1pPr marL="685800" indent="-685800">
              <a:spcBef>
                <a:spcPts val="0"/>
              </a:spcBef>
            </a:lvl1pPr>
          </a:lstStyle>
          <a:p>
            <a:r>
              <a:rPr lang="en-US" dirty="0"/>
              <a:t>Let's prepare a visual program using Label</a:t>
            </a:r>
            <a:r>
              <a:rPr dirty="0"/>
              <a:t>.</a:t>
            </a:r>
          </a:p>
        </p:txBody>
      </p:sp>
      <p:sp>
        <p:nvSpPr>
          <p:cNvPr id="119" name="Google Shape;92;p8"/>
          <p:cNvSpPr txBox="1">
            <a:spLocks noGrp="1"/>
          </p:cNvSpPr>
          <p:nvPr>
            <p:ph type="sldNum" sz="quarter" idx="4294967295"/>
          </p:nvPr>
        </p:nvSpPr>
        <p:spPr>
          <a:xfrm>
            <a:off x="20572871" y="12813614"/>
            <a:ext cx="534530" cy="52842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398" tIns="91398" rIns="91398" bIns="91398"/>
          <a:lstStyle/>
          <a:p>
            <a:fld id="{86CB4B4D-7CA3-9044-876B-883B54F8677D}" type="slidenum">
              <a:t>28</a:t>
            </a:fld>
            <a:endParaRPr/>
          </a:p>
        </p:txBody>
      </p:sp>
      <p:pic>
        <p:nvPicPr>
          <p:cNvPr id="120" name="Screen Shot 2022-05-03 at 13.39.47.png" descr="Screen Shot 2022-05-03 at 13.39.47.png"/>
          <p:cNvPicPr>
            <a:picLocks noChangeAspect="1"/>
          </p:cNvPicPr>
          <p:nvPr/>
        </p:nvPicPr>
        <p:blipFill>
          <a:blip r:embed="rId2"/>
          <a:stretch>
            <a:fillRect/>
          </a:stretch>
        </p:blipFill>
        <p:spPr>
          <a:xfrm>
            <a:off x="10477500" y="4413434"/>
            <a:ext cx="3429000" cy="2374901"/>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Label Programı"/>
          <p:cNvSpPr txBox="1">
            <a:spLocks noGrp="1"/>
          </p:cNvSpPr>
          <p:nvPr>
            <p:ph type="title"/>
          </p:nvPr>
        </p:nvSpPr>
        <p:spPr>
          <a:prstGeom prst="rect">
            <a:avLst/>
          </a:prstGeom>
        </p:spPr>
        <p:txBody>
          <a:bodyPr/>
          <a:lstStyle/>
          <a:p>
            <a:r>
              <a:rPr dirty="0"/>
              <a:t>Label Program</a:t>
            </a:r>
          </a:p>
        </p:txBody>
      </p:sp>
      <p:sp>
        <p:nvSpPr>
          <p:cNvPr id="123" name="package com.example.kontrollerprj1;…"/>
          <p:cNvSpPr txBox="1">
            <a:spLocks noGrp="1"/>
          </p:cNvSpPr>
          <p:nvPr>
            <p:ph type="body" idx="1"/>
          </p:nvPr>
        </p:nvSpPr>
        <p:spPr>
          <a:prstGeom prst="rect">
            <a:avLst/>
          </a:prstGeom>
        </p:spPr>
        <p:txBody>
          <a:bodyPr/>
          <a:lstStyle/>
          <a:p>
            <a:pPr marL="0" indent="0" defTabSz="457200">
              <a:lnSpc>
                <a:spcPct val="100000"/>
              </a:lnSpc>
              <a:spcBef>
                <a:spcPts val="0"/>
              </a:spcBef>
              <a:buClrTx/>
              <a:buSzTx/>
              <a:buFontTx/>
              <a:buNone/>
              <a:defRPr sz="2100">
                <a:latin typeface="Courier New"/>
                <a:ea typeface="Courier New"/>
                <a:cs typeface="Courier New"/>
                <a:sym typeface="Courier New"/>
              </a:defRPr>
            </a:pPr>
            <a:r>
              <a:rPr>
                <a:solidFill>
                  <a:srgbClr val="0033B3"/>
                </a:solidFill>
              </a:rPr>
              <a:t>package </a:t>
            </a:r>
            <a:r>
              <a:t>com.example.kontrollerprj1</a:t>
            </a:r>
            <a:r>
              <a:rPr>
                <a:solidFill>
                  <a:srgbClr val="080808"/>
                </a:solidFill>
              </a:rPr>
              <a:t>;</a:t>
            </a:r>
          </a:p>
          <a:p>
            <a:pPr marL="0" indent="0" defTabSz="457200">
              <a:lnSpc>
                <a:spcPct val="100000"/>
              </a:lnSpc>
              <a:spcBef>
                <a:spcPts val="0"/>
              </a:spcBef>
              <a:buClrTx/>
              <a:buSzTx/>
              <a:buFontTx/>
              <a:buNone/>
              <a:defRPr sz="2100">
                <a:solidFill>
                  <a:srgbClr val="080808"/>
                </a:solidFill>
                <a:latin typeface="Courier New"/>
                <a:ea typeface="Courier New"/>
                <a:cs typeface="Courier New"/>
                <a:sym typeface="Courier New"/>
              </a:defRPr>
            </a:pPr>
            <a:endParaRPr>
              <a:solidFill>
                <a:srgbClr val="080808"/>
              </a:solidFill>
            </a:endParaRPr>
          </a:p>
          <a:p>
            <a:pPr marL="0" indent="0" defTabSz="457200">
              <a:lnSpc>
                <a:spcPct val="100000"/>
              </a:lnSpc>
              <a:spcBef>
                <a:spcPts val="0"/>
              </a:spcBef>
              <a:buClrTx/>
              <a:buSzTx/>
              <a:buFontTx/>
              <a:buNone/>
              <a:defRPr sz="2100">
                <a:latin typeface="Courier New"/>
                <a:ea typeface="Courier New"/>
                <a:cs typeface="Courier New"/>
                <a:sym typeface="Courier New"/>
              </a:defRPr>
            </a:pPr>
            <a:r>
              <a:rPr>
                <a:solidFill>
                  <a:srgbClr val="0033B3"/>
                </a:solidFill>
              </a:rPr>
              <a:t>import </a:t>
            </a:r>
            <a:r>
              <a:t>javafx.application.Application</a:t>
            </a:r>
            <a:r>
              <a:rPr>
                <a:solidFill>
                  <a:srgbClr val="080808"/>
                </a:solidFill>
              </a:rPr>
              <a:t>;</a:t>
            </a:r>
          </a:p>
          <a:p>
            <a:pPr marL="0" indent="0" defTabSz="457200">
              <a:lnSpc>
                <a:spcPct val="100000"/>
              </a:lnSpc>
              <a:spcBef>
                <a:spcPts val="0"/>
              </a:spcBef>
              <a:buClrTx/>
              <a:buSzTx/>
              <a:buFontTx/>
              <a:buNone/>
              <a:defRPr sz="2100">
                <a:latin typeface="Courier New"/>
                <a:ea typeface="Courier New"/>
                <a:cs typeface="Courier New"/>
                <a:sym typeface="Courier New"/>
              </a:defRPr>
            </a:pPr>
            <a:r>
              <a:rPr>
                <a:solidFill>
                  <a:srgbClr val="0033B3"/>
                </a:solidFill>
              </a:rPr>
              <a:t>import </a:t>
            </a:r>
            <a:r>
              <a:t>javafx.fxml.FXMLLoader</a:t>
            </a:r>
            <a:r>
              <a:rPr>
                <a:solidFill>
                  <a:srgbClr val="080808"/>
                </a:solidFill>
              </a:rPr>
              <a:t>;</a:t>
            </a:r>
          </a:p>
          <a:p>
            <a:pPr marL="0" indent="0" defTabSz="457200">
              <a:lnSpc>
                <a:spcPct val="100000"/>
              </a:lnSpc>
              <a:spcBef>
                <a:spcPts val="0"/>
              </a:spcBef>
              <a:buClrTx/>
              <a:buSzTx/>
              <a:buFontTx/>
              <a:buNone/>
              <a:defRPr sz="2100">
                <a:latin typeface="Courier New"/>
                <a:ea typeface="Courier New"/>
                <a:cs typeface="Courier New"/>
                <a:sym typeface="Courier New"/>
              </a:defRPr>
            </a:pPr>
            <a:r>
              <a:rPr>
                <a:solidFill>
                  <a:srgbClr val="0033B3"/>
                </a:solidFill>
              </a:rPr>
              <a:t>import </a:t>
            </a:r>
            <a:r>
              <a:t>javafx.scene.Scene</a:t>
            </a:r>
            <a:r>
              <a:rPr>
                <a:solidFill>
                  <a:srgbClr val="080808"/>
                </a:solidFill>
              </a:rPr>
              <a:t>;</a:t>
            </a:r>
          </a:p>
          <a:p>
            <a:pPr marL="0" indent="0" defTabSz="457200">
              <a:lnSpc>
                <a:spcPct val="100000"/>
              </a:lnSpc>
              <a:spcBef>
                <a:spcPts val="0"/>
              </a:spcBef>
              <a:buClrTx/>
              <a:buSzTx/>
              <a:buFontTx/>
              <a:buNone/>
              <a:defRPr sz="2100">
                <a:latin typeface="Courier New"/>
                <a:ea typeface="Courier New"/>
                <a:cs typeface="Courier New"/>
                <a:sym typeface="Courier New"/>
              </a:defRPr>
            </a:pPr>
            <a:r>
              <a:rPr>
                <a:solidFill>
                  <a:srgbClr val="0033B3"/>
                </a:solidFill>
              </a:rPr>
              <a:t>import </a:t>
            </a:r>
            <a:r>
              <a:t>javafx.scene.control.Label</a:t>
            </a:r>
            <a:r>
              <a:rPr>
                <a:solidFill>
                  <a:srgbClr val="080808"/>
                </a:solidFill>
              </a:rPr>
              <a:t>;</a:t>
            </a:r>
          </a:p>
          <a:p>
            <a:pPr marL="0" indent="0" defTabSz="457200">
              <a:lnSpc>
                <a:spcPct val="100000"/>
              </a:lnSpc>
              <a:spcBef>
                <a:spcPts val="0"/>
              </a:spcBef>
              <a:buClrTx/>
              <a:buSzTx/>
              <a:buFontTx/>
              <a:buNone/>
              <a:defRPr sz="2100">
                <a:latin typeface="Courier New"/>
                <a:ea typeface="Courier New"/>
                <a:cs typeface="Courier New"/>
                <a:sym typeface="Courier New"/>
              </a:defRPr>
            </a:pPr>
            <a:r>
              <a:rPr>
                <a:solidFill>
                  <a:srgbClr val="0033B3"/>
                </a:solidFill>
              </a:rPr>
              <a:t>import </a:t>
            </a:r>
            <a:r>
              <a:t>javafx.scene.layout.AnchorPane</a:t>
            </a:r>
            <a:r>
              <a:rPr>
                <a:solidFill>
                  <a:srgbClr val="080808"/>
                </a:solidFill>
              </a:rPr>
              <a:t>;</a:t>
            </a:r>
          </a:p>
          <a:p>
            <a:pPr marL="0" indent="0" defTabSz="457200">
              <a:lnSpc>
                <a:spcPct val="100000"/>
              </a:lnSpc>
              <a:spcBef>
                <a:spcPts val="0"/>
              </a:spcBef>
              <a:buClrTx/>
              <a:buSzTx/>
              <a:buFontTx/>
              <a:buNone/>
              <a:defRPr sz="2100">
                <a:latin typeface="Courier New"/>
                <a:ea typeface="Courier New"/>
                <a:cs typeface="Courier New"/>
                <a:sym typeface="Courier New"/>
              </a:defRPr>
            </a:pPr>
            <a:r>
              <a:rPr>
                <a:solidFill>
                  <a:srgbClr val="0033B3"/>
                </a:solidFill>
              </a:rPr>
              <a:t>import </a:t>
            </a:r>
            <a:r>
              <a:t>javafx.scene.text.Font</a:t>
            </a:r>
            <a:r>
              <a:rPr>
                <a:solidFill>
                  <a:srgbClr val="080808"/>
                </a:solidFill>
              </a:rPr>
              <a:t>;</a:t>
            </a:r>
          </a:p>
          <a:p>
            <a:pPr marL="0" indent="0" defTabSz="457200">
              <a:lnSpc>
                <a:spcPct val="100000"/>
              </a:lnSpc>
              <a:spcBef>
                <a:spcPts val="0"/>
              </a:spcBef>
              <a:buClrTx/>
              <a:buSzTx/>
              <a:buFontTx/>
              <a:buNone/>
              <a:defRPr sz="2100">
                <a:latin typeface="Courier New"/>
                <a:ea typeface="Courier New"/>
                <a:cs typeface="Courier New"/>
                <a:sym typeface="Courier New"/>
              </a:defRPr>
            </a:pPr>
            <a:r>
              <a:rPr>
                <a:solidFill>
                  <a:srgbClr val="0033B3"/>
                </a:solidFill>
              </a:rPr>
              <a:t>import </a:t>
            </a:r>
            <a:r>
              <a:t>javafx.stage.Stage</a:t>
            </a:r>
            <a:r>
              <a:rPr>
                <a:solidFill>
                  <a:srgbClr val="080808"/>
                </a:solidFill>
              </a:rPr>
              <a:t>;</a:t>
            </a:r>
          </a:p>
          <a:p>
            <a:pPr marL="0" indent="0" defTabSz="457200">
              <a:lnSpc>
                <a:spcPct val="100000"/>
              </a:lnSpc>
              <a:spcBef>
                <a:spcPts val="0"/>
              </a:spcBef>
              <a:buClrTx/>
              <a:buSzTx/>
              <a:buFontTx/>
              <a:buNone/>
              <a:defRPr sz="2100">
                <a:solidFill>
                  <a:srgbClr val="080808"/>
                </a:solidFill>
                <a:latin typeface="Courier New"/>
                <a:ea typeface="Courier New"/>
                <a:cs typeface="Courier New"/>
                <a:sym typeface="Courier New"/>
              </a:defRPr>
            </a:pPr>
            <a:endParaRPr>
              <a:solidFill>
                <a:srgbClr val="080808"/>
              </a:solidFill>
            </a:endParaRPr>
          </a:p>
          <a:p>
            <a:pPr marL="0" indent="0" defTabSz="457200">
              <a:lnSpc>
                <a:spcPct val="100000"/>
              </a:lnSpc>
              <a:spcBef>
                <a:spcPts val="0"/>
              </a:spcBef>
              <a:buClrTx/>
              <a:buSzTx/>
              <a:buFontTx/>
              <a:buNone/>
              <a:defRPr sz="2100">
                <a:latin typeface="Courier New"/>
                <a:ea typeface="Courier New"/>
                <a:cs typeface="Courier New"/>
                <a:sym typeface="Courier New"/>
              </a:defRPr>
            </a:pPr>
            <a:r>
              <a:rPr>
                <a:solidFill>
                  <a:srgbClr val="0033B3"/>
                </a:solidFill>
              </a:rPr>
              <a:t>import </a:t>
            </a:r>
            <a:r>
              <a:t>java.io.IOException</a:t>
            </a:r>
            <a:r>
              <a:rPr>
                <a:solidFill>
                  <a:srgbClr val="080808"/>
                </a:solidFill>
              </a:rPr>
              <a:t>;</a:t>
            </a:r>
          </a:p>
          <a:p>
            <a:pPr marL="0" indent="0" defTabSz="457200">
              <a:lnSpc>
                <a:spcPct val="100000"/>
              </a:lnSpc>
              <a:spcBef>
                <a:spcPts val="0"/>
              </a:spcBef>
              <a:buClrTx/>
              <a:buSzTx/>
              <a:buFontTx/>
              <a:buNone/>
              <a:defRPr sz="2100">
                <a:solidFill>
                  <a:srgbClr val="080808"/>
                </a:solidFill>
                <a:latin typeface="Courier New"/>
                <a:ea typeface="Courier New"/>
                <a:cs typeface="Courier New"/>
                <a:sym typeface="Courier New"/>
              </a:defRPr>
            </a:pPr>
            <a:endParaRPr>
              <a:solidFill>
                <a:srgbClr val="080808"/>
              </a:solidFill>
            </a:endParaRPr>
          </a:p>
          <a:p>
            <a:pPr marL="0" indent="0" defTabSz="457200">
              <a:lnSpc>
                <a:spcPct val="100000"/>
              </a:lnSpc>
              <a:spcBef>
                <a:spcPts val="0"/>
              </a:spcBef>
              <a:buClrTx/>
              <a:buSzTx/>
              <a:buFontTx/>
              <a:buNone/>
              <a:defRPr sz="2100">
                <a:latin typeface="Courier New"/>
                <a:ea typeface="Courier New"/>
                <a:cs typeface="Courier New"/>
                <a:sym typeface="Courier New"/>
              </a:defRPr>
            </a:pPr>
            <a:r>
              <a:rPr>
                <a:solidFill>
                  <a:srgbClr val="0033B3"/>
                </a:solidFill>
              </a:rPr>
              <a:t>public class </a:t>
            </a:r>
            <a:r>
              <a:t>HelloApplication </a:t>
            </a:r>
            <a:r>
              <a:rPr>
                <a:solidFill>
                  <a:srgbClr val="0033B3"/>
                </a:solidFill>
              </a:rPr>
              <a:t>extends </a:t>
            </a:r>
            <a:r>
              <a:t>Application </a:t>
            </a:r>
            <a:r>
              <a:rPr>
                <a:solidFill>
                  <a:srgbClr val="080808"/>
                </a:solidFill>
              </a:rPr>
              <a:t>{</a:t>
            </a:r>
          </a:p>
          <a:p>
            <a:pPr marL="0" indent="0" defTabSz="457200">
              <a:lnSpc>
                <a:spcPct val="100000"/>
              </a:lnSpc>
              <a:spcBef>
                <a:spcPts val="0"/>
              </a:spcBef>
              <a:buClrTx/>
              <a:buSzTx/>
              <a:buFontTx/>
              <a:buNone/>
              <a:defRPr sz="2100">
                <a:solidFill>
                  <a:srgbClr val="9E880C"/>
                </a:solidFill>
                <a:latin typeface="Courier New"/>
                <a:ea typeface="Courier New"/>
                <a:cs typeface="Courier New"/>
                <a:sym typeface="Courier New"/>
              </a:defRPr>
            </a:pPr>
            <a:r>
              <a:rPr>
                <a:solidFill>
                  <a:srgbClr val="080808"/>
                </a:solidFill>
              </a:rPr>
              <a:t>    </a:t>
            </a:r>
            <a:r>
              <a:t>@Override</a:t>
            </a:r>
          </a:p>
          <a:p>
            <a:pPr marL="0" indent="0" defTabSz="457200">
              <a:lnSpc>
                <a:spcPct val="100000"/>
              </a:lnSpc>
              <a:spcBef>
                <a:spcPts val="0"/>
              </a:spcBef>
              <a:buClrTx/>
              <a:buSzTx/>
              <a:buFontTx/>
              <a:buNone/>
              <a:defRPr sz="2100">
                <a:solidFill>
                  <a:srgbClr val="0033B3"/>
                </a:solidFill>
                <a:latin typeface="Courier New"/>
                <a:ea typeface="Courier New"/>
                <a:cs typeface="Courier New"/>
                <a:sym typeface="Courier New"/>
              </a:defRPr>
            </a:pPr>
            <a:r>
              <a:rPr>
                <a:solidFill>
                  <a:srgbClr val="9E880C"/>
                </a:solidFill>
              </a:rPr>
              <a:t>    </a:t>
            </a:r>
            <a:r>
              <a:t>public void </a:t>
            </a:r>
            <a:r>
              <a:rPr>
                <a:solidFill>
                  <a:srgbClr val="00627A"/>
                </a:solidFill>
              </a:rPr>
              <a:t>start</a:t>
            </a:r>
            <a:r>
              <a:rPr>
                <a:solidFill>
                  <a:srgbClr val="080808"/>
                </a:solidFill>
              </a:rPr>
              <a:t>(</a:t>
            </a:r>
            <a:r>
              <a:rPr>
                <a:solidFill>
                  <a:srgbClr val="000000"/>
                </a:solidFill>
              </a:rPr>
              <a:t>Stage </a:t>
            </a:r>
            <a:r>
              <a:rPr>
                <a:solidFill>
                  <a:srgbClr val="080808"/>
                </a:solidFill>
              </a:rPr>
              <a:t>stage) </a:t>
            </a:r>
            <a:r>
              <a:t>throws </a:t>
            </a:r>
            <a:r>
              <a:rPr>
                <a:solidFill>
                  <a:srgbClr val="000000"/>
                </a:solidFill>
              </a:rPr>
              <a:t>IOException </a:t>
            </a:r>
            <a:r>
              <a:rPr>
                <a:solidFill>
                  <a:srgbClr val="080808"/>
                </a:solidFill>
              </a:rPr>
              <a:t>{</a:t>
            </a:r>
          </a:p>
          <a:p>
            <a:pPr marL="0" indent="0" defTabSz="457200">
              <a:lnSpc>
                <a:spcPct val="100000"/>
              </a:lnSpc>
              <a:spcBef>
                <a:spcPts val="0"/>
              </a:spcBef>
              <a:buClrTx/>
              <a:buSzTx/>
              <a:buFontTx/>
              <a:buNone/>
              <a:defRPr sz="2100">
                <a:latin typeface="Courier New"/>
                <a:ea typeface="Courier New"/>
                <a:cs typeface="Courier New"/>
                <a:sym typeface="Courier New"/>
              </a:defRPr>
            </a:pPr>
            <a:r>
              <a:rPr>
                <a:solidFill>
                  <a:srgbClr val="080808"/>
                </a:solidFill>
              </a:rPr>
              <a:t>        </a:t>
            </a:r>
            <a:r>
              <a:t>AnchorPane root </a:t>
            </a:r>
            <a:r>
              <a:rPr>
                <a:solidFill>
                  <a:srgbClr val="080808"/>
                </a:solidFill>
              </a:rPr>
              <a:t>= </a:t>
            </a:r>
            <a:r>
              <a:rPr>
                <a:solidFill>
                  <a:srgbClr val="0033B3"/>
                </a:solidFill>
              </a:rPr>
              <a:t>new </a:t>
            </a:r>
            <a:r>
              <a:rPr>
                <a:solidFill>
                  <a:srgbClr val="080808"/>
                </a:solidFill>
              </a:rPr>
              <a:t>AnchorPane();</a:t>
            </a:r>
          </a:p>
          <a:p>
            <a:pPr marL="0" indent="0" defTabSz="457200">
              <a:lnSpc>
                <a:spcPct val="100000"/>
              </a:lnSpc>
              <a:spcBef>
                <a:spcPts val="0"/>
              </a:spcBef>
              <a:buClrTx/>
              <a:buSzTx/>
              <a:buFontTx/>
              <a:buNone/>
              <a:defRPr sz="2100">
                <a:latin typeface="Courier New"/>
                <a:ea typeface="Courier New"/>
                <a:cs typeface="Courier New"/>
                <a:sym typeface="Courier New"/>
              </a:defRPr>
            </a:pPr>
            <a:r>
              <a:rPr>
                <a:solidFill>
                  <a:srgbClr val="080808"/>
                </a:solidFill>
              </a:rPr>
              <a:t>        </a:t>
            </a:r>
            <a:r>
              <a:t>Scene scene </a:t>
            </a:r>
            <a:r>
              <a:rPr>
                <a:solidFill>
                  <a:srgbClr val="080808"/>
                </a:solidFill>
              </a:rPr>
              <a:t>= </a:t>
            </a:r>
            <a:r>
              <a:rPr>
                <a:solidFill>
                  <a:srgbClr val="0033B3"/>
                </a:solidFill>
              </a:rPr>
              <a:t>new </a:t>
            </a:r>
            <a:r>
              <a:rPr>
                <a:solidFill>
                  <a:srgbClr val="080808"/>
                </a:solidFill>
              </a:rPr>
              <a:t>Scene(</a:t>
            </a:r>
            <a:r>
              <a:t>root</a:t>
            </a:r>
            <a:r>
              <a:rPr>
                <a:solidFill>
                  <a:srgbClr val="080808"/>
                </a:solidFill>
              </a:rPr>
              <a:t>);</a:t>
            </a:r>
          </a:p>
          <a:p>
            <a:pPr marL="0" indent="0" defTabSz="457200">
              <a:lnSpc>
                <a:spcPct val="100000"/>
              </a:lnSpc>
              <a:spcBef>
                <a:spcPts val="0"/>
              </a:spcBef>
              <a:buClrTx/>
              <a:buSzTx/>
              <a:buFontTx/>
              <a:buNone/>
              <a:defRPr sz="2100">
                <a:latin typeface="Courier New"/>
                <a:ea typeface="Courier New"/>
                <a:cs typeface="Courier New"/>
                <a:sym typeface="Courier New"/>
              </a:defRPr>
            </a:pPr>
            <a:r>
              <a:rPr>
                <a:solidFill>
                  <a:srgbClr val="080808"/>
                </a:solidFill>
              </a:rPr>
              <a:t>        </a:t>
            </a:r>
            <a:r>
              <a:t>Label etiket </a:t>
            </a:r>
            <a:r>
              <a:rPr>
                <a:solidFill>
                  <a:srgbClr val="080808"/>
                </a:solidFill>
              </a:rPr>
              <a:t>= </a:t>
            </a:r>
            <a:r>
              <a:rPr>
                <a:solidFill>
                  <a:srgbClr val="0033B3"/>
                </a:solidFill>
              </a:rPr>
              <a:t>new </a:t>
            </a:r>
            <a:r>
              <a:rPr>
                <a:solidFill>
                  <a:srgbClr val="080808"/>
                </a:solidFill>
              </a:rPr>
              <a:t>Label (</a:t>
            </a:r>
            <a:r>
              <a:rPr>
                <a:solidFill>
                  <a:srgbClr val="077D16"/>
                </a:solidFill>
              </a:rPr>
              <a:t>"Merhaba"</a:t>
            </a:r>
            <a:r>
              <a:rPr>
                <a:solidFill>
                  <a:srgbClr val="080808"/>
                </a:solidFill>
              </a:rPr>
              <a:t>);</a:t>
            </a:r>
          </a:p>
          <a:p>
            <a:pPr marL="0" indent="0" defTabSz="457200">
              <a:lnSpc>
                <a:spcPct val="100000"/>
              </a:lnSpc>
              <a:spcBef>
                <a:spcPts val="0"/>
              </a:spcBef>
              <a:buClrTx/>
              <a:buSzTx/>
              <a:buFontTx/>
              <a:buNone/>
              <a:defRPr sz="2100">
                <a:solidFill>
                  <a:srgbClr val="080808"/>
                </a:solidFill>
                <a:latin typeface="Courier New"/>
                <a:ea typeface="Courier New"/>
                <a:cs typeface="Courier New"/>
                <a:sym typeface="Courier New"/>
              </a:defRPr>
            </a:pPr>
            <a:r>
              <a:t>        </a:t>
            </a:r>
            <a:r>
              <a:rPr>
                <a:solidFill>
                  <a:srgbClr val="000000"/>
                </a:solidFill>
              </a:rPr>
              <a:t>etiket</a:t>
            </a:r>
            <a:r>
              <a:t>.setFont(</a:t>
            </a:r>
            <a:r>
              <a:rPr>
                <a:solidFill>
                  <a:srgbClr val="000000"/>
                </a:solidFill>
              </a:rPr>
              <a:t>Font</a:t>
            </a:r>
            <a:r>
              <a:t>.</a:t>
            </a:r>
            <a:r>
              <a:rPr i="1"/>
              <a:t>font</a:t>
            </a:r>
            <a:r>
              <a:t>(</a:t>
            </a:r>
            <a:r>
              <a:rPr>
                <a:solidFill>
                  <a:srgbClr val="077D16"/>
                </a:solidFill>
              </a:rPr>
              <a:t>"Arial"</a:t>
            </a:r>
            <a:r>
              <a:t>,</a:t>
            </a:r>
            <a:r>
              <a:rPr>
                <a:solidFill>
                  <a:srgbClr val="1750EB"/>
                </a:solidFill>
              </a:rPr>
              <a:t>40</a:t>
            </a:r>
            <a:r>
              <a:t>));</a:t>
            </a:r>
          </a:p>
          <a:p>
            <a:pPr marL="0" indent="0" defTabSz="457200">
              <a:lnSpc>
                <a:spcPct val="100000"/>
              </a:lnSpc>
              <a:spcBef>
                <a:spcPts val="0"/>
              </a:spcBef>
              <a:buClrTx/>
              <a:buSzTx/>
              <a:buFontTx/>
              <a:buNone/>
              <a:defRPr sz="2100">
                <a:solidFill>
                  <a:srgbClr val="080808"/>
                </a:solidFill>
                <a:latin typeface="Courier New"/>
                <a:ea typeface="Courier New"/>
                <a:cs typeface="Courier New"/>
                <a:sym typeface="Courier New"/>
              </a:defRPr>
            </a:pPr>
            <a:r>
              <a:t>        </a:t>
            </a:r>
            <a:r>
              <a:rPr>
                <a:solidFill>
                  <a:srgbClr val="000000"/>
                </a:solidFill>
              </a:rPr>
              <a:t>root</a:t>
            </a:r>
            <a:r>
              <a:t>.getChildren().add(</a:t>
            </a:r>
            <a:r>
              <a:rPr>
                <a:solidFill>
                  <a:srgbClr val="000000"/>
                </a:solidFill>
              </a:rPr>
              <a:t>etiket</a:t>
            </a:r>
            <a:r>
              <a:t>);</a:t>
            </a:r>
          </a:p>
          <a:p>
            <a:pPr marL="0" indent="0" defTabSz="457200">
              <a:lnSpc>
                <a:spcPct val="100000"/>
              </a:lnSpc>
              <a:spcBef>
                <a:spcPts val="0"/>
              </a:spcBef>
              <a:buClrTx/>
              <a:buSzTx/>
              <a:buFontTx/>
              <a:buNone/>
              <a:defRPr sz="2100">
                <a:solidFill>
                  <a:srgbClr val="080808"/>
                </a:solidFill>
                <a:latin typeface="Courier New"/>
                <a:ea typeface="Courier New"/>
                <a:cs typeface="Courier New"/>
                <a:sym typeface="Courier New"/>
              </a:defRPr>
            </a:pPr>
            <a:r>
              <a:t>        stage.setTitle(</a:t>
            </a:r>
            <a:r>
              <a:rPr>
                <a:solidFill>
                  <a:srgbClr val="077D16"/>
                </a:solidFill>
              </a:rPr>
              <a:t>“Hello!"</a:t>
            </a:r>
            <a:r>
              <a:t>);</a:t>
            </a:r>
          </a:p>
          <a:p>
            <a:pPr marL="0" indent="0" defTabSz="457200">
              <a:lnSpc>
                <a:spcPct val="100000"/>
              </a:lnSpc>
              <a:spcBef>
                <a:spcPts val="0"/>
              </a:spcBef>
              <a:buClrTx/>
              <a:buSzTx/>
              <a:buFontTx/>
              <a:buNone/>
              <a:defRPr sz="2100">
                <a:solidFill>
                  <a:srgbClr val="080808"/>
                </a:solidFill>
                <a:latin typeface="Courier New"/>
                <a:ea typeface="Courier New"/>
                <a:cs typeface="Courier New"/>
                <a:sym typeface="Courier New"/>
              </a:defRPr>
            </a:pPr>
            <a:r>
              <a:t>        stage.setScene(</a:t>
            </a:r>
            <a:r>
              <a:rPr>
                <a:solidFill>
                  <a:srgbClr val="000000"/>
                </a:solidFill>
              </a:rPr>
              <a:t>scene</a:t>
            </a:r>
            <a:r>
              <a:t>);</a:t>
            </a:r>
          </a:p>
          <a:p>
            <a:pPr marL="0" indent="0" defTabSz="457200">
              <a:lnSpc>
                <a:spcPct val="100000"/>
              </a:lnSpc>
              <a:spcBef>
                <a:spcPts val="0"/>
              </a:spcBef>
              <a:buClrTx/>
              <a:buSzTx/>
              <a:buFontTx/>
              <a:buNone/>
              <a:defRPr sz="2100">
                <a:solidFill>
                  <a:srgbClr val="080808"/>
                </a:solidFill>
                <a:latin typeface="Courier New"/>
                <a:ea typeface="Courier New"/>
                <a:cs typeface="Courier New"/>
                <a:sym typeface="Courier New"/>
              </a:defRPr>
            </a:pPr>
            <a:r>
              <a:t>        stage.show();</a:t>
            </a:r>
          </a:p>
          <a:p>
            <a:pPr marL="0" indent="0" defTabSz="457200">
              <a:lnSpc>
                <a:spcPct val="100000"/>
              </a:lnSpc>
              <a:spcBef>
                <a:spcPts val="0"/>
              </a:spcBef>
              <a:buClrTx/>
              <a:buSzTx/>
              <a:buFontTx/>
              <a:buNone/>
              <a:defRPr sz="2100">
                <a:solidFill>
                  <a:srgbClr val="080808"/>
                </a:solidFill>
                <a:latin typeface="Courier New"/>
                <a:ea typeface="Courier New"/>
                <a:cs typeface="Courier New"/>
                <a:sym typeface="Courier New"/>
              </a:defRPr>
            </a:pPr>
            <a:r>
              <a:t>    }</a:t>
            </a:r>
          </a:p>
          <a:p>
            <a:pPr marL="0" indent="0" defTabSz="457200">
              <a:lnSpc>
                <a:spcPct val="100000"/>
              </a:lnSpc>
              <a:spcBef>
                <a:spcPts val="0"/>
              </a:spcBef>
              <a:buClrTx/>
              <a:buSzTx/>
              <a:buFontTx/>
              <a:buNone/>
              <a:defRPr sz="2100">
                <a:solidFill>
                  <a:srgbClr val="080808"/>
                </a:solidFill>
                <a:latin typeface="Courier New"/>
                <a:ea typeface="Courier New"/>
                <a:cs typeface="Courier New"/>
                <a:sym typeface="Courier New"/>
              </a:defRPr>
            </a:pPr>
            <a:endParaRPr/>
          </a:p>
          <a:p>
            <a:pPr marL="0" indent="0" defTabSz="457200">
              <a:lnSpc>
                <a:spcPct val="100000"/>
              </a:lnSpc>
              <a:spcBef>
                <a:spcPts val="0"/>
              </a:spcBef>
              <a:buClrTx/>
              <a:buSzTx/>
              <a:buFontTx/>
              <a:buNone/>
              <a:defRPr sz="2100">
                <a:solidFill>
                  <a:srgbClr val="0033B3"/>
                </a:solidFill>
                <a:latin typeface="Courier New"/>
                <a:ea typeface="Courier New"/>
                <a:cs typeface="Courier New"/>
                <a:sym typeface="Courier New"/>
              </a:defRPr>
            </a:pPr>
            <a:r>
              <a:rPr>
                <a:solidFill>
                  <a:srgbClr val="080808"/>
                </a:solidFill>
              </a:rPr>
              <a:t>    </a:t>
            </a:r>
            <a:r>
              <a:t>public static void </a:t>
            </a:r>
            <a:r>
              <a:rPr>
                <a:solidFill>
                  <a:srgbClr val="00627A"/>
                </a:solidFill>
              </a:rPr>
              <a:t>main</a:t>
            </a:r>
            <a:r>
              <a:rPr>
                <a:solidFill>
                  <a:srgbClr val="080808"/>
                </a:solidFill>
              </a:rPr>
              <a:t>(</a:t>
            </a:r>
            <a:r>
              <a:rPr>
                <a:solidFill>
                  <a:srgbClr val="000000"/>
                </a:solidFill>
              </a:rPr>
              <a:t>String</a:t>
            </a:r>
            <a:r>
              <a:rPr>
                <a:solidFill>
                  <a:srgbClr val="080808"/>
                </a:solidFill>
              </a:rPr>
              <a:t>[] args) {</a:t>
            </a:r>
          </a:p>
          <a:p>
            <a:pPr marL="0" indent="0" defTabSz="457200">
              <a:lnSpc>
                <a:spcPct val="100000"/>
              </a:lnSpc>
              <a:spcBef>
                <a:spcPts val="0"/>
              </a:spcBef>
              <a:buClrTx/>
              <a:buSzTx/>
              <a:buFontTx/>
              <a:buNone/>
              <a:defRPr sz="2100">
                <a:solidFill>
                  <a:srgbClr val="080808"/>
                </a:solidFill>
                <a:latin typeface="Courier New"/>
                <a:ea typeface="Courier New"/>
                <a:cs typeface="Courier New"/>
                <a:sym typeface="Courier New"/>
              </a:defRPr>
            </a:pPr>
            <a:r>
              <a:t>        </a:t>
            </a:r>
            <a:r>
              <a:rPr i="1"/>
              <a:t>launch</a:t>
            </a:r>
            <a:r>
              <a:t>();</a:t>
            </a:r>
          </a:p>
          <a:p>
            <a:pPr marL="0" indent="0" defTabSz="457200">
              <a:lnSpc>
                <a:spcPct val="100000"/>
              </a:lnSpc>
              <a:spcBef>
                <a:spcPts val="0"/>
              </a:spcBef>
              <a:buClrTx/>
              <a:buSzTx/>
              <a:buFontTx/>
              <a:buNone/>
              <a:defRPr sz="2100">
                <a:solidFill>
                  <a:srgbClr val="080808"/>
                </a:solidFill>
                <a:latin typeface="Courier New"/>
                <a:ea typeface="Courier New"/>
                <a:cs typeface="Courier New"/>
                <a:sym typeface="Courier New"/>
              </a:defRPr>
            </a:pPr>
            <a:r>
              <a:t>    }</a:t>
            </a:r>
          </a:p>
          <a:p>
            <a:pPr marL="0" indent="0" defTabSz="457200">
              <a:lnSpc>
                <a:spcPct val="100000"/>
              </a:lnSpc>
              <a:spcBef>
                <a:spcPts val="0"/>
              </a:spcBef>
              <a:buClrTx/>
              <a:buSzTx/>
              <a:buFontTx/>
              <a:buNone/>
              <a:defRPr sz="2100">
                <a:solidFill>
                  <a:srgbClr val="080808"/>
                </a:solidFill>
                <a:latin typeface="Courier New"/>
                <a:ea typeface="Courier New"/>
                <a:cs typeface="Courier New"/>
                <a:sym typeface="Courier New"/>
              </a:defRPr>
            </a:pPr>
            <a:r>
              <a:t>}</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descr="Title 1">
            <a:extLst>
              <a:ext uri="{FF2B5EF4-FFF2-40B4-BE49-F238E27FC236}">
                <a16:creationId xmlns:a16="http://schemas.microsoft.com/office/drawing/2014/main" id="{F661A811-11E2-2ED6-A0C5-8365E2E2C18E}"/>
              </a:ext>
            </a:extLst>
          </p:cNvPr>
          <p:cNvSpPr>
            <a:spLocks noGrp="1"/>
          </p:cNvSpPr>
          <p:nvPr>
            <p:ph type="title"/>
          </p:nvPr>
        </p:nvSpPr>
        <p:spPr/>
        <p:txBody>
          <a:bodyPr/>
          <a:lstStyle/>
          <a:p>
            <a:pPr eaLnBrk="1"/>
            <a:r>
              <a:rPr lang="en-TR" altLang="en-TR"/>
              <a:t>Course Plan</a:t>
            </a:r>
          </a:p>
        </p:txBody>
      </p:sp>
      <p:sp>
        <p:nvSpPr>
          <p:cNvPr id="17410" name="Rectangle 2" descr="Content Placeholder 2">
            <a:extLst>
              <a:ext uri="{FF2B5EF4-FFF2-40B4-BE49-F238E27FC236}">
                <a16:creationId xmlns:a16="http://schemas.microsoft.com/office/drawing/2014/main" id="{603C9D7C-C426-6498-1D19-D9B3C8076607}"/>
              </a:ext>
            </a:extLst>
          </p:cNvPr>
          <p:cNvSpPr>
            <a:spLocks noGrp="1"/>
          </p:cNvSpPr>
          <p:nvPr>
            <p:ph idx="1"/>
          </p:nvPr>
        </p:nvSpPr>
        <p:spPr/>
        <p:txBody>
          <a:bodyPr/>
          <a:lstStyle/>
          <a:p>
            <a:pPr eaLnBrk="1"/>
            <a:r>
              <a:rPr lang="en-TR" altLang="en-TR" dirty="0"/>
              <a:t> </a:t>
            </a:r>
            <a:r>
              <a:rPr lang="en-US" altLang="en-TR" dirty="0"/>
              <a:t>Visual Programming Fundamentals
 Designing a Form
</a:t>
            </a:r>
            <a:r>
              <a:rPr lang="en-TR" altLang="en-TR" dirty="0"/>
              <a:t> </a:t>
            </a:r>
            <a:r>
              <a:rPr lang="en-US" altLang="en-TR" dirty="0"/>
              <a:t>Controls and Forms
</a:t>
            </a:r>
            <a:r>
              <a:rPr lang="en-TR" altLang="en-TR" dirty="0"/>
              <a:t> </a:t>
            </a:r>
            <a:r>
              <a:rPr lang="en-US" altLang="en-TR" dirty="0"/>
              <a:t>Properties of Components and Events
</a:t>
            </a:r>
            <a:r>
              <a:rPr lang="en-TR" altLang="en-TR" dirty="0"/>
              <a:t> </a:t>
            </a:r>
            <a:r>
              <a:rPr lang="en-TR" altLang="en-TR" dirty="0">
                <a:solidFill>
                  <a:srgbClr val="CAA8E1"/>
                </a:solidFill>
              </a:rPr>
              <a:t>Final </a:t>
            </a:r>
            <a:r>
              <a:rPr lang="en-US" altLang="en-TR" dirty="0">
                <a:solidFill>
                  <a:srgbClr val="CAA8E1"/>
                </a:solidFill>
              </a:rPr>
              <a:t>Exam</a:t>
            </a:r>
            <a:endParaRPr lang="en-TR" altLang="en-TR" dirty="0"/>
          </a:p>
        </p:txBody>
      </p:sp>
      <p:sp>
        <p:nvSpPr>
          <p:cNvPr id="2" name="TextBox 1">
            <a:extLst>
              <a:ext uri="{FF2B5EF4-FFF2-40B4-BE49-F238E27FC236}">
                <a16:creationId xmlns:a16="http://schemas.microsoft.com/office/drawing/2014/main" id="{79D088FC-E3C5-456C-5309-7356F55FDCDA}"/>
              </a:ext>
            </a:extLst>
          </p:cNvPr>
          <p:cNvSpPr txBox="1">
            <a:spLocks noChangeArrowheads="1"/>
          </p:cNvSpPr>
          <p:nvPr/>
        </p:nvSpPr>
        <p:spPr bwMode="auto">
          <a:xfrm>
            <a:off x="345892" y="4044082"/>
            <a:ext cx="18002250" cy="1301750"/>
          </a:xfrm>
          <a:prstGeom prst="rect">
            <a:avLst/>
          </a:prstGeom>
          <a:noFill/>
          <a:ln w="190500">
            <a:solidFill>
              <a:srgbClr val="FF4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endParaRPr lang="en-US" altLang="en-T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Button"/>
          <p:cNvSpPr txBox="1">
            <a:spLocks noGrp="1"/>
          </p:cNvSpPr>
          <p:nvPr>
            <p:ph type="title"/>
          </p:nvPr>
        </p:nvSpPr>
        <p:spPr>
          <a:prstGeom prst="rect">
            <a:avLst/>
          </a:prstGeom>
        </p:spPr>
        <p:txBody>
          <a:bodyPr/>
          <a:lstStyle/>
          <a:p>
            <a:r>
              <a:t>Button</a:t>
            </a:r>
          </a:p>
        </p:txBody>
      </p:sp>
      <p:sp>
        <p:nvSpPr>
          <p:cNvPr id="126" name="Button, düğme elemanını formlara eklemek için kullanılır. Görselde düğme kontrolünün kullanımı gösterilmektedir. setText() ile buton’a caption ekleyebilirsiniz."/>
          <p:cNvSpPr txBox="1">
            <a:spLocks noGrp="1"/>
          </p:cNvSpPr>
          <p:nvPr>
            <p:ph type="body" idx="1"/>
          </p:nvPr>
        </p:nvSpPr>
        <p:spPr>
          <a:prstGeom prst="rect">
            <a:avLst/>
          </a:prstGeom>
        </p:spPr>
        <p:txBody>
          <a:bodyPr/>
          <a:lstStyle/>
          <a:p>
            <a:r>
              <a:rPr lang="en-US" dirty="0"/>
              <a:t>Button is used to add the button element to forms. The image shows how to use the button control. You can add a caption to the button with </a:t>
            </a:r>
            <a:r>
              <a:rPr lang="en-US" dirty="0" err="1"/>
              <a:t>setText</a:t>
            </a:r>
            <a:r>
              <a:rPr lang="en-US" dirty="0"/>
              <a:t>()</a:t>
            </a:r>
            <a:r>
              <a:rPr dirty="0"/>
              <a:t>.</a:t>
            </a:r>
          </a:p>
        </p:txBody>
      </p:sp>
      <p:sp>
        <p:nvSpPr>
          <p:cNvPr id="127" name="//A button with an empty text caption.…"/>
          <p:cNvSpPr txBox="1"/>
          <p:nvPr/>
        </p:nvSpPr>
        <p:spPr>
          <a:xfrm>
            <a:off x="7885299" y="10648497"/>
            <a:ext cx="12103337" cy="2933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defTabSz="457200">
              <a:spcBef>
                <a:spcPts val="800"/>
              </a:spcBef>
              <a:defRPr sz="1700" i="1">
                <a:solidFill>
                  <a:srgbClr val="8C8C8C"/>
                </a:solidFill>
                <a:latin typeface="Courier New"/>
                <a:ea typeface="Courier New"/>
                <a:cs typeface="Courier New"/>
                <a:sym typeface="Courier New"/>
              </a:defRPr>
            </a:pPr>
            <a:r>
              <a:t>//A button with an empty text caption.</a:t>
            </a:r>
          </a:p>
          <a:p>
            <a:pPr defTabSz="457200">
              <a:spcBef>
                <a:spcPts val="800"/>
              </a:spcBef>
              <a:defRPr sz="1700">
                <a:latin typeface="Courier New"/>
                <a:ea typeface="Courier New"/>
                <a:cs typeface="Courier New"/>
                <a:sym typeface="Courier New"/>
              </a:defRPr>
            </a:pPr>
            <a:r>
              <a:t>Button button1 </a:t>
            </a:r>
            <a:r>
              <a:rPr>
                <a:solidFill>
                  <a:srgbClr val="080808"/>
                </a:solidFill>
              </a:rPr>
              <a:t>= </a:t>
            </a:r>
            <a:r>
              <a:rPr>
                <a:solidFill>
                  <a:srgbClr val="0033B3"/>
                </a:solidFill>
              </a:rPr>
              <a:t>new </a:t>
            </a:r>
            <a:r>
              <a:rPr>
                <a:solidFill>
                  <a:srgbClr val="080808"/>
                </a:solidFill>
              </a:rPr>
              <a:t>Button();</a:t>
            </a:r>
          </a:p>
          <a:p>
            <a:pPr defTabSz="457200">
              <a:spcBef>
                <a:spcPts val="800"/>
              </a:spcBef>
              <a:defRPr sz="1700" i="1">
                <a:solidFill>
                  <a:srgbClr val="8C8C8C"/>
                </a:solidFill>
                <a:latin typeface="Courier New"/>
                <a:ea typeface="Courier New"/>
                <a:cs typeface="Courier New"/>
                <a:sym typeface="Courier New"/>
              </a:defRPr>
            </a:pPr>
            <a:r>
              <a:t>//A button with the specified text caption.</a:t>
            </a:r>
          </a:p>
          <a:p>
            <a:pPr defTabSz="457200">
              <a:spcBef>
                <a:spcPts val="800"/>
              </a:spcBef>
              <a:defRPr sz="1700">
                <a:latin typeface="Courier New"/>
                <a:ea typeface="Courier New"/>
                <a:cs typeface="Courier New"/>
                <a:sym typeface="Courier New"/>
              </a:defRPr>
            </a:pPr>
            <a:r>
              <a:t>Button button2 </a:t>
            </a:r>
            <a:r>
              <a:rPr>
                <a:solidFill>
                  <a:srgbClr val="080808"/>
                </a:solidFill>
              </a:rPr>
              <a:t>= </a:t>
            </a:r>
            <a:r>
              <a:rPr>
                <a:solidFill>
                  <a:srgbClr val="0033B3"/>
                </a:solidFill>
              </a:rPr>
              <a:t>new </a:t>
            </a:r>
            <a:r>
              <a:rPr>
                <a:solidFill>
                  <a:srgbClr val="080808"/>
                </a:solidFill>
              </a:rPr>
              <a:t>Button(</a:t>
            </a:r>
            <a:r>
              <a:rPr>
                <a:solidFill>
                  <a:srgbClr val="077D16"/>
                </a:solidFill>
              </a:rPr>
              <a:t>"Kabul"</a:t>
            </a:r>
            <a:r>
              <a:rPr>
                <a:solidFill>
                  <a:srgbClr val="080808"/>
                </a:solidFill>
              </a:rPr>
              <a:t>);</a:t>
            </a:r>
          </a:p>
          <a:p>
            <a:pPr defTabSz="457200">
              <a:spcBef>
                <a:spcPts val="800"/>
              </a:spcBef>
              <a:defRPr sz="1700" i="1">
                <a:solidFill>
                  <a:srgbClr val="8C8C8C"/>
                </a:solidFill>
                <a:latin typeface="Courier New"/>
                <a:ea typeface="Courier New"/>
                <a:cs typeface="Courier New"/>
                <a:sym typeface="Courier New"/>
              </a:defRPr>
            </a:pPr>
            <a:r>
              <a:t>//A button with the specified text caption and icon.</a:t>
            </a:r>
          </a:p>
          <a:p>
            <a:pPr defTabSz="457200">
              <a:spcBef>
                <a:spcPts val="800"/>
              </a:spcBef>
              <a:defRPr sz="1700">
                <a:solidFill>
                  <a:srgbClr val="080808"/>
                </a:solidFill>
                <a:latin typeface="Courier New"/>
                <a:ea typeface="Courier New"/>
                <a:cs typeface="Courier New"/>
                <a:sym typeface="Courier New"/>
              </a:defRPr>
            </a:pPr>
            <a:r>
              <a:rPr>
                <a:solidFill>
                  <a:srgbClr val="000000"/>
                </a:solidFill>
              </a:rPr>
              <a:t>Image imageOk </a:t>
            </a:r>
            <a:r>
              <a:t>= </a:t>
            </a:r>
            <a:r>
              <a:rPr>
                <a:solidFill>
                  <a:srgbClr val="0033B3"/>
                </a:solidFill>
              </a:rPr>
              <a:t>new </a:t>
            </a:r>
            <a:r>
              <a:t>Image(getClass().getResourceAsStream(“ok.png</a:t>
            </a:r>
            <a:r>
              <a:rPr>
                <a:solidFill>
                  <a:srgbClr val="077D16"/>
                </a:solidFill>
              </a:rPr>
              <a:t>"));</a:t>
            </a:r>
          </a:p>
          <a:p>
            <a:pPr defTabSz="457200">
              <a:spcBef>
                <a:spcPts val="800"/>
              </a:spcBef>
              <a:defRPr sz="1700">
                <a:solidFill>
                  <a:srgbClr val="080808"/>
                </a:solidFill>
                <a:latin typeface="Courier New"/>
                <a:ea typeface="Courier New"/>
                <a:cs typeface="Courier New"/>
                <a:sym typeface="Courier New"/>
              </a:defRPr>
            </a:pPr>
            <a:r>
              <a:rPr>
                <a:solidFill>
                  <a:srgbClr val="000000"/>
                </a:solidFill>
              </a:rPr>
              <a:t>Button </a:t>
            </a:r>
            <a:r>
              <a:t>button3 = </a:t>
            </a:r>
            <a:r>
              <a:rPr>
                <a:solidFill>
                  <a:srgbClr val="0033B3"/>
                </a:solidFill>
              </a:rPr>
              <a:t>new </a:t>
            </a:r>
            <a:r>
              <a:t>Button(</a:t>
            </a:r>
            <a:r>
              <a:rPr>
                <a:solidFill>
                  <a:srgbClr val="077D16"/>
                </a:solidFill>
              </a:rPr>
              <a:t>"Accept"</a:t>
            </a:r>
            <a:r>
              <a:t>, </a:t>
            </a:r>
            <a:r>
              <a:rPr>
                <a:solidFill>
                  <a:srgbClr val="0033B3"/>
                </a:solidFill>
              </a:rPr>
              <a:t>new </a:t>
            </a:r>
            <a:r>
              <a:t>ImageView(</a:t>
            </a:r>
            <a:r>
              <a:rPr>
                <a:solidFill>
                  <a:srgbClr val="000000"/>
                </a:solidFill>
              </a:rPr>
              <a:t>imageOk</a:t>
            </a:r>
            <a:r>
              <a:t>));</a:t>
            </a:r>
          </a:p>
          <a:p>
            <a:pPr defTabSz="457200">
              <a:spcBef>
                <a:spcPts val="1200"/>
              </a:spcBef>
              <a:defRPr sz="1700">
                <a:latin typeface="Courier New"/>
                <a:ea typeface="Courier New"/>
                <a:cs typeface="Courier New"/>
                <a:sym typeface="Courier New"/>
              </a:defRPr>
            </a:pPr>
            <a:r>
              <a:t> </a:t>
            </a:r>
          </a:p>
        </p:txBody>
      </p:sp>
      <p:pic>
        <p:nvPicPr>
          <p:cNvPr id="128" name="Screen Shot 2022-05-03 at 13.42.53.png" descr="Screen Shot 2022-05-03 at 13.42.53.png"/>
          <p:cNvPicPr>
            <a:picLocks noChangeAspect="1"/>
          </p:cNvPicPr>
          <p:nvPr/>
        </p:nvPicPr>
        <p:blipFill>
          <a:blip r:embed="rId2"/>
          <a:stretch>
            <a:fillRect/>
          </a:stretch>
        </p:blipFill>
        <p:spPr>
          <a:xfrm>
            <a:off x="8216133" y="6631035"/>
            <a:ext cx="5811605" cy="3846226"/>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Button"/>
          <p:cNvSpPr txBox="1">
            <a:spLocks noGrp="1"/>
          </p:cNvSpPr>
          <p:nvPr>
            <p:ph type="title"/>
          </p:nvPr>
        </p:nvSpPr>
        <p:spPr>
          <a:prstGeom prst="rect">
            <a:avLst/>
          </a:prstGeom>
        </p:spPr>
        <p:txBody>
          <a:bodyPr/>
          <a:lstStyle/>
          <a:p>
            <a:r>
              <a:t>Button</a:t>
            </a:r>
          </a:p>
        </p:txBody>
      </p:sp>
      <p:sp>
        <p:nvSpPr>
          <p:cNvPr id="131" name="Button’a tıkladığınızda aşağıdaki şekilde action ekleyebilirsiniz."/>
          <p:cNvSpPr txBox="1">
            <a:spLocks noGrp="1"/>
          </p:cNvSpPr>
          <p:nvPr>
            <p:ph type="body" idx="1"/>
          </p:nvPr>
        </p:nvSpPr>
        <p:spPr>
          <a:prstGeom prst="rect">
            <a:avLst/>
          </a:prstGeom>
        </p:spPr>
        <p:txBody>
          <a:bodyPr/>
          <a:lstStyle/>
          <a:p>
            <a:r>
              <a:rPr lang="en-US" dirty="0"/>
              <a:t>When you click the button, you can add actions as follows.</a:t>
            </a:r>
            <a:endParaRPr dirty="0"/>
          </a:p>
        </p:txBody>
      </p:sp>
      <p:sp>
        <p:nvSpPr>
          <p:cNvPr id="132" name="button2.setOnAction((ActionEvent e)…"/>
          <p:cNvSpPr txBox="1"/>
          <p:nvPr/>
        </p:nvSpPr>
        <p:spPr>
          <a:xfrm>
            <a:off x="5097896" y="5703272"/>
            <a:ext cx="15969843" cy="26037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defTabSz="457200">
              <a:spcBef>
                <a:spcPts val="1200"/>
              </a:spcBef>
              <a:defRPr sz="3000">
                <a:latin typeface="Courier New"/>
                <a:ea typeface="Courier New"/>
                <a:cs typeface="Courier New"/>
                <a:sym typeface="Courier New"/>
              </a:defRPr>
            </a:pPr>
            <a:r>
              <a:t>button2.setOnAction((ActionEvent e) </a:t>
            </a:r>
          </a:p>
          <a:p>
            <a:pPr defTabSz="457200">
              <a:spcBef>
                <a:spcPts val="1200"/>
              </a:spcBef>
              <a:defRPr sz="3000">
                <a:latin typeface="Courier New"/>
                <a:ea typeface="Courier New"/>
                <a:cs typeface="Courier New"/>
                <a:sym typeface="Courier New"/>
              </a:defRPr>
            </a:pPr>
            <a:r>
              <a:t>{ label.setText("Accepted"); </a:t>
            </a:r>
            <a:endParaRPr>
              <a:latin typeface="+mn-lt"/>
              <a:ea typeface="+mn-ea"/>
              <a:cs typeface="+mn-cs"/>
              <a:sym typeface="Arial"/>
            </a:endParaRPr>
          </a:p>
          <a:p>
            <a:pPr defTabSz="457200">
              <a:spcBef>
                <a:spcPts val="1200"/>
              </a:spcBef>
              <a:defRPr sz="3000">
                <a:latin typeface="Courier New"/>
                <a:ea typeface="Courier New"/>
                <a:cs typeface="Courier New"/>
                <a:sym typeface="Courier New"/>
              </a:defRPr>
            </a:pPr>
            <a:r>
              <a:t>}</a:t>
            </a:r>
            <a:br/>
            <a:endParaRPr>
              <a:latin typeface="+mn-lt"/>
              <a:ea typeface="+mn-ea"/>
              <a:cs typeface="+mn-cs"/>
              <a:sym typeface="Arial"/>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Google Shape;90;p8"/>
          <p:cNvSpPr txBox="1">
            <a:spLocks noGrp="1"/>
          </p:cNvSpPr>
          <p:nvPr>
            <p:ph type="title"/>
          </p:nvPr>
        </p:nvSpPr>
        <p:spPr>
          <a:xfrm>
            <a:off x="765750" y="263524"/>
            <a:ext cx="22852500" cy="2022445"/>
          </a:xfrm>
          <a:prstGeom prst="rect">
            <a:avLst/>
          </a:prstGeom>
        </p:spPr>
        <p:txBody>
          <a:bodyPr/>
          <a:lstStyle/>
          <a:p>
            <a:pPr>
              <a:defRPr sz="6400"/>
            </a:pPr>
            <a:r>
              <a:rPr lang="en-US" dirty="0"/>
              <a:t>Visual Program </a:t>
            </a:r>
            <a:br>
              <a:rPr dirty="0"/>
            </a:br>
            <a:r>
              <a:rPr lang="en-US" sz="4800" dirty="0">
                <a:solidFill>
                  <a:srgbClr val="00B050"/>
                </a:solidFill>
              </a:rPr>
              <a:t>Example</a:t>
            </a:r>
            <a:r>
              <a:rPr sz="4800" dirty="0">
                <a:solidFill>
                  <a:srgbClr val="00B050"/>
                </a:solidFill>
              </a:rPr>
              <a:t> - 2</a:t>
            </a:r>
          </a:p>
        </p:txBody>
      </p:sp>
      <p:sp>
        <p:nvSpPr>
          <p:cNvPr id="135" name="Google Shape;91;p8"/>
          <p:cNvSpPr txBox="1">
            <a:spLocks noGrp="1"/>
          </p:cNvSpPr>
          <p:nvPr>
            <p:ph type="body" idx="1"/>
          </p:nvPr>
        </p:nvSpPr>
        <p:spPr>
          <a:xfrm>
            <a:off x="838230" y="2606682"/>
            <a:ext cx="22707542" cy="9823485"/>
          </a:xfrm>
          <a:prstGeom prst="rect">
            <a:avLst/>
          </a:prstGeom>
        </p:spPr>
        <p:txBody>
          <a:bodyPr/>
          <a:lstStyle>
            <a:lvl1pPr marL="685800" indent="-685800">
              <a:spcBef>
                <a:spcPts val="0"/>
              </a:spcBef>
            </a:lvl1pPr>
          </a:lstStyle>
          <a:p>
            <a:r>
              <a:rPr lang="en-US" dirty="0"/>
              <a:t>Let's prepare a visual program using Label and Button.</a:t>
            </a:r>
            <a:endParaRPr dirty="0"/>
          </a:p>
        </p:txBody>
      </p:sp>
      <p:sp>
        <p:nvSpPr>
          <p:cNvPr id="136" name="Google Shape;92;p8"/>
          <p:cNvSpPr txBox="1">
            <a:spLocks noGrp="1"/>
          </p:cNvSpPr>
          <p:nvPr>
            <p:ph type="sldNum" sz="quarter" idx="4294967295"/>
          </p:nvPr>
        </p:nvSpPr>
        <p:spPr>
          <a:xfrm>
            <a:off x="20572871" y="12813614"/>
            <a:ext cx="534530" cy="52842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398" tIns="91398" rIns="91398" bIns="91398"/>
          <a:lstStyle/>
          <a:p>
            <a:fld id="{86CB4B4D-7CA3-9044-876B-883B54F8677D}" type="slidenum">
              <a:t>32</a:t>
            </a:fld>
            <a:endParaRPr/>
          </a:p>
        </p:txBody>
      </p:sp>
      <p:pic>
        <p:nvPicPr>
          <p:cNvPr id="137" name="Screen Shot 2022-05-03 at 14.01.19.png" descr="Screen Shot 2022-05-03 at 14.01.19.png"/>
          <p:cNvPicPr>
            <a:picLocks noChangeAspect="1"/>
          </p:cNvPicPr>
          <p:nvPr/>
        </p:nvPicPr>
        <p:blipFill>
          <a:blip r:embed="rId2"/>
          <a:stretch>
            <a:fillRect/>
          </a:stretch>
        </p:blipFill>
        <p:spPr>
          <a:xfrm>
            <a:off x="8305800" y="4157864"/>
            <a:ext cx="7772400" cy="8128001"/>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Button Programı"/>
          <p:cNvSpPr txBox="1">
            <a:spLocks noGrp="1"/>
          </p:cNvSpPr>
          <p:nvPr>
            <p:ph type="title"/>
          </p:nvPr>
        </p:nvSpPr>
        <p:spPr>
          <a:prstGeom prst="rect">
            <a:avLst/>
          </a:prstGeom>
        </p:spPr>
        <p:txBody>
          <a:bodyPr/>
          <a:lstStyle/>
          <a:p>
            <a:r>
              <a:rPr dirty="0"/>
              <a:t>Button Program</a:t>
            </a:r>
          </a:p>
        </p:txBody>
      </p:sp>
      <p:sp>
        <p:nvSpPr>
          <p:cNvPr id="140" name="package com.example.kontrollerprj1;…"/>
          <p:cNvSpPr txBox="1">
            <a:spLocks noGrp="1"/>
          </p:cNvSpPr>
          <p:nvPr>
            <p:ph type="body" idx="1"/>
          </p:nvPr>
        </p:nvSpPr>
        <p:spPr>
          <a:prstGeom prst="rect">
            <a:avLst/>
          </a:prstGeom>
        </p:spPr>
        <p:txBody>
          <a:bodyPr>
            <a:normAutofit/>
          </a:bodyPr>
          <a:lstStyle/>
          <a:p>
            <a:pPr marL="0" indent="0" defTabSz="457200">
              <a:lnSpc>
                <a:spcPct val="100000"/>
              </a:lnSpc>
              <a:spcBef>
                <a:spcPts val="0"/>
              </a:spcBef>
              <a:buClrTx/>
              <a:buSzTx/>
              <a:buFontTx/>
              <a:buNone/>
              <a:defRPr sz="1700">
                <a:latin typeface="Courier New"/>
                <a:ea typeface="Courier New"/>
                <a:cs typeface="Courier New"/>
                <a:sym typeface="Courier New"/>
              </a:defRPr>
            </a:pPr>
            <a:r>
              <a:rPr>
                <a:solidFill>
                  <a:srgbClr val="0033B3"/>
                </a:solidFill>
              </a:rPr>
              <a:t>package </a:t>
            </a:r>
            <a:r>
              <a:t>com.example.kontrollerprj1</a:t>
            </a:r>
            <a:r>
              <a:rPr>
                <a:solidFill>
                  <a:srgbClr val="080808"/>
                </a:solidFill>
              </a:rPr>
              <a:t>;</a:t>
            </a:r>
          </a:p>
          <a:p>
            <a:pPr marL="0" indent="0" defTabSz="457200">
              <a:lnSpc>
                <a:spcPct val="100000"/>
              </a:lnSpc>
              <a:spcBef>
                <a:spcPts val="0"/>
              </a:spcBef>
              <a:buClrTx/>
              <a:buSzTx/>
              <a:buFontTx/>
              <a:buNone/>
              <a:defRPr sz="1700">
                <a:solidFill>
                  <a:srgbClr val="080808"/>
                </a:solidFill>
                <a:latin typeface="Courier New"/>
                <a:ea typeface="Courier New"/>
                <a:cs typeface="Courier New"/>
                <a:sym typeface="Courier New"/>
              </a:defRPr>
            </a:pPr>
            <a:endParaRPr>
              <a:solidFill>
                <a:srgbClr val="080808"/>
              </a:solidFill>
            </a:endParaRPr>
          </a:p>
          <a:p>
            <a:pPr marL="0" indent="0" defTabSz="457200">
              <a:lnSpc>
                <a:spcPct val="100000"/>
              </a:lnSpc>
              <a:spcBef>
                <a:spcPts val="0"/>
              </a:spcBef>
              <a:buClrTx/>
              <a:buSzTx/>
              <a:buFontTx/>
              <a:buNone/>
              <a:defRPr sz="1700">
                <a:latin typeface="Courier New"/>
                <a:ea typeface="Courier New"/>
                <a:cs typeface="Courier New"/>
                <a:sym typeface="Courier New"/>
              </a:defRPr>
            </a:pPr>
            <a:r>
              <a:rPr>
                <a:solidFill>
                  <a:srgbClr val="0033B3"/>
                </a:solidFill>
              </a:rPr>
              <a:t>import </a:t>
            </a:r>
            <a:r>
              <a:t>javafx.application.Application</a:t>
            </a:r>
            <a:r>
              <a:rPr>
                <a:solidFill>
                  <a:srgbClr val="080808"/>
                </a:solidFill>
              </a:rPr>
              <a:t>;</a:t>
            </a:r>
          </a:p>
          <a:p>
            <a:pPr marL="0" indent="0" defTabSz="457200">
              <a:lnSpc>
                <a:spcPct val="100000"/>
              </a:lnSpc>
              <a:spcBef>
                <a:spcPts val="0"/>
              </a:spcBef>
              <a:buClrTx/>
              <a:buSzTx/>
              <a:buFontTx/>
              <a:buNone/>
              <a:defRPr sz="1700">
                <a:latin typeface="Courier New"/>
                <a:ea typeface="Courier New"/>
                <a:cs typeface="Courier New"/>
                <a:sym typeface="Courier New"/>
              </a:defRPr>
            </a:pPr>
            <a:r>
              <a:rPr>
                <a:solidFill>
                  <a:srgbClr val="0033B3"/>
                </a:solidFill>
              </a:rPr>
              <a:t>import </a:t>
            </a:r>
            <a:r>
              <a:t>javafx.fxml.FXMLLoader</a:t>
            </a:r>
            <a:r>
              <a:rPr>
                <a:solidFill>
                  <a:srgbClr val="080808"/>
                </a:solidFill>
              </a:rPr>
              <a:t>;</a:t>
            </a:r>
          </a:p>
          <a:p>
            <a:pPr marL="0" indent="0" defTabSz="457200">
              <a:lnSpc>
                <a:spcPct val="100000"/>
              </a:lnSpc>
              <a:spcBef>
                <a:spcPts val="0"/>
              </a:spcBef>
              <a:buClrTx/>
              <a:buSzTx/>
              <a:buFontTx/>
              <a:buNone/>
              <a:defRPr sz="1700">
                <a:latin typeface="Courier New"/>
                <a:ea typeface="Courier New"/>
                <a:cs typeface="Courier New"/>
                <a:sym typeface="Courier New"/>
              </a:defRPr>
            </a:pPr>
            <a:r>
              <a:rPr>
                <a:solidFill>
                  <a:srgbClr val="0033B3"/>
                </a:solidFill>
              </a:rPr>
              <a:t>import </a:t>
            </a:r>
            <a:r>
              <a:t>javafx.scene.Scene</a:t>
            </a:r>
            <a:r>
              <a:rPr>
                <a:solidFill>
                  <a:srgbClr val="080808"/>
                </a:solidFill>
              </a:rPr>
              <a:t>;</a:t>
            </a:r>
          </a:p>
          <a:p>
            <a:pPr marL="0" indent="0" defTabSz="457200">
              <a:lnSpc>
                <a:spcPct val="100000"/>
              </a:lnSpc>
              <a:spcBef>
                <a:spcPts val="0"/>
              </a:spcBef>
              <a:buClrTx/>
              <a:buSzTx/>
              <a:buFontTx/>
              <a:buNone/>
              <a:defRPr sz="1700">
                <a:latin typeface="Courier New"/>
                <a:ea typeface="Courier New"/>
                <a:cs typeface="Courier New"/>
                <a:sym typeface="Courier New"/>
              </a:defRPr>
            </a:pPr>
            <a:r>
              <a:rPr>
                <a:solidFill>
                  <a:srgbClr val="0033B3"/>
                </a:solidFill>
              </a:rPr>
              <a:t>import </a:t>
            </a:r>
            <a:r>
              <a:t>javafx.scene.control.Button</a:t>
            </a:r>
            <a:r>
              <a:rPr>
                <a:solidFill>
                  <a:srgbClr val="080808"/>
                </a:solidFill>
              </a:rPr>
              <a:t>;</a:t>
            </a:r>
          </a:p>
          <a:p>
            <a:pPr marL="0" indent="0" defTabSz="457200">
              <a:lnSpc>
                <a:spcPct val="100000"/>
              </a:lnSpc>
              <a:spcBef>
                <a:spcPts val="0"/>
              </a:spcBef>
              <a:buClrTx/>
              <a:buSzTx/>
              <a:buFontTx/>
              <a:buNone/>
              <a:defRPr sz="1700">
                <a:latin typeface="Courier New"/>
                <a:ea typeface="Courier New"/>
                <a:cs typeface="Courier New"/>
                <a:sym typeface="Courier New"/>
              </a:defRPr>
            </a:pPr>
            <a:r>
              <a:rPr>
                <a:solidFill>
                  <a:srgbClr val="0033B3"/>
                </a:solidFill>
              </a:rPr>
              <a:t>import </a:t>
            </a:r>
            <a:r>
              <a:t>javafx.scene.control.Label</a:t>
            </a:r>
            <a:r>
              <a:rPr>
                <a:solidFill>
                  <a:srgbClr val="080808"/>
                </a:solidFill>
              </a:rPr>
              <a:t>;</a:t>
            </a:r>
          </a:p>
          <a:p>
            <a:pPr marL="0" indent="0" defTabSz="457200">
              <a:lnSpc>
                <a:spcPct val="100000"/>
              </a:lnSpc>
              <a:spcBef>
                <a:spcPts val="0"/>
              </a:spcBef>
              <a:buClrTx/>
              <a:buSzTx/>
              <a:buFontTx/>
              <a:buNone/>
              <a:defRPr sz="1700">
                <a:latin typeface="Courier New"/>
                <a:ea typeface="Courier New"/>
                <a:cs typeface="Courier New"/>
                <a:sym typeface="Courier New"/>
              </a:defRPr>
            </a:pPr>
            <a:r>
              <a:rPr>
                <a:solidFill>
                  <a:srgbClr val="0033B3"/>
                </a:solidFill>
              </a:rPr>
              <a:t>import </a:t>
            </a:r>
            <a:r>
              <a:t>javafx.scene.image.Image</a:t>
            </a:r>
            <a:r>
              <a:rPr>
                <a:solidFill>
                  <a:srgbClr val="080808"/>
                </a:solidFill>
              </a:rPr>
              <a:t>;</a:t>
            </a:r>
          </a:p>
          <a:p>
            <a:pPr marL="0" indent="0" defTabSz="457200">
              <a:lnSpc>
                <a:spcPct val="100000"/>
              </a:lnSpc>
              <a:spcBef>
                <a:spcPts val="0"/>
              </a:spcBef>
              <a:buClrTx/>
              <a:buSzTx/>
              <a:buFontTx/>
              <a:buNone/>
              <a:defRPr sz="1700">
                <a:latin typeface="Courier New"/>
                <a:ea typeface="Courier New"/>
                <a:cs typeface="Courier New"/>
                <a:sym typeface="Courier New"/>
              </a:defRPr>
            </a:pPr>
            <a:r>
              <a:rPr>
                <a:solidFill>
                  <a:srgbClr val="0033B3"/>
                </a:solidFill>
              </a:rPr>
              <a:t>import </a:t>
            </a:r>
            <a:r>
              <a:t>javafx.scene.image.ImageView</a:t>
            </a:r>
            <a:r>
              <a:rPr>
                <a:solidFill>
                  <a:srgbClr val="080808"/>
                </a:solidFill>
              </a:rPr>
              <a:t>;</a:t>
            </a:r>
          </a:p>
          <a:p>
            <a:pPr marL="0" indent="0" defTabSz="457200">
              <a:lnSpc>
                <a:spcPct val="100000"/>
              </a:lnSpc>
              <a:spcBef>
                <a:spcPts val="0"/>
              </a:spcBef>
              <a:buClrTx/>
              <a:buSzTx/>
              <a:buFontTx/>
              <a:buNone/>
              <a:defRPr sz="1700">
                <a:latin typeface="Courier New"/>
                <a:ea typeface="Courier New"/>
                <a:cs typeface="Courier New"/>
                <a:sym typeface="Courier New"/>
              </a:defRPr>
            </a:pPr>
            <a:r>
              <a:rPr>
                <a:solidFill>
                  <a:srgbClr val="0033B3"/>
                </a:solidFill>
              </a:rPr>
              <a:t>import </a:t>
            </a:r>
            <a:r>
              <a:t>javafx.scene.layout.AnchorPane</a:t>
            </a:r>
            <a:r>
              <a:rPr>
                <a:solidFill>
                  <a:srgbClr val="080808"/>
                </a:solidFill>
              </a:rPr>
              <a:t>;</a:t>
            </a:r>
          </a:p>
          <a:p>
            <a:pPr marL="0" indent="0" defTabSz="457200">
              <a:lnSpc>
                <a:spcPct val="100000"/>
              </a:lnSpc>
              <a:spcBef>
                <a:spcPts val="0"/>
              </a:spcBef>
              <a:buClrTx/>
              <a:buSzTx/>
              <a:buFontTx/>
              <a:buNone/>
              <a:defRPr sz="1700">
                <a:latin typeface="Courier New"/>
                <a:ea typeface="Courier New"/>
                <a:cs typeface="Courier New"/>
                <a:sym typeface="Courier New"/>
              </a:defRPr>
            </a:pPr>
            <a:r>
              <a:rPr>
                <a:solidFill>
                  <a:srgbClr val="0033B3"/>
                </a:solidFill>
              </a:rPr>
              <a:t>import </a:t>
            </a:r>
            <a:r>
              <a:t>javafx.scene.text.Font</a:t>
            </a:r>
            <a:r>
              <a:rPr>
                <a:solidFill>
                  <a:srgbClr val="080808"/>
                </a:solidFill>
              </a:rPr>
              <a:t>;</a:t>
            </a:r>
          </a:p>
          <a:p>
            <a:pPr marL="0" indent="0" defTabSz="457200">
              <a:lnSpc>
                <a:spcPct val="100000"/>
              </a:lnSpc>
              <a:spcBef>
                <a:spcPts val="0"/>
              </a:spcBef>
              <a:buClrTx/>
              <a:buSzTx/>
              <a:buFontTx/>
              <a:buNone/>
              <a:defRPr sz="1700">
                <a:latin typeface="Courier New"/>
                <a:ea typeface="Courier New"/>
                <a:cs typeface="Courier New"/>
                <a:sym typeface="Courier New"/>
              </a:defRPr>
            </a:pPr>
            <a:r>
              <a:rPr>
                <a:solidFill>
                  <a:srgbClr val="0033B3"/>
                </a:solidFill>
              </a:rPr>
              <a:t>import </a:t>
            </a:r>
            <a:r>
              <a:t>javafx.stage.Stage</a:t>
            </a:r>
            <a:r>
              <a:rPr>
                <a:solidFill>
                  <a:srgbClr val="080808"/>
                </a:solidFill>
              </a:rPr>
              <a:t>;</a:t>
            </a:r>
          </a:p>
          <a:p>
            <a:pPr marL="0" indent="0" defTabSz="457200">
              <a:lnSpc>
                <a:spcPct val="100000"/>
              </a:lnSpc>
              <a:spcBef>
                <a:spcPts val="0"/>
              </a:spcBef>
              <a:buClrTx/>
              <a:buSzTx/>
              <a:buFontTx/>
              <a:buNone/>
              <a:defRPr sz="1700">
                <a:solidFill>
                  <a:srgbClr val="080808"/>
                </a:solidFill>
                <a:latin typeface="Courier New"/>
                <a:ea typeface="Courier New"/>
                <a:cs typeface="Courier New"/>
                <a:sym typeface="Courier New"/>
              </a:defRPr>
            </a:pPr>
            <a:endParaRPr>
              <a:solidFill>
                <a:srgbClr val="080808"/>
              </a:solidFill>
            </a:endParaRPr>
          </a:p>
          <a:p>
            <a:pPr marL="0" indent="0" defTabSz="457200">
              <a:lnSpc>
                <a:spcPct val="100000"/>
              </a:lnSpc>
              <a:spcBef>
                <a:spcPts val="0"/>
              </a:spcBef>
              <a:buClrTx/>
              <a:buSzTx/>
              <a:buFontTx/>
              <a:buNone/>
              <a:defRPr sz="1700">
                <a:latin typeface="Courier New"/>
                <a:ea typeface="Courier New"/>
                <a:cs typeface="Courier New"/>
                <a:sym typeface="Courier New"/>
              </a:defRPr>
            </a:pPr>
            <a:r>
              <a:rPr>
                <a:solidFill>
                  <a:srgbClr val="0033B3"/>
                </a:solidFill>
              </a:rPr>
              <a:t>import </a:t>
            </a:r>
            <a:r>
              <a:t>java.io.IOException</a:t>
            </a:r>
            <a:r>
              <a:rPr>
                <a:solidFill>
                  <a:srgbClr val="080808"/>
                </a:solidFill>
              </a:rPr>
              <a:t>;</a:t>
            </a:r>
          </a:p>
          <a:p>
            <a:pPr marL="0" indent="0" defTabSz="457200">
              <a:lnSpc>
                <a:spcPct val="100000"/>
              </a:lnSpc>
              <a:spcBef>
                <a:spcPts val="0"/>
              </a:spcBef>
              <a:buClrTx/>
              <a:buSzTx/>
              <a:buFontTx/>
              <a:buNone/>
              <a:defRPr sz="1700">
                <a:solidFill>
                  <a:srgbClr val="080808"/>
                </a:solidFill>
                <a:latin typeface="Courier New"/>
                <a:ea typeface="Courier New"/>
                <a:cs typeface="Courier New"/>
                <a:sym typeface="Courier New"/>
              </a:defRPr>
            </a:pPr>
            <a:endParaRPr>
              <a:solidFill>
                <a:srgbClr val="080808"/>
              </a:solidFill>
            </a:endParaRPr>
          </a:p>
          <a:p>
            <a:pPr marL="0" indent="0" defTabSz="457200">
              <a:lnSpc>
                <a:spcPct val="100000"/>
              </a:lnSpc>
              <a:spcBef>
                <a:spcPts val="0"/>
              </a:spcBef>
              <a:buClrTx/>
              <a:buSzTx/>
              <a:buFontTx/>
              <a:buNone/>
              <a:defRPr sz="1700">
                <a:latin typeface="Courier New"/>
                <a:ea typeface="Courier New"/>
                <a:cs typeface="Courier New"/>
                <a:sym typeface="Courier New"/>
              </a:defRPr>
            </a:pPr>
            <a:r>
              <a:rPr>
                <a:solidFill>
                  <a:srgbClr val="0033B3"/>
                </a:solidFill>
              </a:rPr>
              <a:t>public class </a:t>
            </a:r>
            <a:r>
              <a:t>HelloApplication </a:t>
            </a:r>
            <a:r>
              <a:rPr>
                <a:solidFill>
                  <a:srgbClr val="0033B3"/>
                </a:solidFill>
              </a:rPr>
              <a:t>extends </a:t>
            </a:r>
            <a:r>
              <a:t>Application </a:t>
            </a:r>
            <a:r>
              <a:rPr>
                <a:solidFill>
                  <a:srgbClr val="080808"/>
                </a:solidFill>
              </a:rPr>
              <a:t>{</a:t>
            </a:r>
          </a:p>
          <a:p>
            <a:pPr marL="0" indent="0" defTabSz="457200">
              <a:lnSpc>
                <a:spcPct val="100000"/>
              </a:lnSpc>
              <a:spcBef>
                <a:spcPts val="0"/>
              </a:spcBef>
              <a:buClrTx/>
              <a:buSzTx/>
              <a:buFontTx/>
              <a:buNone/>
              <a:defRPr sz="1700">
                <a:solidFill>
                  <a:srgbClr val="9E880C"/>
                </a:solidFill>
                <a:latin typeface="Courier New"/>
                <a:ea typeface="Courier New"/>
                <a:cs typeface="Courier New"/>
                <a:sym typeface="Courier New"/>
              </a:defRPr>
            </a:pPr>
            <a:r>
              <a:rPr>
                <a:solidFill>
                  <a:srgbClr val="080808"/>
                </a:solidFill>
              </a:rPr>
              <a:t>    </a:t>
            </a:r>
            <a:r>
              <a:t>@Override</a:t>
            </a:r>
          </a:p>
          <a:p>
            <a:pPr marL="0" indent="0" defTabSz="457200">
              <a:lnSpc>
                <a:spcPct val="100000"/>
              </a:lnSpc>
              <a:spcBef>
                <a:spcPts val="0"/>
              </a:spcBef>
              <a:buClrTx/>
              <a:buSzTx/>
              <a:buFontTx/>
              <a:buNone/>
              <a:defRPr sz="1700">
                <a:solidFill>
                  <a:srgbClr val="0033B3"/>
                </a:solidFill>
                <a:latin typeface="Courier New"/>
                <a:ea typeface="Courier New"/>
                <a:cs typeface="Courier New"/>
                <a:sym typeface="Courier New"/>
              </a:defRPr>
            </a:pPr>
            <a:r>
              <a:rPr>
                <a:solidFill>
                  <a:srgbClr val="9E880C"/>
                </a:solidFill>
              </a:rPr>
              <a:t>    </a:t>
            </a:r>
            <a:r>
              <a:t>public void </a:t>
            </a:r>
            <a:r>
              <a:rPr>
                <a:solidFill>
                  <a:srgbClr val="00627A"/>
                </a:solidFill>
              </a:rPr>
              <a:t>start</a:t>
            </a:r>
            <a:r>
              <a:rPr>
                <a:solidFill>
                  <a:srgbClr val="080808"/>
                </a:solidFill>
              </a:rPr>
              <a:t>(</a:t>
            </a:r>
            <a:r>
              <a:rPr>
                <a:solidFill>
                  <a:srgbClr val="000000"/>
                </a:solidFill>
              </a:rPr>
              <a:t>Stage </a:t>
            </a:r>
            <a:r>
              <a:rPr>
                <a:solidFill>
                  <a:srgbClr val="080808"/>
                </a:solidFill>
              </a:rPr>
              <a:t>stage) </a:t>
            </a:r>
            <a:r>
              <a:t>throws </a:t>
            </a:r>
            <a:r>
              <a:rPr>
                <a:solidFill>
                  <a:srgbClr val="000000"/>
                </a:solidFill>
              </a:rPr>
              <a:t>IOException </a:t>
            </a:r>
            <a:r>
              <a:rPr>
                <a:solidFill>
                  <a:srgbClr val="080808"/>
                </a:solidFill>
              </a:rPr>
              <a:t>{</a:t>
            </a:r>
          </a:p>
          <a:p>
            <a:pPr marL="0" indent="0" defTabSz="457200">
              <a:lnSpc>
                <a:spcPct val="100000"/>
              </a:lnSpc>
              <a:spcBef>
                <a:spcPts val="0"/>
              </a:spcBef>
              <a:buClrTx/>
              <a:buSzTx/>
              <a:buFontTx/>
              <a:buNone/>
              <a:defRPr sz="1700">
                <a:latin typeface="Courier New"/>
                <a:ea typeface="Courier New"/>
                <a:cs typeface="Courier New"/>
                <a:sym typeface="Courier New"/>
              </a:defRPr>
            </a:pPr>
            <a:r>
              <a:rPr>
                <a:solidFill>
                  <a:srgbClr val="080808"/>
                </a:solidFill>
              </a:rPr>
              <a:t>        </a:t>
            </a:r>
            <a:r>
              <a:t>AnchorPane root </a:t>
            </a:r>
            <a:r>
              <a:rPr>
                <a:solidFill>
                  <a:srgbClr val="080808"/>
                </a:solidFill>
              </a:rPr>
              <a:t>= </a:t>
            </a:r>
            <a:r>
              <a:rPr>
                <a:solidFill>
                  <a:srgbClr val="0033B3"/>
                </a:solidFill>
              </a:rPr>
              <a:t>new </a:t>
            </a:r>
            <a:r>
              <a:rPr>
                <a:solidFill>
                  <a:srgbClr val="080808"/>
                </a:solidFill>
              </a:rPr>
              <a:t>AnchorPane();</a:t>
            </a:r>
          </a:p>
          <a:p>
            <a:pPr marL="0" indent="0" defTabSz="457200">
              <a:lnSpc>
                <a:spcPct val="100000"/>
              </a:lnSpc>
              <a:spcBef>
                <a:spcPts val="0"/>
              </a:spcBef>
              <a:buClrTx/>
              <a:buSzTx/>
              <a:buFontTx/>
              <a:buNone/>
              <a:defRPr sz="1700">
                <a:latin typeface="Courier New"/>
                <a:ea typeface="Courier New"/>
                <a:cs typeface="Courier New"/>
                <a:sym typeface="Courier New"/>
              </a:defRPr>
            </a:pPr>
            <a:r>
              <a:rPr>
                <a:solidFill>
                  <a:srgbClr val="080808"/>
                </a:solidFill>
              </a:rPr>
              <a:t>        </a:t>
            </a:r>
            <a:r>
              <a:t>Scene scene </a:t>
            </a:r>
            <a:r>
              <a:rPr>
                <a:solidFill>
                  <a:srgbClr val="080808"/>
                </a:solidFill>
              </a:rPr>
              <a:t>= </a:t>
            </a:r>
            <a:r>
              <a:rPr>
                <a:solidFill>
                  <a:srgbClr val="0033B3"/>
                </a:solidFill>
              </a:rPr>
              <a:t>new </a:t>
            </a:r>
            <a:r>
              <a:rPr>
                <a:solidFill>
                  <a:srgbClr val="080808"/>
                </a:solidFill>
              </a:rPr>
              <a:t>Scene(</a:t>
            </a:r>
            <a:r>
              <a:t>root</a:t>
            </a:r>
            <a:r>
              <a:rPr>
                <a:solidFill>
                  <a:srgbClr val="080808"/>
                </a:solidFill>
              </a:rPr>
              <a:t>, </a:t>
            </a:r>
            <a:r>
              <a:rPr>
                <a:solidFill>
                  <a:srgbClr val="1750EB"/>
                </a:solidFill>
              </a:rPr>
              <a:t>500</a:t>
            </a:r>
            <a:r>
              <a:rPr>
                <a:solidFill>
                  <a:srgbClr val="080808"/>
                </a:solidFill>
              </a:rPr>
              <a:t>,</a:t>
            </a:r>
            <a:r>
              <a:rPr>
                <a:solidFill>
                  <a:srgbClr val="1750EB"/>
                </a:solidFill>
              </a:rPr>
              <a:t>500</a:t>
            </a:r>
            <a:r>
              <a:rPr>
                <a:solidFill>
                  <a:srgbClr val="080808"/>
                </a:solidFill>
              </a:rPr>
              <a:t>);</a:t>
            </a:r>
          </a:p>
          <a:p>
            <a:pPr marL="0" indent="0" defTabSz="457200">
              <a:lnSpc>
                <a:spcPct val="100000"/>
              </a:lnSpc>
              <a:spcBef>
                <a:spcPts val="0"/>
              </a:spcBef>
              <a:buClrTx/>
              <a:buSzTx/>
              <a:buFontTx/>
              <a:buNone/>
              <a:defRPr sz="1700">
                <a:latin typeface="Courier New"/>
                <a:ea typeface="Courier New"/>
                <a:cs typeface="Courier New"/>
                <a:sym typeface="Courier New"/>
              </a:defRPr>
            </a:pPr>
            <a:r>
              <a:rPr>
                <a:solidFill>
                  <a:srgbClr val="080808"/>
                </a:solidFill>
              </a:rPr>
              <a:t>        </a:t>
            </a:r>
            <a:r>
              <a:t>Label etiket </a:t>
            </a:r>
            <a:r>
              <a:rPr>
                <a:solidFill>
                  <a:srgbClr val="080808"/>
                </a:solidFill>
              </a:rPr>
              <a:t>= </a:t>
            </a:r>
            <a:r>
              <a:rPr>
                <a:solidFill>
                  <a:srgbClr val="0033B3"/>
                </a:solidFill>
              </a:rPr>
              <a:t>new </a:t>
            </a:r>
            <a:r>
              <a:rPr>
                <a:solidFill>
                  <a:srgbClr val="080808"/>
                </a:solidFill>
              </a:rPr>
              <a:t>Label (</a:t>
            </a:r>
            <a:r>
              <a:rPr>
                <a:solidFill>
                  <a:srgbClr val="077D16"/>
                </a:solidFill>
              </a:rPr>
              <a:t>"Merhaba"</a:t>
            </a:r>
            <a:r>
              <a:rPr>
                <a:solidFill>
                  <a:srgbClr val="080808"/>
                </a:solidFill>
              </a:rPr>
              <a:t>);</a:t>
            </a:r>
          </a:p>
          <a:p>
            <a:pPr marL="0" indent="0" defTabSz="457200">
              <a:lnSpc>
                <a:spcPct val="100000"/>
              </a:lnSpc>
              <a:spcBef>
                <a:spcPts val="0"/>
              </a:spcBef>
              <a:buClrTx/>
              <a:buSzTx/>
              <a:buFontTx/>
              <a:buNone/>
              <a:defRPr sz="1700">
                <a:solidFill>
                  <a:srgbClr val="080808"/>
                </a:solidFill>
                <a:latin typeface="Courier New"/>
                <a:ea typeface="Courier New"/>
                <a:cs typeface="Courier New"/>
                <a:sym typeface="Courier New"/>
              </a:defRPr>
            </a:pPr>
            <a:r>
              <a:t>        </a:t>
            </a:r>
            <a:r>
              <a:rPr>
                <a:solidFill>
                  <a:srgbClr val="000000"/>
                </a:solidFill>
              </a:rPr>
              <a:t>etiket</a:t>
            </a:r>
            <a:r>
              <a:t>.setFont(</a:t>
            </a:r>
            <a:r>
              <a:rPr>
                <a:solidFill>
                  <a:srgbClr val="000000"/>
                </a:solidFill>
              </a:rPr>
              <a:t>Font</a:t>
            </a:r>
            <a:r>
              <a:t>.</a:t>
            </a:r>
            <a:r>
              <a:rPr i="1"/>
              <a:t>font</a:t>
            </a:r>
            <a:r>
              <a:t>(</a:t>
            </a:r>
            <a:r>
              <a:rPr>
                <a:solidFill>
                  <a:srgbClr val="077D16"/>
                </a:solidFill>
              </a:rPr>
              <a:t>"Arial"</a:t>
            </a:r>
            <a:r>
              <a:t>,</a:t>
            </a:r>
            <a:r>
              <a:rPr>
                <a:solidFill>
                  <a:srgbClr val="1750EB"/>
                </a:solidFill>
              </a:rPr>
              <a:t>40</a:t>
            </a:r>
            <a:r>
              <a:t>));</a:t>
            </a:r>
          </a:p>
          <a:p>
            <a:pPr marL="0" indent="0" defTabSz="457200">
              <a:lnSpc>
                <a:spcPct val="100000"/>
              </a:lnSpc>
              <a:spcBef>
                <a:spcPts val="0"/>
              </a:spcBef>
              <a:buClrTx/>
              <a:buSzTx/>
              <a:buFontTx/>
              <a:buNone/>
              <a:defRPr sz="1700">
                <a:solidFill>
                  <a:srgbClr val="080808"/>
                </a:solidFill>
                <a:latin typeface="Courier New"/>
                <a:ea typeface="Courier New"/>
                <a:cs typeface="Courier New"/>
                <a:sym typeface="Courier New"/>
              </a:defRPr>
            </a:pPr>
            <a:r>
              <a:t>        </a:t>
            </a:r>
            <a:r>
              <a:rPr>
                <a:solidFill>
                  <a:srgbClr val="000000"/>
                </a:solidFill>
              </a:rPr>
              <a:t>root</a:t>
            </a:r>
            <a:r>
              <a:t>.getChildren().add(</a:t>
            </a:r>
            <a:r>
              <a:rPr>
                <a:solidFill>
                  <a:srgbClr val="000000"/>
                </a:solidFill>
              </a:rPr>
              <a:t>etiket</a:t>
            </a:r>
            <a:r>
              <a:t>);</a:t>
            </a:r>
          </a:p>
          <a:p>
            <a:pPr marL="0" indent="0" defTabSz="457200">
              <a:lnSpc>
                <a:spcPct val="100000"/>
              </a:lnSpc>
              <a:spcBef>
                <a:spcPts val="0"/>
              </a:spcBef>
              <a:buClrTx/>
              <a:buSzTx/>
              <a:buFontTx/>
              <a:buNone/>
              <a:defRPr sz="1700">
                <a:solidFill>
                  <a:srgbClr val="080808"/>
                </a:solidFill>
                <a:latin typeface="Courier New"/>
                <a:ea typeface="Courier New"/>
                <a:cs typeface="Courier New"/>
                <a:sym typeface="Courier New"/>
              </a:defRPr>
            </a:pPr>
            <a:endParaRPr/>
          </a:p>
          <a:p>
            <a:pPr marL="0" indent="0" defTabSz="457200">
              <a:lnSpc>
                <a:spcPct val="100000"/>
              </a:lnSpc>
              <a:spcBef>
                <a:spcPts val="0"/>
              </a:spcBef>
              <a:buClrTx/>
              <a:buSzTx/>
              <a:buFontTx/>
              <a:buNone/>
              <a:defRPr sz="1700">
                <a:latin typeface="Courier New"/>
                <a:ea typeface="Courier New"/>
                <a:cs typeface="Courier New"/>
                <a:sym typeface="Courier New"/>
              </a:defRPr>
            </a:pPr>
            <a:r>
              <a:rPr>
                <a:solidFill>
                  <a:srgbClr val="080808"/>
                </a:solidFill>
              </a:rPr>
              <a:t>        </a:t>
            </a:r>
            <a:r>
              <a:t>Button dugme </a:t>
            </a:r>
            <a:r>
              <a:rPr>
                <a:solidFill>
                  <a:srgbClr val="080808"/>
                </a:solidFill>
              </a:rPr>
              <a:t>= </a:t>
            </a:r>
            <a:r>
              <a:rPr>
                <a:solidFill>
                  <a:srgbClr val="0033B3"/>
                </a:solidFill>
              </a:rPr>
              <a:t>new </a:t>
            </a:r>
            <a:r>
              <a:rPr>
                <a:solidFill>
                  <a:srgbClr val="080808"/>
                </a:solidFill>
              </a:rPr>
              <a:t>Button(</a:t>
            </a:r>
            <a:r>
              <a:rPr>
                <a:solidFill>
                  <a:srgbClr val="077D16"/>
                </a:solidFill>
              </a:rPr>
              <a:t>"Tamam"</a:t>
            </a:r>
            <a:r>
              <a:rPr>
                <a:solidFill>
                  <a:srgbClr val="080808"/>
                </a:solidFill>
              </a:rPr>
              <a:t>);</a:t>
            </a:r>
          </a:p>
          <a:p>
            <a:pPr marL="0" indent="0" defTabSz="457200">
              <a:lnSpc>
                <a:spcPct val="100000"/>
              </a:lnSpc>
              <a:spcBef>
                <a:spcPts val="0"/>
              </a:spcBef>
              <a:buClrTx/>
              <a:buSzTx/>
              <a:buFontTx/>
              <a:buNone/>
              <a:defRPr sz="1700">
                <a:solidFill>
                  <a:srgbClr val="080808"/>
                </a:solidFill>
                <a:latin typeface="Courier New"/>
                <a:ea typeface="Courier New"/>
                <a:cs typeface="Courier New"/>
                <a:sym typeface="Courier New"/>
              </a:defRPr>
            </a:pPr>
            <a:r>
              <a:t>        </a:t>
            </a:r>
            <a:r>
              <a:rPr>
                <a:solidFill>
                  <a:srgbClr val="000000"/>
                </a:solidFill>
              </a:rPr>
              <a:t>dugme</a:t>
            </a:r>
            <a:r>
              <a:t>.setLayoutX(</a:t>
            </a:r>
            <a:r>
              <a:rPr>
                <a:solidFill>
                  <a:srgbClr val="1750EB"/>
                </a:solidFill>
              </a:rPr>
              <a:t>100</a:t>
            </a:r>
            <a:r>
              <a:t>);</a:t>
            </a:r>
          </a:p>
          <a:p>
            <a:pPr marL="0" indent="0" defTabSz="457200">
              <a:lnSpc>
                <a:spcPct val="100000"/>
              </a:lnSpc>
              <a:spcBef>
                <a:spcPts val="0"/>
              </a:spcBef>
              <a:buClrTx/>
              <a:buSzTx/>
              <a:buFontTx/>
              <a:buNone/>
              <a:defRPr sz="1700">
                <a:solidFill>
                  <a:srgbClr val="080808"/>
                </a:solidFill>
                <a:latin typeface="Courier New"/>
                <a:ea typeface="Courier New"/>
                <a:cs typeface="Courier New"/>
                <a:sym typeface="Courier New"/>
              </a:defRPr>
            </a:pPr>
            <a:r>
              <a:t>        </a:t>
            </a:r>
            <a:r>
              <a:rPr>
                <a:solidFill>
                  <a:srgbClr val="000000"/>
                </a:solidFill>
              </a:rPr>
              <a:t>dugme</a:t>
            </a:r>
            <a:r>
              <a:t>.setLayoutY(</a:t>
            </a:r>
            <a:r>
              <a:rPr>
                <a:solidFill>
                  <a:srgbClr val="1750EB"/>
                </a:solidFill>
              </a:rPr>
              <a:t>200</a:t>
            </a:r>
            <a:r>
              <a:t>);</a:t>
            </a:r>
          </a:p>
          <a:p>
            <a:pPr marL="0" indent="0" defTabSz="457200">
              <a:lnSpc>
                <a:spcPct val="100000"/>
              </a:lnSpc>
              <a:spcBef>
                <a:spcPts val="0"/>
              </a:spcBef>
              <a:buClrTx/>
              <a:buSzTx/>
              <a:buFontTx/>
              <a:buNone/>
              <a:defRPr sz="1700">
                <a:solidFill>
                  <a:srgbClr val="080808"/>
                </a:solidFill>
                <a:latin typeface="Courier New"/>
                <a:ea typeface="Courier New"/>
                <a:cs typeface="Courier New"/>
                <a:sym typeface="Courier New"/>
              </a:defRPr>
            </a:pPr>
            <a:r>
              <a:t>        </a:t>
            </a:r>
            <a:r>
              <a:rPr>
                <a:solidFill>
                  <a:srgbClr val="000000"/>
                </a:solidFill>
              </a:rPr>
              <a:t>root</a:t>
            </a:r>
            <a:r>
              <a:t>.getChildren().add(</a:t>
            </a:r>
            <a:r>
              <a:rPr>
                <a:solidFill>
                  <a:srgbClr val="000000"/>
                </a:solidFill>
              </a:rPr>
              <a:t>dugme</a:t>
            </a:r>
            <a:r>
              <a:t>);</a:t>
            </a:r>
          </a:p>
          <a:p>
            <a:pPr marL="0" indent="0" defTabSz="457200">
              <a:lnSpc>
                <a:spcPct val="100000"/>
              </a:lnSpc>
              <a:spcBef>
                <a:spcPts val="0"/>
              </a:spcBef>
              <a:buClrTx/>
              <a:buSzTx/>
              <a:buFontTx/>
              <a:buNone/>
              <a:defRPr sz="1700">
                <a:solidFill>
                  <a:srgbClr val="080808"/>
                </a:solidFill>
                <a:latin typeface="Courier New"/>
                <a:ea typeface="Courier New"/>
                <a:cs typeface="Courier New"/>
                <a:sym typeface="Courier New"/>
              </a:defRPr>
            </a:pPr>
            <a:endParaRPr/>
          </a:p>
          <a:p>
            <a:pPr marL="0" indent="0" defTabSz="457200">
              <a:lnSpc>
                <a:spcPct val="100000"/>
              </a:lnSpc>
              <a:spcBef>
                <a:spcPts val="0"/>
              </a:spcBef>
              <a:buClrTx/>
              <a:buSzTx/>
              <a:buFontTx/>
              <a:buNone/>
              <a:defRPr sz="1700">
                <a:solidFill>
                  <a:srgbClr val="080808"/>
                </a:solidFill>
                <a:latin typeface="Courier New"/>
                <a:ea typeface="Courier New"/>
                <a:cs typeface="Courier New"/>
                <a:sym typeface="Courier New"/>
              </a:defRPr>
            </a:pPr>
            <a:r>
              <a:t>        stage.setTitle(</a:t>
            </a:r>
            <a:r>
              <a:rPr>
                <a:solidFill>
                  <a:srgbClr val="077D16"/>
                </a:solidFill>
              </a:rPr>
              <a:t>"Kontroller!"</a:t>
            </a:r>
            <a:r>
              <a:t>);</a:t>
            </a:r>
          </a:p>
          <a:p>
            <a:pPr marL="0" indent="0" defTabSz="457200">
              <a:lnSpc>
                <a:spcPct val="100000"/>
              </a:lnSpc>
              <a:spcBef>
                <a:spcPts val="0"/>
              </a:spcBef>
              <a:buClrTx/>
              <a:buSzTx/>
              <a:buFontTx/>
              <a:buNone/>
              <a:defRPr sz="1700">
                <a:solidFill>
                  <a:srgbClr val="080808"/>
                </a:solidFill>
                <a:latin typeface="Courier New"/>
                <a:ea typeface="Courier New"/>
                <a:cs typeface="Courier New"/>
                <a:sym typeface="Courier New"/>
              </a:defRPr>
            </a:pPr>
            <a:r>
              <a:t>        stage.setScene(</a:t>
            </a:r>
            <a:r>
              <a:rPr>
                <a:solidFill>
                  <a:srgbClr val="000000"/>
                </a:solidFill>
              </a:rPr>
              <a:t>scene</a:t>
            </a:r>
            <a:r>
              <a:t>);</a:t>
            </a:r>
          </a:p>
          <a:p>
            <a:pPr marL="0" indent="0" defTabSz="457200">
              <a:lnSpc>
                <a:spcPct val="100000"/>
              </a:lnSpc>
              <a:spcBef>
                <a:spcPts val="0"/>
              </a:spcBef>
              <a:buClrTx/>
              <a:buSzTx/>
              <a:buFontTx/>
              <a:buNone/>
              <a:defRPr sz="1700">
                <a:solidFill>
                  <a:srgbClr val="080808"/>
                </a:solidFill>
                <a:latin typeface="Courier New"/>
                <a:ea typeface="Courier New"/>
                <a:cs typeface="Courier New"/>
                <a:sym typeface="Courier New"/>
              </a:defRPr>
            </a:pPr>
            <a:r>
              <a:t>        stage.show();</a:t>
            </a:r>
          </a:p>
          <a:p>
            <a:pPr marL="0" indent="0" defTabSz="457200">
              <a:lnSpc>
                <a:spcPct val="100000"/>
              </a:lnSpc>
              <a:spcBef>
                <a:spcPts val="0"/>
              </a:spcBef>
              <a:buClrTx/>
              <a:buSzTx/>
              <a:buFontTx/>
              <a:buNone/>
              <a:defRPr sz="1700">
                <a:solidFill>
                  <a:srgbClr val="080808"/>
                </a:solidFill>
                <a:latin typeface="Courier New"/>
                <a:ea typeface="Courier New"/>
                <a:cs typeface="Courier New"/>
                <a:sym typeface="Courier New"/>
              </a:defRPr>
            </a:pPr>
            <a:r>
              <a:t>    }</a:t>
            </a:r>
          </a:p>
          <a:p>
            <a:pPr marL="0" indent="0" defTabSz="457200">
              <a:lnSpc>
                <a:spcPct val="100000"/>
              </a:lnSpc>
              <a:spcBef>
                <a:spcPts val="0"/>
              </a:spcBef>
              <a:buClrTx/>
              <a:buSzTx/>
              <a:buFontTx/>
              <a:buNone/>
              <a:defRPr sz="1700">
                <a:solidFill>
                  <a:srgbClr val="080808"/>
                </a:solidFill>
                <a:latin typeface="Courier New"/>
                <a:ea typeface="Courier New"/>
                <a:cs typeface="Courier New"/>
                <a:sym typeface="Courier New"/>
              </a:defRPr>
            </a:pPr>
            <a:endParaRPr/>
          </a:p>
          <a:p>
            <a:pPr marL="0" indent="0" defTabSz="457200">
              <a:lnSpc>
                <a:spcPct val="100000"/>
              </a:lnSpc>
              <a:spcBef>
                <a:spcPts val="0"/>
              </a:spcBef>
              <a:buClrTx/>
              <a:buSzTx/>
              <a:buFontTx/>
              <a:buNone/>
              <a:defRPr sz="1700">
                <a:solidFill>
                  <a:srgbClr val="0033B3"/>
                </a:solidFill>
                <a:latin typeface="Courier New"/>
                <a:ea typeface="Courier New"/>
                <a:cs typeface="Courier New"/>
                <a:sym typeface="Courier New"/>
              </a:defRPr>
            </a:pPr>
            <a:r>
              <a:rPr>
                <a:solidFill>
                  <a:srgbClr val="080808"/>
                </a:solidFill>
              </a:rPr>
              <a:t>    </a:t>
            </a:r>
            <a:r>
              <a:t>public static void </a:t>
            </a:r>
            <a:r>
              <a:rPr>
                <a:solidFill>
                  <a:srgbClr val="00627A"/>
                </a:solidFill>
              </a:rPr>
              <a:t>main</a:t>
            </a:r>
            <a:r>
              <a:rPr>
                <a:solidFill>
                  <a:srgbClr val="080808"/>
                </a:solidFill>
              </a:rPr>
              <a:t>(</a:t>
            </a:r>
            <a:r>
              <a:rPr>
                <a:solidFill>
                  <a:srgbClr val="000000"/>
                </a:solidFill>
              </a:rPr>
              <a:t>String</a:t>
            </a:r>
            <a:r>
              <a:rPr>
                <a:solidFill>
                  <a:srgbClr val="080808"/>
                </a:solidFill>
              </a:rPr>
              <a:t>[] args) {</a:t>
            </a:r>
          </a:p>
          <a:p>
            <a:pPr marL="0" indent="0" defTabSz="457200">
              <a:lnSpc>
                <a:spcPct val="100000"/>
              </a:lnSpc>
              <a:spcBef>
                <a:spcPts val="0"/>
              </a:spcBef>
              <a:buClrTx/>
              <a:buSzTx/>
              <a:buFontTx/>
              <a:buNone/>
              <a:defRPr sz="1700">
                <a:solidFill>
                  <a:srgbClr val="080808"/>
                </a:solidFill>
                <a:latin typeface="Courier New"/>
                <a:ea typeface="Courier New"/>
                <a:cs typeface="Courier New"/>
                <a:sym typeface="Courier New"/>
              </a:defRPr>
            </a:pPr>
            <a:r>
              <a:t>        </a:t>
            </a:r>
            <a:r>
              <a:rPr i="1"/>
              <a:t>launch</a:t>
            </a:r>
            <a:r>
              <a:t>();</a:t>
            </a:r>
          </a:p>
          <a:p>
            <a:pPr marL="0" indent="0" defTabSz="457200">
              <a:lnSpc>
                <a:spcPct val="100000"/>
              </a:lnSpc>
              <a:spcBef>
                <a:spcPts val="0"/>
              </a:spcBef>
              <a:buClrTx/>
              <a:buSzTx/>
              <a:buFontTx/>
              <a:buNone/>
              <a:defRPr sz="1700">
                <a:solidFill>
                  <a:srgbClr val="080808"/>
                </a:solidFill>
                <a:latin typeface="Courier New"/>
                <a:ea typeface="Courier New"/>
                <a:cs typeface="Courier New"/>
                <a:sym typeface="Courier New"/>
              </a:defRPr>
            </a:pPr>
            <a:r>
              <a:t>    }</a:t>
            </a:r>
          </a:p>
          <a:p>
            <a:pPr marL="0" indent="0" defTabSz="457200">
              <a:lnSpc>
                <a:spcPct val="100000"/>
              </a:lnSpc>
              <a:spcBef>
                <a:spcPts val="0"/>
              </a:spcBef>
              <a:buClrTx/>
              <a:buSzTx/>
              <a:buFontTx/>
              <a:buNone/>
              <a:defRPr sz="1700">
                <a:solidFill>
                  <a:srgbClr val="080808"/>
                </a:solidFill>
                <a:latin typeface="Courier New"/>
                <a:ea typeface="Courier New"/>
                <a:cs typeface="Courier New"/>
                <a:sym typeface="Courier New"/>
              </a:defRPr>
            </a:pPr>
            <a:r>
              <a:t>}</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Radio Button"/>
          <p:cNvSpPr txBox="1">
            <a:spLocks noGrp="1"/>
          </p:cNvSpPr>
          <p:nvPr>
            <p:ph type="title"/>
          </p:nvPr>
        </p:nvSpPr>
        <p:spPr>
          <a:prstGeom prst="rect">
            <a:avLst/>
          </a:prstGeom>
        </p:spPr>
        <p:txBody>
          <a:bodyPr/>
          <a:lstStyle/>
          <a:p>
            <a:r>
              <a:t>Radio Button</a:t>
            </a:r>
          </a:p>
        </p:txBody>
      </p:sp>
      <p:sp>
        <p:nvSpPr>
          <p:cNvPr id="143" name="Radio Button kontrolü seçim için kullanılır. Gruplanarak grup içinde sadece bir tanesinin seçimi sağlanabilir.…"/>
          <p:cNvSpPr txBox="1">
            <a:spLocks noGrp="1"/>
          </p:cNvSpPr>
          <p:nvPr>
            <p:ph type="body" idx="1"/>
          </p:nvPr>
        </p:nvSpPr>
        <p:spPr>
          <a:prstGeom prst="rect">
            <a:avLst/>
          </a:prstGeom>
        </p:spPr>
        <p:txBody>
          <a:bodyPr/>
          <a:lstStyle/>
          <a:p>
            <a:r>
              <a:rPr lang="en-US" dirty="0"/>
              <a:t>The Radio Button control is used for selection. By grouping, only one of them can be selected within the group.</a:t>
            </a:r>
            <a:endParaRPr dirty="0"/>
          </a:p>
          <a:p>
            <a:r>
              <a:rPr lang="en-US" dirty="0"/>
              <a:t>To select a radio button you can set </a:t>
            </a:r>
            <a:r>
              <a:rPr dirty="0" err="1">
                <a:solidFill>
                  <a:srgbClr val="0433FF"/>
                </a:solidFill>
              </a:rPr>
              <a:t>setSelected</a:t>
            </a:r>
            <a:r>
              <a:rPr dirty="0">
                <a:solidFill>
                  <a:srgbClr val="0433FF"/>
                </a:solidFill>
              </a:rPr>
              <a:t>() </a:t>
            </a:r>
            <a:r>
              <a:rPr lang="en-US" dirty="0"/>
              <a:t>method. The </a:t>
            </a:r>
            <a:r>
              <a:rPr lang="en-US" dirty="0" err="1">
                <a:solidFill>
                  <a:srgbClr val="FF40FF"/>
                </a:solidFill>
              </a:rPr>
              <a:t>isSelected</a:t>
            </a:r>
            <a:r>
              <a:rPr lang="en-US" dirty="0">
                <a:solidFill>
                  <a:srgbClr val="FF40FF"/>
                </a:solidFill>
              </a:rPr>
              <a:t>() </a:t>
            </a:r>
            <a:r>
              <a:rPr lang="en-US" dirty="0"/>
              <a:t>method is used to check whether it is selected</a:t>
            </a:r>
            <a:r>
              <a:rPr dirty="0"/>
              <a:t>.</a:t>
            </a:r>
          </a:p>
        </p:txBody>
      </p:sp>
      <p:pic>
        <p:nvPicPr>
          <p:cNvPr id="144" name="Screen Shot 2022-05-03 at 14.24.18.png" descr="Screen Shot 2022-05-03 at 14.24.18.png"/>
          <p:cNvPicPr>
            <a:picLocks noChangeAspect="1"/>
          </p:cNvPicPr>
          <p:nvPr/>
        </p:nvPicPr>
        <p:blipFill>
          <a:blip r:embed="rId2"/>
          <a:stretch>
            <a:fillRect/>
          </a:stretch>
        </p:blipFill>
        <p:spPr>
          <a:xfrm>
            <a:off x="5816330" y="7691247"/>
            <a:ext cx="12751340" cy="2786008"/>
          </a:xfrm>
          <a:prstGeom prst="rect">
            <a:avLst/>
          </a:prstGeom>
          <a:ln w="12700">
            <a:miter lim="400000"/>
          </a:ln>
        </p:spPr>
      </p:pic>
      <p:sp>
        <p:nvSpPr>
          <p:cNvPr id="145" name="//A radio button with an empty string for its label…"/>
          <p:cNvSpPr txBox="1"/>
          <p:nvPr/>
        </p:nvSpPr>
        <p:spPr>
          <a:xfrm>
            <a:off x="6637387" y="10543409"/>
            <a:ext cx="11109226" cy="2755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p>
            <a:pPr defTabSz="457200">
              <a:defRPr i="1">
                <a:solidFill>
                  <a:srgbClr val="8C8C8C"/>
                </a:solidFill>
                <a:latin typeface="Courier New"/>
                <a:ea typeface="Courier New"/>
                <a:cs typeface="Courier New"/>
                <a:sym typeface="Courier New"/>
              </a:defRPr>
            </a:pPr>
            <a:r>
              <a:t>//A radio button with an empty string for its label </a:t>
            </a:r>
          </a:p>
          <a:p>
            <a:pPr defTabSz="457200">
              <a:defRPr>
                <a:latin typeface="Courier New"/>
                <a:ea typeface="Courier New"/>
                <a:cs typeface="Courier New"/>
                <a:sym typeface="Courier New"/>
              </a:defRPr>
            </a:pPr>
            <a:r>
              <a:t>RadioButton rb1 </a:t>
            </a:r>
            <a:r>
              <a:rPr>
                <a:solidFill>
                  <a:srgbClr val="080808"/>
                </a:solidFill>
              </a:rPr>
              <a:t>= </a:t>
            </a:r>
            <a:r>
              <a:rPr>
                <a:solidFill>
                  <a:srgbClr val="0033B3"/>
                </a:solidFill>
              </a:rPr>
              <a:t>new </a:t>
            </a:r>
            <a:r>
              <a:rPr>
                <a:solidFill>
                  <a:srgbClr val="080808"/>
                </a:solidFill>
              </a:rPr>
              <a:t>RadioButton();</a:t>
            </a:r>
          </a:p>
          <a:p>
            <a:pPr defTabSz="457200">
              <a:defRPr i="1">
                <a:solidFill>
                  <a:srgbClr val="8C8C8C"/>
                </a:solidFill>
                <a:latin typeface="Courier New"/>
                <a:ea typeface="Courier New"/>
                <a:cs typeface="Courier New"/>
                <a:sym typeface="Courier New"/>
              </a:defRPr>
            </a:pPr>
            <a:r>
              <a:t>//Setting a text label</a:t>
            </a:r>
          </a:p>
          <a:p>
            <a:pPr defTabSz="457200">
              <a:defRPr>
                <a:solidFill>
                  <a:srgbClr val="080808"/>
                </a:solidFill>
                <a:latin typeface="Courier New"/>
                <a:ea typeface="Courier New"/>
                <a:cs typeface="Courier New"/>
                <a:sym typeface="Courier New"/>
              </a:defRPr>
            </a:pPr>
            <a:r>
              <a:rPr>
                <a:solidFill>
                  <a:srgbClr val="000000"/>
                </a:solidFill>
              </a:rPr>
              <a:t>rb1</a:t>
            </a:r>
            <a:r>
              <a:t>.setText(</a:t>
            </a:r>
            <a:r>
              <a:rPr>
                <a:solidFill>
                  <a:srgbClr val="077D16"/>
                </a:solidFill>
              </a:rPr>
              <a:t>"Home"</a:t>
            </a:r>
            <a:r>
              <a:t>); </a:t>
            </a:r>
          </a:p>
          <a:p>
            <a:pPr defTabSz="457200">
              <a:defRPr i="1">
                <a:solidFill>
                  <a:srgbClr val="8C8C8C"/>
                </a:solidFill>
                <a:latin typeface="Courier New"/>
                <a:ea typeface="Courier New"/>
                <a:cs typeface="Courier New"/>
                <a:sym typeface="Courier New"/>
              </a:defRPr>
            </a:pPr>
            <a:r>
              <a:t>//A radio button with the specified label </a:t>
            </a:r>
          </a:p>
          <a:p>
            <a:pPr defTabSz="457200">
              <a:defRPr>
                <a:latin typeface="Courier New"/>
                <a:ea typeface="Courier New"/>
                <a:cs typeface="Courier New"/>
                <a:sym typeface="Courier New"/>
              </a:defRPr>
            </a:pPr>
            <a:r>
              <a:t>RadioButton rb2 </a:t>
            </a:r>
            <a:r>
              <a:rPr>
                <a:solidFill>
                  <a:srgbClr val="080808"/>
                </a:solidFill>
              </a:rPr>
              <a:t>= </a:t>
            </a:r>
            <a:r>
              <a:rPr>
                <a:solidFill>
                  <a:srgbClr val="0033B3"/>
                </a:solidFill>
              </a:rPr>
              <a:t>new </a:t>
            </a:r>
            <a:r>
              <a:rPr>
                <a:solidFill>
                  <a:srgbClr val="080808"/>
                </a:solidFill>
              </a:rPr>
              <a:t>RadioButton(</a:t>
            </a:r>
            <a:r>
              <a:rPr>
                <a:solidFill>
                  <a:srgbClr val="077D16"/>
                </a:solidFill>
              </a:rPr>
              <a:t>"Calendar"</a:t>
            </a:r>
            <a:r>
              <a:rPr>
                <a:solidFill>
                  <a:srgbClr val="080808"/>
                </a:solidFill>
              </a:rPr>
              <a:t>);</a:t>
            </a:r>
          </a:p>
        </p:txBody>
      </p:sp>
      <p:sp>
        <p:nvSpPr>
          <p:cNvPr id="146" name="Image image = new Image(getClass().getResourceAsStream(“/ok.jpg&quot;));…"/>
          <p:cNvSpPr txBox="1"/>
          <p:nvPr/>
        </p:nvSpPr>
        <p:spPr>
          <a:xfrm>
            <a:off x="17597651" y="11667359"/>
            <a:ext cx="6650801"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defTabSz="457200">
              <a:spcBef>
                <a:spcPts val="800"/>
              </a:spcBef>
              <a:defRPr sz="1300">
                <a:solidFill>
                  <a:srgbClr val="080808"/>
                </a:solidFill>
                <a:latin typeface="Courier New"/>
                <a:ea typeface="Courier New"/>
                <a:cs typeface="Courier New"/>
                <a:sym typeface="Courier New"/>
              </a:defRPr>
            </a:pPr>
            <a:r>
              <a:rPr>
                <a:solidFill>
                  <a:srgbClr val="000000"/>
                </a:solidFill>
              </a:rPr>
              <a:t>Image image </a:t>
            </a:r>
            <a:r>
              <a:t>= </a:t>
            </a:r>
            <a:r>
              <a:rPr>
                <a:solidFill>
                  <a:srgbClr val="0033B3"/>
                </a:solidFill>
              </a:rPr>
              <a:t>new </a:t>
            </a:r>
            <a:r>
              <a:t>Image(getClass().getResourceAsStream(</a:t>
            </a:r>
            <a:r>
              <a:rPr>
                <a:solidFill>
                  <a:srgbClr val="077D16"/>
                </a:solidFill>
              </a:rPr>
              <a:t>“/ok.jpg"</a:t>
            </a:r>
            <a:r>
              <a:t>));</a:t>
            </a:r>
          </a:p>
          <a:p>
            <a:pPr defTabSz="457200">
              <a:spcBef>
                <a:spcPts val="800"/>
              </a:spcBef>
              <a:defRPr sz="1300">
                <a:solidFill>
                  <a:srgbClr val="080808"/>
                </a:solidFill>
                <a:latin typeface="Courier New"/>
                <a:ea typeface="Courier New"/>
                <a:cs typeface="Courier New"/>
                <a:sym typeface="Courier New"/>
              </a:defRPr>
            </a:pPr>
            <a:r>
              <a:rPr>
                <a:solidFill>
                  <a:srgbClr val="000000"/>
                </a:solidFill>
              </a:rPr>
              <a:t>rb2</a:t>
            </a:r>
            <a:r>
              <a:t>.setGraphic(</a:t>
            </a:r>
            <a:r>
              <a:rPr>
                <a:solidFill>
                  <a:srgbClr val="0033B3"/>
                </a:solidFill>
              </a:rPr>
              <a:t>new </a:t>
            </a:r>
            <a:r>
              <a:t>ImageView(</a:t>
            </a:r>
            <a:r>
              <a:rPr>
                <a:solidFill>
                  <a:srgbClr val="000000"/>
                </a:solidFill>
              </a:rPr>
              <a:t>image</a:t>
            </a:r>
            <a:r>
              <a:t>));</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Radio Button"/>
          <p:cNvSpPr txBox="1">
            <a:spLocks noGrp="1"/>
          </p:cNvSpPr>
          <p:nvPr>
            <p:ph type="title"/>
          </p:nvPr>
        </p:nvSpPr>
        <p:spPr>
          <a:prstGeom prst="rect">
            <a:avLst/>
          </a:prstGeom>
        </p:spPr>
        <p:txBody>
          <a:bodyPr/>
          <a:lstStyle/>
          <a:p>
            <a:r>
              <a:t>Radio Button</a:t>
            </a:r>
          </a:p>
        </p:txBody>
      </p:sp>
      <p:sp>
        <p:nvSpPr>
          <p:cNvPr id="149" name="Radio Buttonlar grubunda sadece 1 tane radio button’ın seçilmesini sağlamak için gruplamak gerekiyor."/>
          <p:cNvSpPr txBox="1">
            <a:spLocks noGrp="1"/>
          </p:cNvSpPr>
          <p:nvPr>
            <p:ph type="body" idx="1"/>
          </p:nvPr>
        </p:nvSpPr>
        <p:spPr>
          <a:prstGeom prst="rect">
            <a:avLst/>
          </a:prstGeom>
        </p:spPr>
        <p:txBody>
          <a:bodyPr/>
          <a:lstStyle/>
          <a:p>
            <a:r>
              <a:rPr lang="en-US" dirty="0"/>
              <a:t>In the Radio Buttons group, it is necessary to group only 1 radio button to ensure that it is selected.</a:t>
            </a:r>
            <a:endParaRPr dirty="0"/>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Google Shape;90;p8"/>
          <p:cNvSpPr txBox="1">
            <a:spLocks noGrp="1"/>
          </p:cNvSpPr>
          <p:nvPr>
            <p:ph type="title"/>
          </p:nvPr>
        </p:nvSpPr>
        <p:spPr>
          <a:xfrm>
            <a:off x="765750" y="263524"/>
            <a:ext cx="22852500" cy="2022445"/>
          </a:xfrm>
          <a:prstGeom prst="rect">
            <a:avLst/>
          </a:prstGeom>
        </p:spPr>
        <p:txBody>
          <a:bodyPr/>
          <a:lstStyle/>
          <a:p>
            <a:pPr>
              <a:defRPr sz="6400"/>
            </a:pPr>
            <a:r>
              <a:rPr lang="en-US" dirty="0"/>
              <a:t>Visual Program </a:t>
            </a:r>
            <a:br>
              <a:rPr dirty="0"/>
            </a:br>
            <a:r>
              <a:rPr lang="en-US" sz="4800" dirty="0">
                <a:solidFill>
                  <a:srgbClr val="00B050"/>
                </a:solidFill>
              </a:rPr>
              <a:t>Example</a:t>
            </a:r>
            <a:r>
              <a:rPr sz="4800" dirty="0">
                <a:solidFill>
                  <a:srgbClr val="00B050"/>
                </a:solidFill>
              </a:rPr>
              <a:t> - 3</a:t>
            </a:r>
          </a:p>
        </p:txBody>
      </p:sp>
      <p:sp>
        <p:nvSpPr>
          <p:cNvPr id="152" name="Google Shape;91;p8"/>
          <p:cNvSpPr txBox="1">
            <a:spLocks noGrp="1"/>
          </p:cNvSpPr>
          <p:nvPr>
            <p:ph type="body" idx="1"/>
          </p:nvPr>
        </p:nvSpPr>
        <p:spPr>
          <a:xfrm>
            <a:off x="838230" y="2606682"/>
            <a:ext cx="22707542" cy="9823485"/>
          </a:xfrm>
          <a:prstGeom prst="rect">
            <a:avLst/>
          </a:prstGeom>
        </p:spPr>
        <p:txBody>
          <a:bodyPr/>
          <a:lstStyle>
            <a:lvl1pPr marL="685800" indent="-685800">
              <a:spcBef>
                <a:spcPts val="0"/>
              </a:spcBef>
            </a:lvl1pPr>
          </a:lstStyle>
          <a:p>
            <a:r>
              <a:rPr lang="en-US" dirty="0"/>
              <a:t>Let's prepare a visual program using the radio button.</a:t>
            </a:r>
            <a:endParaRPr dirty="0"/>
          </a:p>
        </p:txBody>
      </p:sp>
      <p:sp>
        <p:nvSpPr>
          <p:cNvPr id="153" name="Google Shape;92;p8"/>
          <p:cNvSpPr txBox="1">
            <a:spLocks noGrp="1"/>
          </p:cNvSpPr>
          <p:nvPr>
            <p:ph type="sldNum" sz="quarter" idx="4294967295"/>
          </p:nvPr>
        </p:nvSpPr>
        <p:spPr>
          <a:xfrm>
            <a:off x="20572871" y="12813614"/>
            <a:ext cx="534530" cy="52842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398" tIns="91398" rIns="91398" bIns="91398"/>
          <a:lstStyle/>
          <a:p>
            <a:fld id="{86CB4B4D-7CA3-9044-876B-883B54F8677D}" type="slidenum">
              <a:t>36</a:t>
            </a:fld>
            <a:endParaRPr/>
          </a:p>
        </p:txBody>
      </p:sp>
      <p:pic>
        <p:nvPicPr>
          <p:cNvPr id="154" name="Screen Shot 2022-05-09 at 10.55.18.png" descr="Screen Shot 2022-05-09 at 10.55.18.png"/>
          <p:cNvPicPr>
            <a:picLocks noChangeAspect="1"/>
          </p:cNvPicPr>
          <p:nvPr/>
        </p:nvPicPr>
        <p:blipFill>
          <a:blip r:embed="rId2"/>
          <a:stretch>
            <a:fillRect/>
          </a:stretch>
        </p:blipFill>
        <p:spPr>
          <a:xfrm>
            <a:off x="8305800" y="3496407"/>
            <a:ext cx="7772400" cy="10668001"/>
          </a:xfrm>
          <a:prstGeom prst="rect">
            <a:avLst/>
          </a:prstGeom>
          <a:ln w="12700">
            <a:miter lim="400000"/>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Radio Button Programı"/>
          <p:cNvSpPr txBox="1">
            <a:spLocks noGrp="1"/>
          </p:cNvSpPr>
          <p:nvPr>
            <p:ph type="title"/>
          </p:nvPr>
        </p:nvSpPr>
        <p:spPr>
          <a:prstGeom prst="rect">
            <a:avLst/>
          </a:prstGeom>
        </p:spPr>
        <p:txBody>
          <a:bodyPr/>
          <a:lstStyle/>
          <a:p>
            <a:r>
              <a:rPr dirty="0"/>
              <a:t>Radio Button Program</a:t>
            </a:r>
          </a:p>
        </p:txBody>
      </p:sp>
      <p:sp>
        <p:nvSpPr>
          <p:cNvPr id="157" name="package com.example.kontrollerprj1;…"/>
          <p:cNvSpPr txBox="1">
            <a:spLocks noGrp="1"/>
          </p:cNvSpPr>
          <p:nvPr>
            <p:ph type="body" idx="1"/>
          </p:nvPr>
        </p:nvSpPr>
        <p:spPr>
          <a:prstGeom prst="rect">
            <a:avLst/>
          </a:prstGeom>
        </p:spPr>
        <p:txBody>
          <a:bodyPr/>
          <a:lstStyle/>
          <a:p>
            <a:pPr marL="0" indent="0" defTabSz="237743">
              <a:lnSpc>
                <a:spcPct val="100000"/>
              </a:lnSpc>
              <a:spcBef>
                <a:spcPts val="0"/>
              </a:spcBef>
              <a:buClrTx/>
              <a:buSzTx/>
              <a:buFontTx/>
              <a:buNone/>
              <a:defRPr sz="884">
                <a:latin typeface="Courier New"/>
                <a:ea typeface="Courier New"/>
                <a:cs typeface="Courier New"/>
                <a:sym typeface="Courier New"/>
              </a:defRPr>
            </a:pPr>
            <a:r>
              <a:rPr>
                <a:solidFill>
                  <a:srgbClr val="0033B3"/>
                </a:solidFill>
              </a:rPr>
              <a:t>package </a:t>
            </a:r>
            <a:r>
              <a:t>com.example.kontrollerprj1</a:t>
            </a:r>
            <a:r>
              <a:rPr>
                <a:solidFill>
                  <a:srgbClr val="080808"/>
                </a:solidFill>
              </a:rPr>
              <a:t>;</a:t>
            </a:r>
          </a:p>
          <a:p>
            <a:pPr marL="0" indent="0" defTabSz="237743">
              <a:lnSpc>
                <a:spcPct val="100000"/>
              </a:lnSpc>
              <a:spcBef>
                <a:spcPts val="0"/>
              </a:spcBef>
              <a:buClrTx/>
              <a:buSzTx/>
              <a:buFontTx/>
              <a:buNone/>
              <a:defRPr sz="884">
                <a:solidFill>
                  <a:srgbClr val="080808"/>
                </a:solidFill>
                <a:latin typeface="Courier New"/>
                <a:ea typeface="Courier New"/>
                <a:cs typeface="Courier New"/>
                <a:sym typeface="Courier New"/>
              </a:defRPr>
            </a:pPr>
            <a:endParaRPr>
              <a:solidFill>
                <a:srgbClr val="080808"/>
              </a:solidFill>
            </a:endParaRPr>
          </a:p>
          <a:p>
            <a:pPr marL="0" indent="0" defTabSz="237743">
              <a:lnSpc>
                <a:spcPct val="100000"/>
              </a:lnSpc>
              <a:spcBef>
                <a:spcPts val="0"/>
              </a:spcBef>
              <a:buClrTx/>
              <a:buSzTx/>
              <a:buFontTx/>
              <a:buNone/>
              <a:defRPr sz="884">
                <a:latin typeface="Courier New"/>
                <a:ea typeface="Courier New"/>
                <a:cs typeface="Courier New"/>
                <a:sym typeface="Courier New"/>
              </a:defRPr>
            </a:pPr>
            <a:r>
              <a:rPr>
                <a:solidFill>
                  <a:srgbClr val="0033B3"/>
                </a:solidFill>
              </a:rPr>
              <a:t>import </a:t>
            </a:r>
            <a:r>
              <a:t>javafx.application.Application</a:t>
            </a:r>
            <a:r>
              <a:rPr>
                <a:solidFill>
                  <a:srgbClr val="080808"/>
                </a:solidFill>
              </a:rPr>
              <a:t>;</a:t>
            </a:r>
          </a:p>
          <a:p>
            <a:pPr marL="0" indent="0" defTabSz="237743">
              <a:lnSpc>
                <a:spcPct val="100000"/>
              </a:lnSpc>
              <a:spcBef>
                <a:spcPts val="0"/>
              </a:spcBef>
              <a:buClrTx/>
              <a:buSzTx/>
              <a:buFontTx/>
              <a:buNone/>
              <a:defRPr sz="884">
                <a:latin typeface="Courier New"/>
                <a:ea typeface="Courier New"/>
                <a:cs typeface="Courier New"/>
                <a:sym typeface="Courier New"/>
              </a:defRPr>
            </a:pPr>
            <a:r>
              <a:rPr>
                <a:solidFill>
                  <a:srgbClr val="0033B3"/>
                </a:solidFill>
              </a:rPr>
              <a:t>import </a:t>
            </a:r>
            <a:r>
              <a:t>javafx.fxml.FXMLLoader</a:t>
            </a:r>
            <a:r>
              <a:rPr>
                <a:solidFill>
                  <a:srgbClr val="080808"/>
                </a:solidFill>
              </a:rPr>
              <a:t>;</a:t>
            </a:r>
          </a:p>
          <a:p>
            <a:pPr marL="0" indent="0" defTabSz="237743">
              <a:lnSpc>
                <a:spcPct val="100000"/>
              </a:lnSpc>
              <a:spcBef>
                <a:spcPts val="0"/>
              </a:spcBef>
              <a:buClrTx/>
              <a:buSzTx/>
              <a:buFontTx/>
              <a:buNone/>
              <a:defRPr sz="884">
                <a:latin typeface="Courier New"/>
                <a:ea typeface="Courier New"/>
                <a:cs typeface="Courier New"/>
                <a:sym typeface="Courier New"/>
              </a:defRPr>
            </a:pPr>
            <a:r>
              <a:rPr>
                <a:solidFill>
                  <a:srgbClr val="0033B3"/>
                </a:solidFill>
              </a:rPr>
              <a:t>import </a:t>
            </a:r>
            <a:r>
              <a:t>javafx.scene.Parent</a:t>
            </a:r>
            <a:r>
              <a:rPr>
                <a:solidFill>
                  <a:srgbClr val="080808"/>
                </a:solidFill>
              </a:rPr>
              <a:t>;</a:t>
            </a:r>
          </a:p>
          <a:p>
            <a:pPr marL="0" indent="0" defTabSz="237743">
              <a:lnSpc>
                <a:spcPct val="100000"/>
              </a:lnSpc>
              <a:spcBef>
                <a:spcPts val="0"/>
              </a:spcBef>
              <a:buClrTx/>
              <a:buSzTx/>
              <a:buFontTx/>
              <a:buNone/>
              <a:defRPr sz="884">
                <a:latin typeface="Courier New"/>
                <a:ea typeface="Courier New"/>
                <a:cs typeface="Courier New"/>
                <a:sym typeface="Courier New"/>
              </a:defRPr>
            </a:pPr>
            <a:r>
              <a:rPr>
                <a:solidFill>
                  <a:srgbClr val="0033B3"/>
                </a:solidFill>
              </a:rPr>
              <a:t>import </a:t>
            </a:r>
            <a:r>
              <a:t>javafx.scene.Scene</a:t>
            </a:r>
            <a:r>
              <a:rPr>
                <a:solidFill>
                  <a:srgbClr val="080808"/>
                </a:solidFill>
              </a:rPr>
              <a:t>;</a:t>
            </a:r>
          </a:p>
          <a:p>
            <a:pPr marL="0" indent="0" defTabSz="237743">
              <a:lnSpc>
                <a:spcPct val="100000"/>
              </a:lnSpc>
              <a:spcBef>
                <a:spcPts val="0"/>
              </a:spcBef>
              <a:buClrTx/>
              <a:buSzTx/>
              <a:buFontTx/>
              <a:buNone/>
              <a:defRPr sz="884">
                <a:latin typeface="Courier New"/>
                <a:ea typeface="Courier New"/>
                <a:cs typeface="Courier New"/>
                <a:sym typeface="Courier New"/>
              </a:defRPr>
            </a:pPr>
            <a:r>
              <a:rPr>
                <a:solidFill>
                  <a:srgbClr val="0033B3"/>
                </a:solidFill>
              </a:rPr>
              <a:t>import </a:t>
            </a:r>
            <a:r>
              <a:t>javafx.scene.control.Button</a:t>
            </a:r>
            <a:r>
              <a:rPr>
                <a:solidFill>
                  <a:srgbClr val="080808"/>
                </a:solidFill>
              </a:rPr>
              <a:t>;</a:t>
            </a:r>
          </a:p>
          <a:p>
            <a:pPr marL="0" indent="0" defTabSz="237743">
              <a:lnSpc>
                <a:spcPct val="100000"/>
              </a:lnSpc>
              <a:spcBef>
                <a:spcPts val="0"/>
              </a:spcBef>
              <a:buClrTx/>
              <a:buSzTx/>
              <a:buFontTx/>
              <a:buNone/>
              <a:defRPr sz="884">
                <a:latin typeface="Courier New"/>
                <a:ea typeface="Courier New"/>
                <a:cs typeface="Courier New"/>
                <a:sym typeface="Courier New"/>
              </a:defRPr>
            </a:pPr>
            <a:r>
              <a:rPr>
                <a:solidFill>
                  <a:srgbClr val="0033B3"/>
                </a:solidFill>
              </a:rPr>
              <a:t>import </a:t>
            </a:r>
            <a:r>
              <a:t>javafx.scene.control.Label</a:t>
            </a:r>
            <a:r>
              <a:rPr>
                <a:solidFill>
                  <a:srgbClr val="080808"/>
                </a:solidFill>
              </a:rPr>
              <a:t>;</a:t>
            </a:r>
          </a:p>
          <a:p>
            <a:pPr marL="0" indent="0" defTabSz="237743">
              <a:lnSpc>
                <a:spcPct val="100000"/>
              </a:lnSpc>
              <a:spcBef>
                <a:spcPts val="0"/>
              </a:spcBef>
              <a:buClrTx/>
              <a:buSzTx/>
              <a:buFontTx/>
              <a:buNone/>
              <a:defRPr sz="884">
                <a:latin typeface="Courier New"/>
                <a:ea typeface="Courier New"/>
                <a:cs typeface="Courier New"/>
                <a:sym typeface="Courier New"/>
              </a:defRPr>
            </a:pPr>
            <a:r>
              <a:rPr>
                <a:solidFill>
                  <a:srgbClr val="0033B3"/>
                </a:solidFill>
              </a:rPr>
              <a:t>import </a:t>
            </a:r>
            <a:r>
              <a:t>javafx.scene.control.RadioButton</a:t>
            </a:r>
            <a:r>
              <a:rPr>
                <a:solidFill>
                  <a:srgbClr val="080808"/>
                </a:solidFill>
              </a:rPr>
              <a:t>;</a:t>
            </a:r>
          </a:p>
          <a:p>
            <a:pPr marL="0" indent="0" defTabSz="237743">
              <a:lnSpc>
                <a:spcPct val="100000"/>
              </a:lnSpc>
              <a:spcBef>
                <a:spcPts val="0"/>
              </a:spcBef>
              <a:buClrTx/>
              <a:buSzTx/>
              <a:buFontTx/>
              <a:buNone/>
              <a:defRPr sz="884">
                <a:latin typeface="Courier New"/>
                <a:ea typeface="Courier New"/>
                <a:cs typeface="Courier New"/>
                <a:sym typeface="Courier New"/>
              </a:defRPr>
            </a:pPr>
            <a:r>
              <a:rPr>
                <a:solidFill>
                  <a:srgbClr val="0033B3"/>
                </a:solidFill>
              </a:rPr>
              <a:t>import </a:t>
            </a:r>
            <a:r>
              <a:t>javafx.scene.control.ToggleGroup</a:t>
            </a:r>
            <a:r>
              <a:rPr>
                <a:solidFill>
                  <a:srgbClr val="080808"/>
                </a:solidFill>
              </a:rPr>
              <a:t>;</a:t>
            </a:r>
          </a:p>
          <a:p>
            <a:pPr marL="0" indent="0" defTabSz="237743">
              <a:lnSpc>
                <a:spcPct val="100000"/>
              </a:lnSpc>
              <a:spcBef>
                <a:spcPts val="0"/>
              </a:spcBef>
              <a:buClrTx/>
              <a:buSzTx/>
              <a:buFontTx/>
              <a:buNone/>
              <a:defRPr sz="884">
                <a:latin typeface="Courier New"/>
                <a:ea typeface="Courier New"/>
                <a:cs typeface="Courier New"/>
                <a:sym typeface="Courier New"/>
              </a:defRPr>
            </a:pPr>
            <a:r>
              <a:rPr>
                <a:solidFill>
                  <a:srgbClr val="0033B3"/>
                </a:solidFill>
              </a:rPr>
              <a:t>import </a:t>
            </a:r>
            <a:r>
              <a:t>javafx.scene.image.Image</a:t>
            </a:r>
            <a:r>
              <a:rPr>
                <a:solidFill>
                  <a:srgbClr val="080808"/>
                </a:solidFill>
              </a:rPr>
              <a:t>;</a:t>
            </a:r>
          </a:p>
          <a:p>
            <a:pPr marL="0" indent="0" defTabSz="237743">
              <a:lnSpc>
                <a:spcPct val="100000"/>
              </a:lnSpc>
              <a:spcBef>
                <a:spcPts val="0"/>
              </a:spcBef>
              <a:buClrTx/>
              <a:buSzTx/>
              <a:buFontTx/>
              <a:buNone/>
              <a:defRPr sz="884">
                <a:latin typeface="Courier New"/>
                <a:ea typeface="Courier New"/>
                <a:cs typeface="Courier New"/>
                <a:sym typeface="Courier New"/>
              </a:defRPr>
            </a:pPr>
            <a:r>
              <a:rPr>
                <a:solidFill>
                  <a:srgbClr val="0033B3"/>
                </a:solidFill>
              </a:rPr>
              <a:t>import </a:t>
            </a:r>
            <a:r>
              <a:t>javafx.scene.image.ImageView</a:t>
            </a:r>
            <a:r>
              <a:rPr>
                <a:solidFill>
                  <a:srgbClr val="080808"/>
                </a:solidFill>
              </a:rPr>
              <a:t>;</a:t>
            </a:r>
          </a:p>
          <a:p>
            <a:pPr marL="0" indent="0" defTabSz="237743">
              <a:lnSpc>
                <a:spcPct val="100000"/>
              </a:lnSpc>
              <a:spcBef>
                <a:spcPts val="0"/>
              </a:spcBef>
              <a:buClrTx/>
              <a:buSzTx/>
              <a:buFontTx/>
              <a:buNone/>
              <a:defRPr sz="884">
                <a:latin typeface="Courier New"/>
                <a:ea typeface="Courier New"/>
                <a:cs typeface="Courier New"/>
                <a:sym typeface="Courier New"/>
              </a:defRPr>
            </a:pPr>
            <a:r>
              <a:rPr>
                <a:solidFill>
                  <a:srgbClr val="0033B3"/>
                </a:solidFill>
              </a:rPr>
              <a:t>import </a:t>
            </a:r>
            <a:r>
              <a:t>javafx.scene.layout.AnchorPane</a:t>
            </a:r>
            <a:r>
              <a:rPr>
                <a:solidFill>
                  <a:srgbClr val="080808"/>
                </a:solidFill>
              </a:rPr>
              <a:t>;</a:t>
            </a:r>
          </a:p>
          <a:p>
            <a:pPr marL="0" indent="0" defTabSz="237743">
              <a:lnSpc>
                <a:spcPct val="100000"/>
              </a:lnSpc>
              <a:spcBef>
                <a:spcPts val="0"/>
              </a:spcBef>
              <a:buClrTx/>
              <a:buSzTx/>
              <a:buFontTx/>
              <a:buNone/>
              <a:defRPr sz="884">
                <a:latin typeface="Courier New"/>
                <a:ea typeface="Courier New"/>
                <a:cs typeface="Courier New"/>
                <a:sym typeface="Courier New"/>
              </a:defRPr>
            </a:pPr>
            <a:r>
              <a:rPr>
                <a:solidFill>
                  <a:srgbClr val="0033B3"/>
                </a:solidFill>
              </a:rPr>
              <a:t>import </a:t>
            </a:r>
            <a:r>
              <a:t>javafx.scene.text.Font</a:t>
            </a:r>
            <a:r>
              <a:rPr>
                <a:solidFill>
                  <a:srgbClr val="080808"/>
                </a:solidFill>
              </a:rPr>
              <a:t>;</a:t>
            </a:r>
          </a:p>
          <a:p>
            <a:pPr marL="0" indent="0" defTabSz="237743">
              <a:lnSpc>
                <a:spcPct val="100000"/>
              </a:lnSpc>
              <a:spcBef>
                <a:spcPts val="0"/>
              </a:spcBef>
              <a:buClrTx/>
              <a:buSzTx/>
              <a:buFontTx/>
              <a:buNone/>
              <a:defRPr sz="884">
                <a:latin typeface="Courier New"/>
                <a:ea typeface="Courier New"/>
                <a:cs typeface="Courier New"/>
                <a:sym typeface="Courier New"/>
              </a:defRPr>
            </a:pPr>
            <a:r>
              <a:rPr>
                <a:solidFill>
                  <a:srgbClr val="0033B3"/>
                </a:solidFill>
              </a:rPr>
              <a:t>import </a:t>
            </a:r>
            <a:r>
              <a:t>javafx.stage.Stage</a:t>
            </a:r>
            <a:r>
              <a:rPr>
                <a:solidFill>
                  <a:srgbClr val="080808"/>
                </a:solidFill>
              </a:rPr>
              <a:t>;</a:t>
            </a:r>
          </a:p>
          <a:p>
            <a:pPr marL="0" indent="0" defTabSz="237743">
              <a:lnSpc>
                <a:spcPct val="100000"/>
              </a:lnSpc>
              <a:spcBef>
                <a:spcPts val="0"/>
              </a:spcBef>
              <a:buClrTx/>
              <a:buSzTx/>
              <a:buFontTx/>
              <a:buNone/>
              <a:defRPr sz="884">
                <a:solidFill>
                  <a:srgbClr val="080808"/>
                </a:solidFill>
                <a:latin typeface="Courier New"/>
                <a:ea typeface="Courier New"/>
                <a:cs typeface="Courier New"/>
                <a:sym typeface="Courier New"/>
              </a:defRPr>
            </a:pPr>
            <a:endParaRPr>
              <a:solidFill>
                <a:srgbClr val="080808"/>
              </a:solidFill>
            </a:endParaRPr>
          </a:p>
          <a:p>
            <a:pPr marL="0" indent="0" defTabSz="237743">
              <a:lnSpc>
                <a:spcPct val="100000"/>
              </a:lnSpc>
              <a:spcBef>
                <a:spcPts val="0"/>
              </a:spcBef>
              <a:buClrTx/>
              <a:buSzTx/>
              <a:buFontTx/>
              <a:buNone/>
              <a:defRPr sz="884">
                <a:latin typeface="Courier New"/>
                <a:ea typeface="Courier New"/>
                <a:cs typeface="Courier New"/>
                <a:sym typeface="Courier New"/>
              </a:defRPr>
            </a:pPr>
            <a:r>
              <a:rPr>
                <a:solidFill>
                  <a:srgbClr val="0033B3"/>
                </a:solidFill>
              </a:rPr>
              <a:t>import </a:t>
            </a:r>
            <a:r>
              <a:t>java.io.IOException</a:t>
            </a:r>
            <a:r>
              <a:rPr>
                <a:solidFill>
                  <a:srgbClr val="080808"/>
                </a:solidFill>
              </a:rPr>
              <a:t>;</a:t>
            </a:r>
          </a:p>
          <a:p>
            <a:pPr marL="0" indent="0" defTabSz="237743">
              <a:lnSpc>
                <a:spcPct val="100000"/>
              </a:lnSpc>
              <a:spcBef>
                <a:spcPts val="0"/>
              </a:spcBef>
              <a:buClrTx/>
              <a:buSzTx/>
              <a:buFontTx/>
              <a:buNone/>
              <a:defRPr sz="884">
                <a:solidFill>
                  <a:srgbClr val="080808"/>
                </a:solidFill>
                <a:latin typeface="Courier New"/>
                <a:ea typeface="Courier New"/>
                <a:cs typeface="Courier New"/>
                <a:sym typeface="Courier New"/>
              </a:defRPr>
            </a:pPr>
            <a:endParaRPr>
              <a:solidFill>
                <a:srgbClr val="080808"/>
              </a:solidFill>
            </a:endParaRPr>
          </a:p>
          <a:p>
            <a:pPr marL="0" indent="0" defTabSz="237743">
              <a:lnSpc>
                <a:spcPct val="100000"/>
              </a:lnSpc>
              <a:spcBef>
                <a:spcPts val="0"/>
              </a:spcBef>
              <a:buClrTx/>
              <a:buSzTx/>
              <a:buFontTx/>
              <a:buNone/>
              <a:defRPr sz="884">
                <a:latin typeface="Courier New"/>
                <a:ea typeface="Courier New"/>
                <a:cs typeface="Courier New"/>
                <a:sym typeface="Courier New"/>
              </a:defRPr>
            </a:pPr>
            <a:r>
              <a:rPr>
                <a:solidFill>
                  <a:srgbClr val="0033B3"/>
                </a:solidFill>
              </a:rPr>
              <a:t>public class </a:t>
            </a:r>
            <a:r>
              <a:t>HelloApplication </a:t>
            </a:r>
            <a:r>
              <a:rPr>
                <a:solidFill>
                  <a:srgbClr val="0033B3"/>
                </a:solidFill>
              </a:rPr>
              <a:t>extends </a:t>
            </a:r>
            <a:r>
              <a:t>Application </a:t>
            </a:r>
            <a:r>
              <a:rPr>
                <a:solidFill>
                  <a:srgbClr val="080808"/>
                </a:solidFill>
              </a:rPr>
              <a:t>{</a:t>
            </a:r>
          </a:p>
          <a:p>
            <a:pPr marL="0" indent="0" defTabSz="237743">
              <a:lnSpc>
                <a:spcPct val="100000"/>
              </a:lnSpc>
              <a:spcBef>
                <a:spcPts val="0"/>
              </a:spcBef>
              <a:buClrTx/>
              <a:buSzTx/>
              <a:buFontTx/>
              <a:buNone/>
              <a:defRPr sz="884">
                <a:solidFill>
                  <a:srgbClr val="9E880C"/>
                </a:solidFill>
                <a:latin typeface="Courier New"/>
                <a:ea typeface="Courier New"/>
                <a:cs typeface="Courier New"/>
                <a:sym typeface="Courier New"/>
              </a:defRPr>
            </a:pPr>
            <a:r>
              <a:rPr>
                <a:solidFill>
                  <a:srgbClr val="080808"/>
                </a:solidFill>
              </a:rPr>
              <a:t>    </a:t>
            </a:r>
            <a:r>
              <a:t>@Override</a:t>
            </a:r>
          </a:p>
          <a:p>
            <a:pPr marL="0" indent="0" defTabSz="237743">
              <a:lnSpc>
                <a:spcPct val="100000"/>
              </a:lnSpc>
              <a:spcBef>
                <a:spcPts val="0"/>
              </a:spcBef>
              <a:buClrTx/>
              <a:buSzTx/>
              <a:buFontTx/>
              <a:buNone/>
              <a:defRPr sz="884">
                <a:solidFill>
                  <a:srgbClr val="0033B3"/>
                </a:solidFill>
                <a:latin typeface="Courier New"/>
                <a:ea typeface="Courier New"/>
                <a:cs typeface="Courier New"/>
                <a:sym typeface="Courier New"/>
              </a:defRPr>
            </a:pPr>
            <a:r>
              <a:rPr>
                <a:solidFill>
                  <a:srgbClr val="9E880C"/>
                </a:solidFill>
              </a:rPr>
              <a:t>    </a:t>
            </a:r>
            <a:r>
              <a:t>public void </a:t>
            </a:r>
            <a:r>
              <a:rPr>
                <a:solidFill>
                  <a:srgbClr val="00627A"/>
                </a:solidFill>
              </a:rPr>
              <a:t>start</a:t>
            </a:r>
            <a:r>
              <a:rPr>
                <a:solidFill>
                  <a:srgbClr val="080808"/>
                </a:solidFill>
              </a:rPr>
              <a:t>(</a:t>
            </a:r>
            <a:r>
              <a:rPr>
                <a:solidFill>
                  <a:srgbClr val="000000"/>
                </a:solidFill>
              </a:rPr>
              <a:t>Stage </a:t>
            </a:r>
            <a:r>
              <a:rPr>
                <a:solidFill>
                  <a:srgbClr val="080808"/>
                </a:solidFill>
              </a:rPr>
              <a:t>stage) </a:t>
            </a:r>
            <a:r>
              <a:t>throws </a:t>
            </a:r>
            <a:r>
              <a:rPr>
                <a:solidFill>
                  <a:srgbClr val="000000"/>
                </a:solidFill>
              </a:rPr>
              <a:t>IOException </a:t>
            </a:r>
            <a:r>
              <a:rPr>
                <a:solidFill>
                  <a:srgbClr val="080808"/>
                </a:solidFill>
              </a:rPr>
              <a:t>{</a:t>
            </a:r>
          </a:p>
          <a:p>
            <a:pPr marL="0" indent="0" defTabSz="237743">
              <a:lnSpc>
                <a:spcPct val="100000"/>
              </a:lnSpc>
              <a:spcBef>
                <a:spcPts val="0"/>
              </a:spcBef>
              <a:buClrTx/>
              <a:buSzTx/>
              <a:buFontTx/>
              <a:buNone/>
              <a:defRPr sz="884">
                <a:latin typeface="Courier New"/>
                <a:ea typeface="Courier New"/>
                <a:cs typeface="Courier New"/>
                <a:sym typeface="Courier New"/>
              </a:defRPr>
            </a:pPr>
            <a:r>
              <a:rPr>
                <a:solidFill>
                  <a:srgbClr val="080808"/>
                </a:solidFill>
              </a:rPr>
              <a:t>        </a:t>
            </a:r>
            <a:r>
              <a:t>AnchorPane root </a:t>
            </a:r>
            <a:r>
              <a:rPr>
                <a:solidFill>
                  <a:srgbClr val="080808"/>
                </a:solidFill>
              </a:rPr>
              <a:t>= </a:t>
            </a:r>
            <a:r>
              <a:rPr>
                <a:solidFill>
                  <a:srgbClr val="0033B3"/>
                </a:solidFill>
              </a:rPr>
              <a:t>new </a:t>
            </a:r>
            <a:r>
              <a:rPr>
                <a:solidFill>
                  <a:srgbClr val="080808"/>
                </a:solidFill>
              </a:rPr>
              <a:t>AnchorPane();</a:t>
            </a:r>
          </a:p>
          <a:p>
            <a:pPr marL="0" indent="0" defTabSz="237743">
              <a:lnSpc>
                <a:spcPct val="100000"/>
              </a:lnSpc>
              <a:spcBef>
                <a:spcPts val="0"/>
              </a:spcBef>
              <a:buClrTx/>
              <a:buSzTx/>
              <a:buFontTx/>
              <a:buNone/>
              <a:defRPr sz="884">
                <a:latin typeface="Courier New"/>
                <a:ea typeface="Courier New"/>
                <a:cs typeface="Courier New"/>
                <a:sym typeface="Courier New"/>
              </a:defRPr>
            </a:pPr>
            <a:r>
              <a:rPr>
                <a:solidFill>
                  <a:srgbClr val="080808"/>
                </a:solidFill>
              </a:rPr>
              <a:t>        </a:t>
            </a:r>
            <a:r>
              <a:t>Scene scene </a:t>
            </a:r>
            <a:r>
              <a:rPr>
                <a:solidFill>
                  <a:srgbClr val="080808"/>
                </a:solidFill>
              </a:rPr>
              <a:t>= </a:t>
            </a:r>
            <a:r>
              <a:rPr>
                <a:solidFill>
                  <a:srgbClr val="0033B3"/>
                </a:solidFill>
              </a:rPr>
              <a:t>new </a:t>
            </a:r>
            <a:r>
              <a:rPr>
                <a:solidFill>
                  <a:srgbClr val="080808"/>
                </a:solidFill>
              </a:rPr>
              <a:t>Scene(</a:t>
            </a:r>
            <a:r>
              <a:t>root</a:t>
            </a:r>
            <a:r>
              <a:rPr>
                <a:solidFill>
                  <a:srgbClr val="080808"/>
                </a:solidFill>
              </a:rPr>
              <a:t>, </a:t>
            </a:r>
            <a:r>
              <a:rPr>
                <a:solidFill>
                  <a:srgbClr val="1750EB"/>
                </a:solidFill>
              </a:rPr>
              <a:t>500</a:t>
            </a:r>
            <a:r>
              <a:rPr>
                <a:solidFill>
                  <a:srgbClr val="080808"/>
                </a:solidFill>
              </a:rPr>
              <a:t>,</a:t>
            </a:r>
            <a:r>
              <a:rPr>
                <a:solidFill>
                  <a:srgbClr val="1750EB"/>
                </a:solidFill>
              </a:rPr>
              <a:t>700</a:t>
            </a:r>
            <a:r>
              <a:rPr>
                <a:solidFill>
                  <a:srgbClr val="080808"/>
                </a:solidFill>
              </a:rPr>
              <a:t>);</a:t>
            </a:r>
          </a:p>
          <a:p>
            <a:pPr marL="0" indent="0" defTabSz="237743">
              <a:lnSpc>
                <a:spcPct val="100000"/>
              </a:lnSpc>
              <a:spcBef>
                <a:spcPts val="0"/>
              </a:spcBef>
              <a:buClrTx/>
              <a:buSzTx/>
              <a:buFontTx/>
              <a:buNone/>
              <a:defRPr sz="884">
                <a:latin typeface="Courier New"/>
                <a:ea typeface="Courier New"/>
                <a:cs typeface="Courier New"/>
                <a:sym typeface="Courier New"/>
              </a:defRPr>
            </a:pPr>
            <a:r>
              <a:rPr>
                <a:solidFill>
                  <a:srgbClr val="080808"/>
                </a:solidFill>
              </a:rPr>
              <a:t>        </a:t>
            </a:r>
            <a:r>
              <a:t>Label etiket </a:t>
            </a:r>
            <a:r>
              <a:rPr>
                <a:solidFill>
                  <a:srgbClr val="080808"/>
                </a:solidFill>
              </a:rPr>
              <a:t>= </a:t>
            </a:r>
            <a:r>
              <a:rPr>
                <a:solidFill>
                  <a:srgbClr val="0033B3"/>
                </a:solidFill>
              </a:rPr>
              <a:t>new </a:t>
            </a:r>
            <a:r>
              <a:rPr>
                <a:solidFill>
                  <a:srgbClr val="080808"/>
                </a:solidFill>
              </a:rPr>
              <a:t>Label (</a:t>
            </a:r>
            <a:r>
              <a:rPr>
                <a:solidFill>
                  <a:srgbClr val="077D16"/>
                </a:solidFill>
              </a:rPr>
              <a:t>"Merhaba"</a:t>
            </a:r>
            <a:r>
              <a:rPr>
                <a:solidFill>
                  <a:srgbClr val="080808"/>
                </a:solidFill>
              </a:rPr>
              <a:t>);</a:t>
            </a:r>
          </a:p>
          <a:p>
            <a:pPr marL="0" indent="0" defTabSz="237743">
              <a:lnSpc>
                <a:spcPct val="100000"/>
              </a:lnSpc>
              <a:spcBef>
                <a:spcPts val="0"/>
              </a:spcBef>
              <a:buClrTx/>
              <a:buSzTx/>
              <a:buFontTx/>
              <a:buNone/>
              <a:defRPr sz="884">
                <a:solidFill>
                  <a:srgbClr val="080808"/>
                </a:solidFill>
                <a:latin typeface="Courier New"/>
                <a:ea typeface="Courier New"/>
                <a:cs typeface="Courier New"/>
                <a:sym typeface="Courier New"/>
              </a:defRPr>
            </a:pPr>
            <a:r>
              <a:t>        </a:t>
            </a:r>
            <a:r>
              <a:rPr>
                <a:solidFill>
                  <a:srgbClr val="000000"/>
                </a:solidFill>
              </a:rPr>
              <a:t>etiket</a:t>
            </a:r>
            <a:r>
              <a:t>.setFont(</a:t>
            </a:r>
            <a:r>
              <a:rPr>
                <a:solidFill>
                  <a:srgbClr val="000000"/>
                </a:solidFill>
              </a:rPr>
              <a:t>Font</a:t>
            </a:r>
            <a:r>
              <a:t>.</a:t>
            </a:r>
            <a:r>
              <a:rPr i="1"/>
              <a:t>font</a:t>
            </a:r>
            <a:r>
              <a:t>(</a:t>
            </a:r>
            <a:r>
              <a:rPr>
                <a:solidFill>
                  <a:srgbClr val="077D16"/>
                </a:solidFill>
              </a:rPr>
              <a:t>"Arial"</a:t>
            </a:r>
            <a:r>
              <a:t>,</a:t>
            </a:r>
            <a:r>
              <a:rPr>
                <a:solidFill>
                  <a:srgbClr val="1750EB"/>
                </a:solidFill>
              </a:rPr>
              <a:t>40</a:t>
            </a:r>
            <a:r>
              <a:t>));</a:t>
            </a:r>
          </a:p>
          <a:p>
            <a:pPr marL="0" indent="0" defTabSz="237743">
              <a:lnSpc>
                <a:spcPct val="100000"/>
              </a:lnSpc>
              <a:spcBef>
                <a:spcPts val="0"/>
              </a:spcBef>
              <a:buClrTx/>
              <a:buSzTx/>
              <a:buFontTx/>
              <a:buNone/>
              <a:defRPr sz="884">
                <a:solidFill>
                  <a:srgbClr val="080808"/>
                </a:solidFill>
                <a:latin typeface="Courier New"/>
                <a:ea typeface="Courier New"/>
                <a:cs typeface="Courier New"/>
                <a:sym typeface="Courier New"/>
              </a:defRPr>
            </a:pPr>
            <a:r>
              <a:t>        </a:t>
            </a:r>
            <a:r>
              <a:rPr>
                <a:solidFill>
                  <a:srgbClr val="000000"/>
                </a:solidFill>
              </a:rPr>
              <a:t>root</a:t>
            </a:r>
            <a:r>
              <a:t>.getChildren().add(</a:t>
            </a:r>
            <a:r>
              <a:rPr>
                <a:solidFill>
                  <a:srgbClr val="000000"/>
                </a:solidFill>
              </a:rPr>
              <a:t>etiket</a:t>
            </a:r>
            <a:r>
              <a:t>);</a:t>
            </a:r>
          </a:p>
          <a:p>
            <a:pPr marL="0" indent="0" defTabSz="237743">
              <a:lnSpc>
                <a:spcPct val="100000"/>
              </a:lnSpc>
              <a:spcBef>
                <a:spcPts val="0"/>
              </a:spcBef>
              <a:buClrTx/>
              <a:buSzTx/>
              <a:buFontTx/>
              <a:buNone/>
              <a:defRPr sz="884">
                <a:solidFill>
                  <a:srgbClr val="080808"/>
                </a:solidFill>
                <a:latin typeface="Courier New"/>
                <a:ea typeface="Courier New"/>
                <a:cs typeface="Courier New"/>
                <a:sym typeface="Courier New"/>
              </a:defRPr>
            </a:pPr>
            <a:endParaRPr/>
          </a:p>
          <a:p>
            <a:pPr marL="0" indent="0" defTabSz="237743">
              <a:lnSpc>
                <a:spcPct val="100000"/>
              </a:lnSpc>
              <a:spcBef>
                <a:spcPts val="0"/>
              </a:spcBef>
              <a:buClrTx/>
              <a:buSzTx/>
              <a:buFontTx/>
              <a:buNone/>
              <a:defRPr sz="884">
                <a:latin typeface="Courier New"/>
                <a:ea typeface="Courier New"/>
                <a:cs typeface="Courier New"/>
                <a:sym typeface="Courier New"/>
              </a:defRPr>
            </a:pPr>
            <a:r>
              <a:rPr>
                <a:solidFill>
                  <a:srgbClr val="080808"/>
                </a:solidFill>
              </a:rPr>
              <a:t>        </a:t>
            </a:r>
            <a:r>
              <a:t>Button dugme </a:t>
            </a:r>
            <a:r>
              <a:rPr>
                <a:solidFill>
                  <a:srgbClr val="080808"/>
                </a:solidFill>
              </a:rPr>
              <a:t>= </a:t>
            </a:r>
            <a:r>
              <a:rPr>
                <a:solidFill>
                  <a:srgbClr val="0033B3"/>
                </a:solidFill>
              </a:rPr>
              <a:t>new </a:t>
            </a:r>
            <a:r>
              <a:rPr>
                <a:solidFill>
                  <a:srgbClr val="080808"/>
                </a:solidFill>
              </a:rPr>
              <a:t>Button(</a:t>
            </a:r>
            <a:r>
              <a:rPr>
                <a:solidFill>
                  <a:srgbClr val="077D16"/>
                </a:solidFill>
              </a:rPr>
              <a:t>"Tamam"</a:t>
            </a:r>
            <a:r>
              <a:rPr>
                <a:solidFill>
                  <a:srgbClr val="080808"/>
                </a:solidFill>
              </a:rPr>
              <a:t>);</a:t>
            </a:r>
          </a:p>
          <a:p>
            <a:pPr marL="0" indent="0" defTabSz="237743">
              <a:lnSpc>
                <a:spcPct val="100000"/>
              </a:lnSpc>
              <a:spcBef>
                <a:spcPts val="0"/>
              </a:spcBef>
              <a:buClrTx/>
              <a:buSzTx/>
              <a:buFontTx/>
              <a:buNone/>
              <a:defRPr sz="884">
                <a:solidFill>
                  <a:srgbClr val="080808"/>
                </a:solidFill>
                <a:latin typeface="Courier New"/>
                <a:ea typeface="Courier New"/>
                <a:cs typeface="Courier New"/>
                <a:sym typeface="Courier New"/>
              </a:defRPr>
            </a:pPr>
            <a:r>
              <a:t>        </a:t>
            </a:r>
            <a:r>
              <a:rPr>
                <a:solidFill>
                  <a:srgbClr val="000000"/>
                </a:solidFill>
              </a:rPr>
              <a:t>dugme</a:t>
            </a:r>
            <a:r>
              <a:t>.setLayoutX(</a:t>
            </a:r>
            <a:r>
              <a:rPr>
                <a:solidFill>
                  <a:srgbClr val="1750EB"/>
                </a:solidFill>
              </a:rPr>
              <a:t>100</a:t>
            </a:r>
            <a:r>
              <a:t>);</a:t>
            </a:r>
          </a:p>
          <a:p>
            <a:pPr marL="0" indent="0" defTabSz="237743">
              <a:lnSpc>
                <a:spcPct val="100000"/>
              </a:lnSpc>
              <a:spcBef>
                <a:spcPts val="0"/>
              </a:spcBef>
              <a:buClrTx/>
              <a:buSzTx/>
              <a:buFontTx/>
              <a:buNone/>
              <a:defRPr sz="884">
                <a:solidFill>
                  <a:srgbClr val="080808"/>
                </a:solidFill>
                <a:latin typeface="Courier New"/>
                <a:ea typeface="Courier New"/>
                <a:cs typeface="Courier New"/>
                <a:sym typeface="Courier New"/>
              </a:defRPr>
            </a:pPr>
            <a:r>
              <a:t>        </a:t>
            </a:r>
            <a:r>
              <a:rPr>
                <a:solidFill>
                  <a:srgbClr val="000000"/>
                </a:solidFill>
              </a:rPr>
              <a:t>dugme</a:t>
            </a:r>
            <a:r>
              <a:t>.setLayoutY(</a:t>
            </a:r>
            <a:r>
              <a:rPr>
                <a:solidFill>
                  <a:srgbClr val="1750EB"/>
                </a:solidFill>
              </a:rPr>
              <a:t>200</a:t>
            </a:r>
            <a:r>
              <a:t>);</a:t>
            </a:r>
          </a:p>
          <a:p>
            <a:pPr marL="0" indent="0" defTabSz="237743">
              <a:lnSpc>
                <a:spcPct val="100000"/>
              </a:lnSpc>
              <a:spcBef>
                <a:spcPts val="0"/>
              </a:spcBef>
              <a:buClrTx/>
              <a:buSzTx/>
              <a:buFontTx/>
              <a:buNone/>
              <a:defRPr sz="884">
                <a:solidFill>
                  <a:srgbClr val="080808"/>
                </a:solidFill>
                <a:latin typeface="Courier New"/>
                <a:ea typeface="Courier New"/>
                <a:cs typeface="Courier New"/>
                <a:sym typeface="Courier New"/>
              </a:defRPr>
            </a:pPr>
            <a:r>
              <a:t>        </a:t>
            </a:r>
            <a:r>
              <a:rPr>
                <a:solidFill>
                  <a:srgbClr val="000000"/>
                </a:solidFill>
              </a:rPr>
              <a:t>dugme</a:t>
            </a:r>
            <a:r>
              <a:t>.setFont(</a:t>
            </a:r>
            <a:r>
              <a:rPr>
                <a:solidFill>
                  <a:srgbClr val="000000"/>
                </a:solidFill>
              </a:rPr>
              <a:t>Font</a:t>
            </a:r>
            <a:r>
              <a:t>.</a:t>
            </a:r>
            <a:r>
              <a:rPr i="1"/>
              <a:t>font</a:t>
            </a:r>
            <a:r>
              <a:t>(</a:t>
            </a:r>
            <a:r>
              <a:rPr>
                <a:solidFill>
                  <a:srgbClr val="077D16"/>
                </a:solidFill>
              </a:rPr>
              <a:t>"Calibri"</a:t>
            </a:r>
            <a:r>
              <a:t>));</a:t>
            </a:r>
          </a:p>
          <a:p>
            <a:pPr marL="0" indent="0" defTabSz="237743">
              <a:lnSpc>
                <a:spcPct val="100000"/>
              </a:lnSpc>
              <a:spcBef>
                <a:spcPts val="0"/>
              </a:spcBef>
              <a:buClrTx/>
              <a:buSzTx/>
              <a:buFontTx/>
              <a:buNone/>
              <a:defRPr sz="884">
                <a:solidFill>
                  <a:srgbClr val="080808"/>
                </a:solidFill>
                <a:latin typeface="Courier New"/>
                <a:ea typeface="Courier New"/>
                <a:cs typeface="Courier New"/>
                <a:sym typeface="Courier New"/>
              </a:defRPr>
            </a:pPr>
            <a:r>
              <a:t>        </a:t>
            </a:r>
            <a:r>
              <a:rPr>
                <a:solidFill>
                  <a:srgbClr val="000000"/>
                </a:solidFill>
              </a:rPr>
              <a:t>root</a:t>
            </a:r>
            <a:r>
              <a:t>.getChildren().add(</a:t>
            </a:r>
            <a:r>
              <a:rPr>
                <a:solidFill>
                  <a:srgbClr val="000000"/>
                </a:solidFill>
              </a:rPr>
              <a:t>dugme</a:t>
            </a:r>
            <a:r>
              <a:t>);</a:t>
            </a:r>
          </a:p>
          <a:p>
            <a:pPr marL="0" indent="0" defTabSz="237743">
              <a:lnSpc>
                <a:spcPct val="100000"/>
              </a:lnSpc>
              <a:spcBef>
                <a:spcPts val="0"/>
              </a:spcBef>
              <a:buClrTx/>
              <a:buSzTx/>
              <a:buFontTx/>
              <a:buNone/>
              <a:defRPr sz="884">
                <a:solidFill>
                  <a:srgbClr val="080808"/>
                </a:solidFill>
                <a:latin typeface="Courier New"/>
                <a:ea typeface="Courier New"/>
                <a:cs typeface="Courier New"/>
                <a:sym typeface="Courier New"/>
              </a:defRPr>
            </a:pPr>
            <a:endParaRPr/>
          </a:p>
          <a:p>
            <a:pPr marL="0" indent="0" defTabSz="237743">
              <a:lnSpc>
                <a:spcPct val="100000"/>
              </a:lnSpc>
              <a:spcBef>
                <a:spcPts val="0"/>
              </a:spcBef>
              <a:buClrTx/>
              <a:buSzTx/>
              <a:buFontTx/>
              <a:buNone/>
              <a:defRPr sz="884" i="1">
                <a:solidFill>
                  <a:srgbClr val="8C8C8C"/>
                </a:solidFill>
                <a:latin typeface="Courier New"/>
                <a:ea typeface="Courier New"/>
                <a:cs typeface="Courier New"/>
                <a:sym typeface="Courier New"/>
              </a:defRPr>
            </a:pPr>
            <a:r>
              <a:rPr i="0">
                <a:solidFill>
                  <a:srgbClr val="080808"/>
                </a:solidFill>
              </a:rPr>
              <a:t>        </a:t>
            </a:r>
            <a:r>
              <a:t>//A radio button with an empty string for its label</a:t>
            </a:r>
          </a:p>
          <a:p>
            <a:pPr marL="0" indent="0" defTabSz="237743">
              <a:lnSpc>
                <a:spcPct val="100000"/>
              </a:lnSpc>
              <a:spcBef>
                <a:spcPts val="0"/>
              </a:spcBef>
              <a:buClrTx/>
              <a:buSzTx/>
              <a:buFontTx/>
              <a:buNone/>
              <a:defRPr sz="884">
                <a:latin typeface="Courier New"/>
                <a:ea typeface="Courier New"/>
                <a:cs typeface="Courier New"/>
                <a:sym typeface="Courier New"/>
              </a:defRPr>
            </a:pPr>
            <a:r>
              <a:rPr i="1">
                <a:solidFill>
                  <a:srgbClr val="8C8C8C"/>
                </a:solidFill>
              </a:rPr>
              <a:t>        </a:t>
            </a:r>
            <a:r>
              <a:t>RadioButton rb1 </a:t>
            </a:r>
            <a:r>
              <a:rPr>
                <a:solidFill>
                  <a:srgbClr val="080808"/>
                </a:solidFill>
              </a:rPr>
              <a:t>= </a:t>
            </a:r>
            <a:r>
              <a:rPr>
                <a:solidFill>
                  <a:srgbClr val="0033B3"/>
                </a:solidFill>
              </a:rPr>
              <a:t>new </a:t>
            </a:r>
            <a:r>
              <a:rPr>
                <a:solidFill>
                  <a:srgbClr val="080808"/>
                </a:solidFill>
              </a:rPr>
              <a:t>RadioButton();</a:t>
            </a:r>
          </a:p>
          <a:p>
            <a:pPr marL="0" indent="0" defTabSz="237743">
              <a:lnSpc>
                <a:spcPct val="100000"/>
              </a:lnSpc>
              <a:spcBef>
                <a:spcPts val="0"/>
              </a:spcBef>
              <a:buClrTx/>
              <a:buSzTx/>
              <a:buFontTx/>
              <a:buNone/>
              <a:defRPr sz="884" i="1">
                <a:solidFill>
                  <a:srgbClr val="8C8C8C"/>
                </a:solidFill>
                <a:latin typeface="Courier New"/>
                <a:ea typeface="Courier New"/>
                <a:cs typeface="Courier New"/>
                <a:sym typeface="Courier New"/>
              </a:defRPr>
            </a:pPr>
            <a:r>
              <a:rPr i="0">
                <a:solidFill>
                  <a:srgbClr val="080808"/>
                </a:solidFill>
              </a:rPr>
              <a:t>        </a:t>
            </a:r>
            <a:r>
              <a:t>//Setting a text label</a:t>
            </a:r>
          </a:p>
          <a:p>
            <a:pPr marL="0" indent="0" defTabSz="237743">
              <a:lnSpc>
                <a:spcPct val="100000"/>
              </a:lnSpc>
              <a:spcBef>
                <a:spcPts val="0"/>
              </a:spcBef>
              <a:buClrTx/>
              <a:buSzTx/>
              <a:buFontTx/>
              <a:buNone/>
              <a:defRPr sz="884">
                <a:solidFill>
                  <a:srgbClr val="080808"/>
                </a:solidFill>
                <a:latin typeface="Courier New"/>
                <a:ea typeface="Courier New"/>
                <a:cs typeface="Courier New"/>
                <a:sym typeface="Courier New"/>
              </a:defRPr>
            </a:pPr>
            <a:r>
              <a:rPr i="1">
                <a:solidFill>
                  <a:srgbClr val="8C8C8C"/>
                </a:solidFill>
              </a:rPr>
              <a:t>        </a:t>
            </a:r>
            <a:r>
              <a:rPr>
                <a:solidFill>
                  <a:srgbClr val="000000"/>
                </a:solidFill>
              </a:rPr>
              <a:t>rb1</a:t>
            </a:r>
            <a:r>
              <a:t>.setText(</a:t>
            </a:r>
            <a:r>
              <a:rPr>
                <a:solidFill>
                  <a:srgbClr val="077D16"/>
                </a:solidFill>
              </a:rPr>
              <a:t>"Home"</a:t>
            </a:r>
            <a:r>
              <a:t>);</a:t>
            </a:r>
          </a:p>
          <a:p>
            <a:pPr marL="0" indent="0" defTabSz="237743">
              <a:lnSpc>
                <a:spcPct val="100000"/>
              </a:lnSpc>
              <a:spcBef>
                <a:spcPts val="0"/>
              </a:spcBef>
              <a:buClrTx/>
              <a:buSzTx/>
              <a:buFontTx/>
              <a:buNone/>
              <a:defRPr sz="884" i="1">
                <a:solidFill>
                  <a:srgbClr val="8C8C8C"/>
                </a:solidFill>
                <a:latin typeface="Courier New"/>
                <a:ea typeface="Courier New"/>
                <a:cs typeface="Courier New"/>
                <a:sym typeface="Courier New"/>
              </a:defRPr>
            </a:pPr>
            <a:r>
              <a:rPr i="0">
                <a:solidFill>
                  <a:srgbClr val="080808"/>
                </a:solidFill>
              </a:rPr>
              <a:t>        </a:t>
            </a:r>
            <a:r>
              <a:t>//A radio button with the specified label</a:t>
            </a:r>
          </a:p>
          <a:p>
            <a:pPr marL="0" indent="0" defTabSz="237743">
              <a:lnSpc>
                <a:spcPct val="100000"/>
              </a:lnSpc>
              <a:spcBef>
                <a:spcPts val="0"/>
              </a:spcBef>
              <a:buClrTx/>
              <a:buSzTx/>
              <a:buFontTx/>
              <a:buNone/>
              <a:defRPr sz="884">
                <a:latin typeface="Courier New"/>
                <a:ea typeface="Courier New"/>
                <a:cs typeface="Courier New"/>
                <a:sym typeface="Courier New"/>
              </a:defRPr>
            </a:pPr>
            <a:r>
              <a:rPr i="1">
                <a:solidFill>
                  <a:srgbClr val="8C8C8C"/>
                </a:solidFill>
              </a:rPr>
              <a:t>        </a:t>
            </a:r>
            <a:r>
              <a:t>RadioButton rb2 </a:t>
            </a:r>
            <a:r>
              <a:rPr>
                <a:solidFill>
                  <a:srgbClr val="080808"/>
                </a:solidFill>
              </a:rPr>
              <a:t>= </a:t>
            </a:r>
            <a:r>
              <a:rPr>
                <a:solidFill>
                  <a:srgbClr val="0033B3"/>
                </a:solidFill>
              </a:rPr>
              <a:t>new </a:t>
            </a:r>
            <a:r>
              <a:rPr>
                <a:solidFill>
                  <a:srgbClr val="080808"/>
                </a:solidFill>
              </a:rPr>
              <a:t>RadioButton(</a:t>
            </a:r>
            <a:r>
              <a:rPr>
                <a:solidFill>
                  <a:srgbClr val="077D16"/>
                </a:solidFill>
              </a:rPr>
              <a:t>"Calendar"</a:t>
            </a:r>
            <a:r>
              <a:rPr>
                <a:solidFill>
                  <a:srgbClr val="080808"/>
                </a:solidFill>
              </a:rPr>
              <a:t>);</a:t>
            </a:r>
          </a:p>
          <a:p>
            <a:pPr marL="0" indent="0" defTabSz="237743">
              <a:lnSpc>
                <a:spcPct val="100000"/>
              </a:lnSpc>
              <a:spcBef>
                <a:spcPts val="0"/>
              </a:spcBef>
              <a:buClrTx/>
              <a:buSzTx/>
              <a:buFontTx/>
              <a:buNone/>
              <a:defRPr sz="884">
                <a:solidFill>
                  <a:srgbClr val="080808"/>
                </a:solidFill>
                <a:latin typeface="Courier New"/>
                <a:ea typeface="Courier New"/>
                <a:cs typeface="Courier New"/>
                <a:sym typeface="Courier New"/>
              </a:defRPr>
            </a:pPr>
            <a:r>
              <a:t>        </a:t>
            </a:r>
            <a:r>
              <a:rPr>
                <a:solidFill>
                  <a:srgbClr val="000000"/>
                </a:solidFill>
              </a:rPr>
              <a:t>rb1</a:t>
            </a:r>
            <a:r>
              <a:t>.setLayoutX(</a:t>
            </a:r>
            <a:r>
              <a:rPr>
                <a:solidFill>
                  <a:srgbClr val="1750EB"/>
                </a:solidFill>
              </a:rPr>
              <a:t>100</a:t>
            </a:r>
            <a:r>
              <a:t>);</a:t>
            </a:r>
          </a:p>
          <a:p>
            <a:pPr marL="0" indent="0" defTabSz="237743">
              <a:lnSpc>
                <a:spcPct val="100000"/>
              </a:lnSpc>
              <a:spcBef>
                <a:spcPts val="0"/>
              </a:spcBef>
              <a:buClrTx/>
              <a:buSzTx/>
              <a:buFontTx/>
              <a:buNone/>
              <a:defRPr sz="884">
                <a:solidFill>
                  <a:srgbClr val="080808"/>
                </a:solidFill>
                <a:latin typeface="Courier New"/>
                <a:ea typeface="Courier New"/>
                <a:cs typeface="Courier New"/>
                <a:sym typeface="Courier New"/>
              </a:defRPr>
            </a:pPr>
            <a:r>
              <a:t>        </a:t>
            </a:r>
            <a:r>
              <a:rPr>
                <a:solidFill>
                  <a:srgbClr val="000000"/>
                </a:solidFill>
              </a:rPr>
              <a:t>rb1</a:t>
            </a:r>
            <a:r>
              <a:t>.setLayoutY(</a:t>
            </a:r>
            <a:r>
              <a:rPr>
                <a:solidFill>
                  <a:srgbClr val="1750EB"/>
                </a:solidFill>
              </a:rPr>
              <a:t>300</a:t>
            </a:r>
            <a:r>
              <a:t>);</a:t>
            </a:r>
          </a:p>
          <a:p>
            <a:pPr marL="0" indent="0" defTabSz="237743">
              <a:lnSpc>
                <a:spcPct val="100000"/>
              </a:lnSpc>
              <a:spcBef>
                <a:spcPts val="0"/>
              </a:spcBef>
              <a:buClrTx/>
              <a:buSzTx/>
              <a:buFontTx/>
              <a:buNone/>
              <a:defRPr sz="884">
                <a:solidFill>
                  <a:srgbClr val="080808"/>
                </a:solidFill>
                <a:latin typeface="Courier New"/>
                <a:ea typeface="Courier New"/>
                <a:cs typeface="Courier New"/>
                <a:sym typeface="Courier New"/>
              </a:defRPr>
            </a:pPr>
            <a:r>
              <a:t>        </a:t>
            </a:r>
            <a:r>
              <a:rPr>
                <a:solidFill>
                  <a:srgbClr val="000000"/>
                </a:solidFill>
              </a:rPr>
              <a:t>rb2</a:t>
            </a:r>
            <a:r>
              <a:t>.setLayoutX(</a:t>
            </a:r>
            <a:r>
              <a:rPr>
                <a:solidFill>
                  <a:srgbClr val="1750EB"/>
                </a:solidFill>
              </a:rPr>
              <a:t>100</a:t>
            </a:r>
            <a:r>
              <a:t>);</a:t>
            </a:r>
          </a:p>
          <a:p>
            <a:pPr marL="0" indent="0" defTabSz="237743">
              <a:lnSpc>
                <a:spcPct val="100000"/>
              </a:lnSpc>
              <a:spcBef>
                <a:spcPts val="0"/>
              </a:spcBef>
              <a:buClrTx/>
              <a:buSzTx/>
              <a:buFontTx/>
              <a:buNone/>
              <a:defRPr sz="884">
                <a:solidFill>
                  <a:srgbClr val="080808"/>
                </a:solidFill>
                <a:latin typeface="Courier New"/>
                <a:ea typeface="Courier New"/>
                <a:cs typeface="Courier New"/>
                <a:sym typeface="Courier New"/>
              </a:defRPr>
            </a:pPr>
            <a:r>
              <a:t>        </a:t>
            </a:r>
            <a:r>
              <a:rPr>
                <a:solidFill>
                  <a:srgbClr val="000000"/>
                </a:solidFill>
              </a:rPr>
              <a:t>rb2</a:t>
            </a:r>
            <a:r>
              <a:t>.setLayoutY(</a:t>
            </a:r>
            <a:r>
              <a:rPr>
                <a:solidFill>
                  <a:srgbClr val="1750EB"/>
                </a:solidFill>
              </a:rPr>
              <a:t>400</a:t>
            </a:r>
            <a:r>
              <a:t>);</a:t>
            </a:r>
          </a:p>
          <a:p>
            <a:pPr marL="0" indent="0" defTabSz="237743">
              <a:lnSpc>
                <a:spcPct val="100000"/>
              </a:lnSpc>
              <a:spcBef>
                <a:spcPts val="0"/>
              </a:spcBef>
              <a:buClrTx/>
              <a:buSzTx/>
              <a:buFontTx/>
              <a:buNone/>
              <a:defRPr sz="884">
                <a:solidFill>
                  <a:srgbClr val="080808"/>
                </a:solidFill>
                <a:latin typeface="Courier New"/>
                <a:ea typeface="Courier New"/>
                <a:cs typeface="Courier New"/>
                <a:sym typeface="Courier New"/>
              </a:defRPr>
            </a:pPr>
            <a:endParaRPr/>
          </a:p>
          <a:p>
            <a:pPr marL="0" indent="0" defTabSz="237743">
              <a:lnSpc>
                <a:spcPct val="100000"/>
              </a:lnSpc>
              <a:spcBef>
                <a:spcPts val="0"/>
              </a:spcBef>
              <a:buClrTx/>
              <a:buSzTx/>
              <a:buFontTx/>
              <a:buNone/>
              <a:defRPr sz="884">
                <a:solidFill>
                  <a:srgbClr val="080808"/>
                </a:solidFill>
                <a:latin typeface="Courier New"/>
                <a:ea typeface="Courier New"/>
                <a:cs typeface="Courier New"/>
                <a:sym typeface="Courier New"/>
              </a:defRPr>
            </a:pPr>
            <a:r>
              <a:t>        </a:t>
            </a:r>
            <a:r>
              <a:rPr>
                <a:solidFill>
                  <a:srgbClr val="000000"/>
                </a:solidFill>
              </a:rPr>
              <a:t>Image image </a:t>
            </a:r>
            <a:r>
              <a:t>= </a:t>
            </a:r>
            <a:r>
              <a:rPr>
                <a:solidFill>
                  <a:srgbClr val="0033B3"/>
                </a:solidFill>
              </a:rPr>
              <a:t>new </a:t>
            </a:r>
            <a:r>
              <a:t>Image(getClass().getResourceAsStream(</a:t>
            </a:r>
            <a:r>
              <a:rPr>
                <a:solidFill>
                  <a:srgbClr val="077D16"/>
                </a:solidFill>
              </a:rPr>
              <a:t>"/ok.jpg"</a:t>
            </a:r>
            <a:r>
              <a:t>));</a:t>
            </a:r>
          </a:p>
          <a:p>
            <a:pPr marL="0" indent="0" defTabSz="237743">
              <a:lnSpc>
                <a:spcPct val="100000"/>
              </a:lnSpc>
              <a:spcBef>
                <a:spcPts val="0"/>
              </a:spcBef>
              <a:buClrTx/>
              <a:buSzTx/>
              <a:buFontTx/>
              <a:buNone/>
              <a:defRPr sz="884">
                <a:solidFill>
                  <a:srgbClr val="080808"/>
                </a:solidFill>
                <a:latin typeface="Courier New"/>
                <a:ea typeface="Courier New"/>
                <a:cs typeface="Courier New"/>
                <a:sym typeface="Courier New"/>
              </a:defRPr>
            </a:pPr>
            <a:r>
              <a:t>        </a:t>
            </a:r>
            <a:r>
              <a:rPr>
                <a:solidFill>
                  <a:srgbClr val="000000"/>
                </a:solidFill>
              </a:rPr>
              <a:t>rb2</a:t>
            </a:r>
            <a:r>
              <a:t>.setGraphic(</a:t>
            </a:r>
            <a:r>
              <a:rPr>
                <a:solidFill>
                  <a:srgbClr val="0033B3"/>
                </a:solidFill>
              </a:rPr>
              <a:t>new </a:t>
            </a:r>
            <a:r>
              <a:t>ImageView(</a:t>
            </a:r>
            <a:r>
              <a:rPr>
                <a:solidFill>
                  <a:srgbClr val="000000"/>
                </a:solidFill>
              </a:rPr>
              <a:t>image</a:t>
            </a:r>
            <a:r>
              <a:t>));</a:t>
            </a:r>
          </a:p>
          <a:p>
            <a:pPr marL="0" indent="0" defTabSz="237743">
              <a:lnSpc>
                <a:spcPct val="100000"/>
              </a:lnSpc>
              <a:spcBef>
                <a:spcPts val="0"/>
              </a:spcBef>
              <a:buClrTx/>
              <a:buSzTx/>
              <a:buFontTx/>
              <a:buNone/>
              <a:defRPr sz="884">
                <a:latin typeface="Courier New"/>
                <a:ea typeface="Courier New"/>
                <a:cs typeface="Courier New"/>
                <a:sym typeface="Courier New"/>
              </a:defRPr>
            </a:pPr>
            <a:r>
              <a:rPr>
                <a:solidFill>
                  <a:srgbClr val="080808"/>
                </a:solidFill>
              </a:rPr>
              <a:t>        </a:t>
            </a:r>
            <a:r>
              <a:rPr>
                <a:solidFill>
                  <a:srgbClr val="0033B3"/>
                </a:solidFill>
              </a:rPr>
              <a:t>final </a:t>
            </a:r>
            <a:r>
              <a:t>ToggleGroup group </a:t>
            </a:r>
            <a:r>
              <a:rPr>
                <a:solidFill>
                  <a:srgbClr val="080808"/>
                </a:solidFill>
              </a:rPr>
              <a:t>= </a:t>
            </a:r>
            <a:r>
              <a:rPr>
                <a:solidFill>
                  <a:srgbClr val="0033B3"/>
                </a:solidFill>
              </a:rPr>
              <a:t>new </a:t>
            </a:r>
            <a:r>
              <a:rPr>
                <a:solidFill>
                  <a:srgbClr val="080808"/>
                </a:solidFill>
              </a:rPr>
              <a:t>ToggleGroup();</a:t>
            </a:r>
          </a:p>
          <a:p>
            <a:pPr marL="0" indent="0" defTabSz="237743">
              <a:lnSpc>
                <a:spcPct val="100000"/>
              </a:lnSpc>
              <a:spcBef>
                <a:spcPts val="0"/>
              </a:spcBef>
              <a:buClrTx/>
              <a:buSzTx/>
              <a:buFontTx/>
              <a:buNone/>
              <a:defRPr sz="884">
                <a:solidFill>
                  <a:srgbClr val="080808"/>
                </a:solidFill>
                <a:latin typeface="Courier New"/>
                <a:ea typeface="Courier New"/>
                <a:cs typeface="Courier New"/>
                <a:sym typeface="Courier New"/>
              </a:defRPr>
            </a:pPr>
            <a:r>
              <a:t>        </a:t>
            </a:r>
            <a:r>
              <a:rPr>
                <a:solidFill>
                  <a:srgbClr val="000000"/>
                </a:solidFill>
              </a:rPr>
              <a:t>rb1</a:t>
            </a:r>
            <a:r>
              <a:t>.setToggleGroup(</a:t>
            </a:r>
            <a:r>
              <a:rPr>
                <a:solidFill>
                  <a:srgbClr val="000000"/>
                </a:solidFill>
              </a:rPr>
              <a:t>group</a:t>
            </a:r>
            <a:r>
              <a:t>);</a:t>
            </a:r>
          </a:p>
          <a:p>
            <a:pPr marL="0" indent="0" defTabSz="237743">
              <a:lnSpc>
                <a:spcPct val="100000"/>
              </a:lnSpc>
              <a:spcBef>
                <a:spcPts val="0"/>
              </a:spcBef>
              <a:buClrTx/>
              <a:buSzTx/>
              <a:buFontTx/>
              <a:buNone/>
              <a:defRPr sz="884">
                <a:solidFill>
                  <a:srgbClr val="080808"/>
                </a:solidFill>
                <a:latin typeface="Courier New"/>
                <a:ea typeface="Courier New"/>
                <a:cs typeface="Courier New"/>
                <a:sym typeface="Courier New"/>
              </a:defRPr>
            </a:pPr>
            <a:r>
              <a:t>        </a:t>
            </a:r>
            <a:r>
              <a:rPr>
                <a:solidFill>
                  <a:srgbClr val="000000"/>
                </a:solidFill>
              </a:rPr>
              <a:t>rb1</a:t>
            </a:r>
            <a:r>
              <a:t>.setSelected(</a:t>
            </a:r>
            <a:r>
              <a:rPr>
                <a:solidFill>
                  <a:srgbClr val="0033B3"/>
                </a:solidFill>
              </a:rPr>
              <a:t>true</a:t>
            </a:r>
            <a:r>
              <a:t>);</a:t>
            </a:r>
          </a:p>
          <a:p>
            <a:pPr marL="0" indent="0" defTabSz="237743">
              <a:lnSpc>
                <a:spcPct val="100000"/>
              </a:lnSpc>
              <a:spcBef>
                <a:spcPts val="0"/>
              </a:spcBef>
              <a:buClrTx/>
              <a:buSzTx/>
              <a:buFontTx/>
              <a:buNone/>
              <a:defRPr sz="884">
                <a:solidFill>
                  <a:srgbClr val="080808"/>
                </a:solidFill>
                <a:latin typeface="Courier New"/>
                <a:ea typeface="Courier New"/>
                <a:cs typeface="Courier New"/>
                <a:sym typeface="Courier New"/>
              </a:defRPr>
            </a:pPr>
            <a:r>
              <a:t>        </a:t>
            </a:r>
            <a:r>
              <a:rPr>
                <a:solidFill>
                  <a:srgbClr val="000000"/>
                </a:solidFill>
              </a:rPr>
              <a:t>rb2</a:t>
            </a:r>
            <a:r>
              <a:t>.setToggleGroup(</a:t>
            </a:r>
            <a:r>
              <a:rPr>
                <a:solidFill>
                  <a:srgbClr val="000000"/>
                </a:solidFill>
              </a:rPr>
              <a:t>group</a:t>
            </a:r>
            <a:r>
              <a:t>);</a:t>
            </a:r>
          </a:p>
          <a:p>
            <a:pPr marL="0" indent="0" defTabSz="237743">
              <a:lnSpc>
                <a:spcPct val="100000"/>
              </a:lnSpc>
              <a:spcBef>
                <a:spcPts val="0"/>
              </a:spcBef>
              <a:buClrTx/>
              <a:buSzTx/>
              <a:buFontTx/>
              <a:buNone/>
              <a:defRPr sz="884">
                <a:solidFill>
                  <a:srgbClr val="080808"/>
                </a:solidFill>
                <a:latin typeface="Courier New"/>
                <a:ea typeface="Courier New"/>
                <a:cs typeface="Courier New"/>
                <a:sym typeface="Courier New"/>
              </a:defRPr>
            </a:pPr>
            <a:endParaRPr/>
          </a:p>
          <a:p>
            <a:pPr marL="0" indent="0" defTabSz="237743">
              <a:lnSpc>
                <a:spcPct val="100000"/>
              </a:lnSpc>
              <a:spcBef>
                <a:spcPts val="0"/>
              </a:spcBef>
              <a:buClrTx/>
              <a:buSzTx/>
              <a:buFontTx/>
              <a:buNone/>
              <a:defRPr sz="884">
                <a:solidFill>
                  <a:srgbClr val="080808"/>
                </a:solidFill>
                <a:latin typeface="Courier New"/>
                <a:ea typeface="Courier New"/>
                <a:cs typeface="Courier New"/>
                <a:sym typeface="Courier New"/>
              </a:defRPr>
            </a:pPr>
            <a:r>
              <a:t>        </a:t>
            </a:r>
            <a:r>
              <a:rPr>
                <a:solidFill>
                  <a:srgbClr val="000000"/>
                </a:solidFill>
              </a:rPr>
              <a:t>root</a:t>
            </a:r>
            <a:r>
              <a:t>.getChildren().add(</a:t>
            </a:r>
            <a:r>
              <a:rPr>
                <a:solidFill>
                  <a:srgbClr val="000000"/>
                </a:solidFill>
              </a:rPr>
              <a:t>rb1</a:t>
            </a:r>
            <a:r>
              <a:t>);</a:t>
            </a:r>
          </a:p>
          <a:p>
            <a:pPr marL="0" indent="0" defTabSz="237743">
              <a:lnSpc>
                <a:spcPct val="100000"/>
              </a:lnSpc>
              <a:spcBef>
                <a:spcPts val="0"/>
              </a:spcBef>
              <a:buClrTx/>
              <a:buSzTx/>
              <a:buFontTx/>
              <a:buNone/>
              <a:defRPr sz="884">
                <a:solidFill>
                  <a:srgbClr val="080808"/>
                </a:solidFill>
                <a:latin typeface="Courier New"/>
                <a:ea typeface="Courier New"/>
                <a:cs typeface="Courier New"/>
                <a:sym typeface="Courier New"/>
              </a:defRPr>
            </a:pPr>
            <a:r>
              <a:t>        </a:t>
            </a:r>
            <a:r>
              <a:rPr>
                <a:solidFill>
                  <a:srgbClr val="000000"/>
                </a:solidFill>
              </a:rPr>
              <a:t>root</a:t>
            </a:r>
            <a:r>
              <a:t>.getChildren().add(</a:t>
            </a:r>
            <a:r>
              <a:rPr>
                <a:solidFill>
                  <a:srgbClr val="000000"/>
                </a:solidFill>
              </a:rPr>
              <a:t>rb2</a:t>
            </a:r>
            <a:r>
              <a:t>);</a:t>
            </a:r>
          </a:p>
          <a:p>
            <a:pPr marL="0" indent="0" defTabSz="237743">
              <a:lnSpc>
                <a:spcPct val="100000"/>
              </a:lnSpc>
              <a:spcBef>
                <a:spcPts val="0"/>
              </a:spcBef>
              <a:buClrTx/>
              <a:buSzTx/>
              <a:buFontTx/>
              <a:buNone/>
              <a:defRPr sz="884">
                <a:solidFill>
                  <a:srgbClr val="080808"/>
                </a:solidFill>
                <a:latin typeface="Courier New"/>
                <a:ea typeface="Courier New"/>
                <a:cs typeface="Courier New"/>
                <a:sym typeface="Courier New"/>
              </a:defRPr>
            </a:pPr>
            <a:endParaRPr/>
          </a:p>
          <a:p>
            <a:pPr marL="0" indent="0" defTabSz="237743">
              <a:lnSpc>
                <a:spcPct val="100000"/>
              </a:lnSpc>
              <a:spcBef>
                <a:spcPts val="0"/>
              </a:spcBef>
              <a:buClrTx/>
              <a:buSzTx/>
              <a:buFontTx/>
              <a:buNone/>
              <a:defRPr sz="884">
                <a:solidFill>
                  <a:srgbClr val="080808"/>
                </a:solidFill>
                <a:latin typeface="Courier New"/>
                <a:ea typeface="Courier New"/>
                <a:cs typeface="Courier New"/>
                <a:sym typeface="Courier New"/>
              </a:defRPr>
            </a:pPr>
            <a:endParaRPr/>
          </a:p>
          <a:p>
            <a:pPr marL="0" indent="0" defTabSz="237743">
              <a:lnSpc>
                <a:spcPct val="100000"/>
              </a:lnSpc>
              <a:spcBef>
                <a:spcPts val="0"/>
              </a:spcBef>
              <a:buClrTx/>
              <a:buSzTx/>
              <a:buFontTx/>
              <a:buNone/>
              <a:defRPr sz="884">
                <a:solidFill>
                  <a:srgbClr val="080808"/>
                </a:solidFill>
                <a:latin typeface="Courier New"/>
                <a:ea typeface="Courier New"/>
                <a:cs typeface="Courier New"/>
                <a:sym typeface="Courier New"/>
              </a:defRPr>
            </a:pPr>
            <a:endParaRPr/>
          </a:p>
          <a:p>
            <a:pPr marL="0" indent="0" defTabSz="237743">
              <a:lnSpc>
                <a:spcPct val="100000"/>
              </a:lnSpc>
              <a:spcBef>
                <a:spcPts val="0"/>
              </a:spcBef>
              <a:buClrTx/>
              <a:buSzTx/>
              <a:buFontTx/>
              <a:buNone/>
              <a:defRPr sz="884">
                <a:solidFill>
                  <a:srgbClr val="080808"/>
                </a:solidFill>
                <a:latin typeface="Courier New"/>
                <a:ea typeface="Courier New"/>
                <a:cs typeface="Courier New"/>
                <a:sym typeface="Courier New"/>
              </a:defRPr>
            </a:pPr>
            <a:r>
              <a:t>        stage.setTitle(</a:t>
            </a:r>
            <a:r>
              <a:rPr>
                <a:solidFill>
                  <a:srgbClr val="077D16"/>
                </a:solidFill>
              </a:rPr>
              <a:t>"Kontroller!"</a:t>
            </a:r>
            <a:r>
              <a:t>);</a:t>
            </a:r>
          </a:p>
          <a:p>
            <a:pPr marL="0" indent="0" defTabSz="237743">
              <a:lnSpc>
                <a:spcPct val="100000"/>
              </a:lnSpc>
              <a:spcBef>
                <a:spcPts val="0"/>
              </a:spcBef>
              <a:buClrTx/>
              <a:buSzTx/>
              <a:buFontTx/>
              <a:buNone/>
              <a:defRPr sz="884">
                <a:solidFill>
                  <a:srgbClr val="080808"/>
                </a:solidFill>
                <a:latin typeface="Courier New"/>
                <a:ea typeface="Courier New"/>
                <a:cs typeface="Courier New"/>
                <a:sym typeface="Courier New"/>
              </a:defRPr>
            </a:pPr>
            <a:r>
              <a:t>        stage.setScene(</a:t>
            </a:r>
            <a:r>
              <a:rPr>
                <a:solidFill>
                  <a:srgbClr val="000000"/>
                </a:solidFill>
              </a:rPr>
              <a:t>scene</a:t>
            </a:r>
            <a:r>
              <a:t>);</a:t>
            </a:r>
          </a:p>
          <a:p>
            <a:pPr marL="0" indent="0" defTabSz="237743">
              <a:lnSpc>
                <a:spcPct val="100000"/>
              </a:lnSpc>
              <a:spcBef>
                <a:spcPts val="0"/>
              </a:spcBef>
              <a:buClrTx/>
              <a:buSzTx/>
              <a:buFontTx/>
              <a:buNone/>
              <a:defRPr sz="884" i="1">
                <a:solidFill>
                  <a:srgbClr val="8C8C8C"/>
                </a:solidFill>
                <a:latin typeface="Courier New"/>
                <a:ea typeface="Courier New"/>
                <a:cs typeface="Courier New"/>
                <a:sym typeface="Courier New"/>
              </a:defRPr>
            </a:pPr>
            <a:r>
              <a:rPr i="0">
                <a:solidFill>
                  <a:srgbClr val="080808"/>
                </a:solidFill>
              </a:rPr>
              <a:t>   </a:t>
            </a:r>
            <a:r>
              <a:t>/*     Parent root =  FXMLLoader.load(getClass().getResource("hello-view.fxml"));</a:t>
            </a:r>
          </a:p>
          <a:p>
            <a:pPr marL="0" indent="0" defTabSz="237743">
              <a:lnSpc>
                <a:spcPct val="100000"/>
              </a:lnSpc>
              <a:spcBef>
                <a:spcPts val="0"/>
              </a:spcBef>
              <a:buClrTx/>
              <a:buSzTx/>
              <a:buFontTx/>
              <a:buNone/>
              <a:defRPr sz="884" i="1">
                <a:solidFill>
                  <a:srgbClr val="8C8C8C"/>
                </a:solidFill>
                <a:latin typeface="Courier New"/>
                <a:ea typeface="Courier New"/>
                <a:cs typeface="Courier New"/>
                <a:sym typeface="Courier New"/>
              </a:defRPr>
            </a:pPr>
            <a:r>
              <a:t>        Scene scene = new Scene(root, 600,600);</a:t>
            </a:r>
          </a:p>
          <a:p>
            <a:pPr marL="0" indent="0" defTabSz="237743">
              <a:lnSpc>
                <a:spcPct val="100000"/>
              </a:lnSpc>
              <a:spcBef>
                <a:spcPts val="0"/>
              </a:spcBef>
              <a:buClrTx/>
              <a:buSzTx/>
              <a:buFontTx/>
              <a:buNone/>
              <a:defRPr sz="884" i="1">
                <a:solidFill>
                  <a:srgbClr val="8C8C8C"/>
                </a:solidFill>
                <a:latin typeface="Courier New"/>
                <a:ea typeface="Courier New"/>
                <a:cs typeface="Courier New"/>
                <a:sym typeface="Courier New"/>
              </a:defRPr>
            </a:pPr>
            <a:r>
              <a:t>        stage.setScene(scene);</a:t>
            </a:r>
          </a:p>
          <a:p>
            <a:pPr marL="0" indent="0" defTabSz="237743">
              <a:lnSpc>
                <a:spcPct val="100000"/>
              </a:lnSpc>
              <a:spcBef>
                <a:spcPts val="0"/>
              </a:spcBef>
              <a:buClrTx/>
              <a:buSzTx/>
              <a:buFontTx/>
              <a:buNone/>
              <a:defRPr sz="884" i="1">
                <a:solidFill>
                  <a:srgbClr val="8C8C8C"/>
                </a:solidFill>
                <a:latin typeface="Courier New"/>
                <a:ea typeface="Courier New"/>
                <a:cs typeface="Courier New"/>
                <a:sym typeface="Courier New"/>
              </a:defRPr>
            </a:pPr>
            <a:r>
              <a:t>*/</a:t>
            </a:r>
          </a:p>
          <a:p>
            <a:pPr marL="0" indent="0" defTabSz="237743">
              <a:lnSpc>
                <a:spcPct val="100000"/>
              </a:lnSpc>
              <a:spcBef>
                <a:spcPts val="0"/>
              </a:spcBef>
              <a:buClrTx/>
              <a:buSzTx/>
              <a:buFontTx/>
              <a:buNone/>
              <a:defRPr sz="884">
                <a:solidFill>
                  <a:srgbClr val="080808"/>
                </a:solidFill>
                <a:latin typeface="Courier New"/>
                <a:ea typeface="Courier New"/>
                <a:cs typeface="Courier New"/>
                <a:sym typeface="Courier New"/>
              </a:defRPr>
            </a:pPr>
            <a:r>
              <a:rPr i="1">
                <a:solidFill>
                  <a:srgbClr val="8C8C8C"/>
                </a:solidFill>
              </a:rPr>
              <a:t>        </a:t>
            </a:r>
            <a:r>
              <a:t>stage.show();</a:t>
            </a:r>
          </a:p>
          <a:p>
            <a:pPr marL="0" indent="0" defTabSz="237743">
              <a:lnSpc>
                <a:spcPct val="100000"/>
              </a:lnSpc>
              <a:spcBef>
                <a:spcPts val="0"/>
              </a:spcBef>
              <a:buClrTx/>
              <a:buSzTx/>
              <a:buFontTx/>
              <a:buNone/>
              <a:defRPr sz="884">
                <a:solidFill>
                  <a:srgbClr val="080808"/>
                </a:solidFill>
                <a:latin typeface="Courier New"/>
                <a:ea typeface="Courier New"/>
                <a:cs typeface="Courier New"/>
                <a:sym typeface="Courier New"/>
              </a:defRPr>
            </a:pPr>
            <a:r>
              <a:t>    }</a:t>
            </a:r>
          </a:p>
          <a:p>
            <a:pPr marL="0" indent="0" defTabSz="237743">
              <a:lnSpc>
                <a:spcPct val="100000"/>
              </a:lnSpc>
              <a:spcBef>
                <a:spcPts val="0"/>
              </a:spcBef>
              <a:buClrTx/>
              <a:buSzTx/>
              <a:buFontTx/>
              <a:buNone/>
              <a:defRPr sz="884">
                <a:solidFill>
                  <a:srgbClr val="080808"/>
                </a:solidFill>
                <a:latin typeface="Courier New"/>
                <a:ea typeface="Courier New"/>
                <a:cs typeface="Courier New"/>
                <a:sym typeface="Courier New"/>
              </a:defRPr>
            </a:pPr>
            <a:endParaRPr/>
          </a:p>
          <a:p>
            <a:pPr marL="0" indent="0" defTabSz="237743">
              <a:lnSpc>
                <a:spcPct val="100000"/>
              </a:lnSpc>
              <a:spcBef>
                <a:spcPts val="0"/>
              </a:spcBef>
              <a:buClrTx/>
              <a:buSzTx/>
              <a:buFontTx/>
              <a:buNone/>
              <a:defRPr sz="884">
                <a:solidFill>
                  <a:srgbClr val="0033B3"/>
                </a:solidFill>
                <a:latin typeface="Courier New"/>
                <a:ea typeface="Courier New"/>
                <a:cs typeface="Courier New"/>
                <a:sym typeface="Courier New"/>
              </a:defRPr>
            </a:pPr>
            <a:r>
              <a:rPr>
                <a:solidFill>
                  <a:srgbClr val="080808"/>
                </a:solidFill>
              </a:rPr>
              <a:t>    </a:t>
            </a:r>
            <a:r>
              <a:t>public static void </a:t>
            </a:r>
            <a:r>
              <a:rPr>
                <a:solidFill>
                  <a:srgbClr val="00627A"/>
                </a:solidFill>
              </a:rPr>
              <a:t>main</a:t>
            </a:r>
            <a:r>
              <a:rPr>
                <a:solidFill>
                  <a:srgbClr val="080808"/>
                </a:solidFill>
              </a:rPr>
              <a:t>(</a:t>
            </a:r>
            <a:r>
              <a:rPr>
                <a:solidFill>
                  <a:srgbClr val="000000"/>
                </a:solidFill>
              </a:rPr>
              <a:t>String</a:t>
            </a:r>
            <a:r>
              <a:rPr>
                <a:solidFill>
                  <a:srgbClr val="080808"/>
                </a:solidFill>
              </a:rPr>
              <a:t>[] args) {</a:t>
            </a:r>
          </a:p>
          <a:p>
            <a:pPr marL="0" indent="0" defTabSz="237743">
              <a:lnSpc>
                <a:spcPct val="100000"/>
              </a:lnSpc>
              <a:spcBef>
                <a:spcPts val="0"/>
              </a:spcBef>
              <a:buClrTx/>
              <a:buSzTx/>
              <a:buFontTx/>
              <a:buNone/>
              <a:defRPr sz="884">
                <a:solidFill>
                  <a:srgbClr val="080808"/>
                </a:solidFill>
                <a:latin typeface="Courier New"/>
                <a:ea typeface="Courier New"/>
                <a:cs typeface="Courier New"/>
                <a:sym typeface="Courier New"/>
              </a:defRPr>
            </a:pPr>
            <a:r>
              <a:t>        </a:t>
            </a:r>
            <a:r>
              <a:rPr i="1"/>
              <a:t>launch</a:t>
            </a:r>
            <a:r>
              <a:t>();</a:t>
            </a:r>
          </a:p>
          <a:p>
            <a:pPr marL="0" indent="0" defTabSz="237743">
              <a:lnSpc>
                <a:spcPct val="100000"/>
              </a:lnSpc>
              <a:spcBef>
                <a:spcPts val="0"/>
              </a:spcBef>
              <a:buClrTx/>
              <a:buSzTx/>
              <a:buFontTx/>
              <a:buNone/>
              <a:defRPr sz="884">
                <a:solidFill>
                  <a:srgbClr val="080808"/>
                </a:solidFill>
                <a:latin typeface="Courier New"/>
                <a:ea typeface="Courier New"/>
                <a:cs typeface="Courier New"/>
                <a:sym typeface="Courier New"/>
              </a:defRPr>
            </a:pPr>
            <a:r>
              <a:t>    }</a:t>
            </a:r>
          </a:p>
          <a:p>
            <a:pPr marL="0" indent="0" defTabSz="237743">
              <a:lnSpc>
                <a:spcPct val="100000"/>
              </a:lnSpc>
              <a:spcBef>
                <a:spcPts val="0"/>
              </a:spcBef>
              <a:buClrTx/>
              <a:buSzTx/>
              <a:buFontTx/>
              <a:buNone/>
              <a:defRPr sz="884">
                <a:solidFill>
                  <a:srgbClr val="080808"/>
                </a:solidFill>
                <a:latin typeface="Courier New"/>
                <a:ea typeface="Courier New"/>
                <a:cs typeface="Courier New"/>
                <a:sym typeface="Courier New"/>
              </a:defRPr>
            </a:pPr>
            <a:r>
              <a:t>}</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oggle Button"/>
          <p:cNvSpPr txBox="1">
            <a:spLocks noGrp="1"/>
          </p:cNvSpPr>
          <p:nvPr>
            <p:ph type="title"/>
          </p:nvPr>
        </p:nvSpPr>
        <p:spPr>
          <a:prstGeom prst="rect">
            <a:avLst/>
          </a:prstGeom>
        </p:spPr>
        <p:txBody>
          <a:bodyPr/>
          <a:lstStyle/>
          <a:p>
            <a:r>
              <a:t>Toggle Button</a:t>
            </a:r>
          </a:p>
        </p:txBody>
      </p:sp>
      <p:sp>
        <p:nvSpPr>
          <p:cNvPr id="160" name="Birden fazla button gruplanarak sadece tek bir tanesinin seçilebilmesini sağlar."/>
          <p:cNvSpPr txBox="1">
            <a:spLocks noGrp="1"/>
          </p:cNvSpPr>
          <p:nvPr>
            <p:ph type="body" idx="1"/>
          </p:nvPr>
        </p:nvSpPr>
        <p:spPr>
          <a:prstGeom prst="rect">
            <a:avLst/>
          </a:prstGeom>
        </p:spPr>
        <p:txBody>
          <a:bodyPr/>
          <a:lstStyle/>
          <a:p>
            <a:r>
              <a:rPr lang="en-US" dirty="0"/>
              <a:t>Multiple buttons can be grouped, allowing only one to be selected.</a:t>
            </a:r>
            <a:endParaRPr dirty="0"/>
          </a:p>
        </p:txBody>
      </p:sp>
      <p:pic>
        <p:nvPicPr>
          <p:cNvPr id="161" name="Screen Shot 2022-05-09 at 10.59.15.png" descr="Screen Shot 2022-05-09 at 10.59.15.png"/>
          <p:cNvPicPr>
            <a:picLocks noChangeAspect="1"/>
          </p:cNvPicPr>
          <p:nvPr/>
        </p:nvPicPr>
        <p:blipFill>
          <a:blip r:embed="rId2"/>
          <a:stretch>
            <a:fillRect/>
          </a:stretch>
        </p:blipFill>
        <p:spPr>
          <a:xfrm>
            <a:off x="8872388" y="5365774"/>
            <a:ext cx="6184901" cy="4305301"/>
          </a:xfrm>
          <a:prstGeom prst="rect">
            <a:avLst/>
          </a:prstGeom>
          <a:ln w="12700">
            <a:miter lim="400000"/>
          </a:ln>
        </p:spPr>
      </p:pic>
      <p:sp>
        <p:nvSpPr>
          <p:cNvPr id="162" name="//A toggle button without any caption or icon…"/>
          <p:cNvSpPr txBox="1"/>
          <p:nvPr/>
        </p:nvSpPr>
        <p:spPr>
          <a:xfrm>
            <a:off x="5776813" y="9811147"/>
            <a:ext cx="14699635" cy="2235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defTabSz="457200">
              <a:defRPr sz="1900" i="1">
                <a:solidFill>
                  <a:srgbClr val="8C8C8C"/>
                </a:solidFill>
                <a:latin typeface="Courier New"/>
                <a:ea typeface="Courier New"/>
                <a:cs typeface="Courier New"/>
                <a:sym typeface="Courier New"/>
              </a:defRPr>
            </a:pPr>
            <a:r>
              <a:t>//A toggle button without any caption or icon</a:t>
            </a:r>
          </a:p>
          <a:p>
            <a:pPr defTabSz="457200">
              <a:defRPr sz="1900">
                <a:latin typeface="Courier New"/>
                <a:ea typeface="Courier New"/>
                <a:cs typeface="Courier New"/>
                <a:sym typeface="Courier New"/>
              </a:defRPr>
            </a:pPr>
            <a:r>
              <a:t>ToggleButton tb1 </a:t>
            </a:r>
            <a:r>
              <a:rPr>
                <a:solidFill>
                  <a:srgbClr val="080808"/>
                </a:solidFill>
              </a:rPr>
              <a:t>= </a:t>
            </a:r>
            <a:r>
              <a:rPr>
                <a:solidFill>
                  <a:srgbClr val="0033B3"/>
                </a:solidFill>
              </a:rPr>
              <a:t>new </a:t>
            </a:r>
            <a:r>
              <a:rPr>
                <a:solidFill>
                  <a:srgbClr val="080808"/>
                </a:solidFill>
              </a:rPr>
              <a:t>ToggleButton();</a:t>
            </a:r>
          </a:p>
          <a:p>
            <a:pPr defTabSz="457200">
              <a:defRPr sz="1900" i="1">
                <a:solidFill>
                  <a:srgbClr val="8C8C8C"/>
                </a:solidFill>
                <a:latin typeface="Courier New"/>
                <a:ea typeface="Courier New"/>
                <a:cs typeface="Courier New"/>
                <a:sym typeface="Courier New"/>
              </a:defRPr>
            </a:pPr>
            <a:r>
              <a:t>//A toggle button with a text caption</a:t>
            </a:r>
          </a:p>
          <a:p>
            <a:pPr defTabSz="457200">
              <a:defRPr sz="1900">
                <a:latin typeface="Courier New"/>
                <a:ea typeface="Courier New"/>
                <a:cs typeface="Courier New"/>
                <a:sym typeface="Courier New"/>
              </a:defRPr>
            </a:pPr>
            <a:r>
              <a:t>ToggleButton tb2 </a:t>
            </a:r>
            <a:r>
              <a:rPr>
                <a:solidFill>
                  <a:srgbClr val="080808"/>
                </a:solidFill>
              </a:rPr>
              <a:t>= </a:t>
            </a:r>
            <a:r>
              <a:rPr>
                <a:solidFill>
                  <a:srgbClr val="0033B3"/>
                </a:solidFill>
              </a:rPr>
              <a:t>new </a:t>
            </a:r>
            <a:r>
              <a:rPr>
                <a:solidFill>
                  <a:srgbClr val="080808"/>
                </a:solidFill>
              </a:rPr>
              <a:t>ToggleButton(</a:t>
            </a:r>
            <a:r>
              <a:rPr>
                <a:solidFill>
                  <a:srgbClr val="077D16"/>
                </a:solidFill>
              </a:rPr>
              <a:t>"Press me"</a:t>
            </a:r>
            <a:r>
              <a:rPr>
                <a:solidFill>
                  <a:srgbClr val="080808"/>
                </a:solidFill>
              </a:rPr>
              <a:t>);</a:t>
            </a:r>
          </a:p>
          <a:p>
            <a:pPr defTabSz="457200">
              <a:defRPr sz="1900" i="1">
                <a:solidFill>
                  <a:srgbClr val="8C8C8C"/>
                </a:solidFill>
                <a:latin typeface="Courier New"/>
                <a:ea typeface="Courier New"/>
                <a:cs typeface="Courier New"/>
                <a:sym typeface="Courier New"/>
              </a:defRPr>
            </a:pPr>
            <a:r>
              <a:t>//A toggle button with a text caption and an icon</a:t>
            </a:r>
          </a:p>
          <a:p>
            <a:pPr defTabSz="457200">
              <a:defRPr sz="1900">
                <a:solidFill>
                  <a:srgbClr val="080808"/>
                </a:solidFill>
                <a:latin typeface="Courier New"/>
                <a:ea typeface="Courier New"/>
                <a:cs typeface="Courier New"/>
                <a:sym typeface="Courier New"/>
              </a:defRPr>
            </a:pPr>
            <a:r>
              <a:rPr>
                <a:solidFill>
                  <a:srgbClr val="000000"/>
                </a:solidFill>
              </a:rPr>
              <a:t>Image image </a:t>
            </a:r>
            <a:r>
              <a:t>= </a:t>
            </a:r>
            <a:r>
              <a:rPr>
                <a:solidFill>
                  <a:srgbClr val="0033B3"/>
                </a:solidFill>
              </a:rPr>
              <a:t>new </a:t>
            </a:r>
            <a:r>
              <a:t>Image(getClass().getResourceAsStream(</a:t>
            </a:r>
            <a:r>
              <a:rPr>
                <a:solidFill>
                  <a:srgbClr val="077D16"/>
                </a:solidFill>
              </a:rPr>
              <a:t>"/ok.jpg"</a:t>
            </a:r>
            <a:r>
              <a:t>));</a:t>
            </a:r>
          </a:p>
          <a:p>
            <a:pPr defTabSz="457200">
              <a:defRPr sz="1900">
                <a:latin typeface="Courier New"/>
                <a:ea typeface="Courier New"/>
                <a:cs typeface="Courier New"/>
                <a:sym typeface="Courier New"/>
              </a:defRPr>
            </a:pPr>
            <a:r>
              <a:t>ToggleButton tb3 </a:t>
            </a:r>
            <a:r>
              <a:rPr>
                <a:solidFill>
                  <a:srgbClr val="080808"/>
                </a:solidFill>
              </a:rPr>
              <a:t>= </a:t>
            </a:r>
            <a:r>
              <a:rPr>
                <a:solidFill>
                  <a:srgbClr val="0033B3"/>
                </a:solidFill>
              </a:rPr>
              <a:t>new </a:t>
            </a:r>
            <a:r>
              <a:rPr>
                <a:solidFill>
                  <a:srgbClr val="080808"/>
                </a:solidFill>
              </a:rPr>
              <a:t>ToggleButton (</a:t>
            </a:r>
            <a:r>
              <a:rPr>
                <a:solidFill>
                  <a:srgbClr val="077D16"/>
                </a:solidFill>
              </a:rPr>
              <a:t>"Press me"</a:t>
            </a:r>
            <a:r>
              <a:rPr>
                <a:solidFill>
                  <a:srgbClr val="080808"/>
                </a:solidFill>
              </a:rPr>
              <a:t>, </a:t>
            </a:r>
            <a:r>
              <a:rPr>
                <a:solidFill>
                  <a:srgbClr val="0033B3"/>
                </a:solidFill>
              </a:rPr>
              <a:t>new </a:t>
            </a:r>
            <a:r>
              <a:rPr>
                <a:solidFill>
                  <a:srgbClr val="080808"/>
                </a:solidFill>
              </a:rPr>
              <a:t>ImageView(</a:t>
            </a:r>
            <a:r>
              <a:t>image</a:t>
            </a:r>
            <a:r>
              <a:rPr>
                <a:solidFill>
                  <a:srgbClr val="080808"/>
                </a:solidFill>
              </a:rPr>
              <a:t>));</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oggle Button"/>
          <p:cNvSpPr txBox="1">
            <a:spLocks noGrp="1"/>
          </p:cNvSpPr>
          <p:nvPr>
            <p:ph type="title"/>
          </p:nvPr>
        </p:nvSpPr>
        <p:spPr>
          <a:prstGeom prst="rect">
            <a:avLst/>
          </a:prstGeom>
        </p:spPr>
        <p:txBody>
          <a:bodyPr/>
          <a:lstStyle/>
          <a:p>
            <a:r>
              <a:t>Toggle Button</a:t>
            </a:r>
          </a:p>
        </p:txBody>
      </p:sp>
      <p:sp>
        <p:nvSpPr>
          <p:cNvPr id="165" name="Toggle Buttonlar grubunda sadece 1 tane toggle button’ın seçilmesini sağlamak için gruplamak gerekiyor."/>
          <p:cNvSpPr txBox="1">
            <a:spLocks noGrp="1"/>
          </p:cNvSpPr>
          <p:nvPr>
            <p:ph type="body" idx="1"/>
          </p:nvPr>
        </p:nvSpPr>
        <p:spPr>
          <a:prstGeom prst="rect">
            <a:avLst/>
          </a:prstGeom>
        </p:spPr>
        <p:txBody>
          <a:bodyPr/>
          <a:lstStyle/>
          <a:p>
            <a:r>
              <a:rPr lang="en-US" dirty="0"/>
              <a:t>In the Toggle Buttons group, it is necessary to group only 1 toggle button to ensure that it is selected.</a:t>
            </a:r>
            <a:endParaRPr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Geçen Haftaki Dersimizi Hatırlayalım"/>
          <p:cNvSpPr txBox="1">
            <a:spLocks noGrp="1"/>
          </p:cNvSpPr>
          <p:nvPr>
            <p:ph type="title"/>
          </p:nvPr>
        </p:nvSpPr>
        <p:spPr>
          <a:xfrm>
            <a:off x="765750" y="263524"/>
            <a:ext cx="22852500" cy="2022445"/>
          </a:xfrm>
          <a:prstGeom prst="rect">
            <a:avLst/>
          </a:prstGeom>
        </p:spPr>
        <p:txBody>
          <a:bodyPr/>
          <a:lstStyle/>
          <a:p>
            <a:r>
              <a:rPr lang="en-US" dirty="0"/>
              <a:t>Last Lecture</a:t>
            </a:r>
          </a:p>
        </p:txBody>
      </p:sp>
      <p:sp>
        <p:nvSpPr>
          <p:cNvPr id="54" name="Özyinelemeli fonksiyonları öğrendik. Özyinelemeli fonksiyon, metodun kendi içinde bir daha çağırılması idi."/>
          <p:cNvSpPr txBox="1">
            <a:spLocks noGrp="1"/>
          </p:cNvSpPr>
          <p:nvPr>
            <p:ph type="body" idx="1"/>
          </p:nvPr>
        </p:nvSpPr>
        <p:spPr>
          <a:xfrm>
            <a:off x="7628959" y="2606681"/>
            <a:ext cx="15916812" cy="9823486"/>
          </a:xfrm>
          <a:prstGeom prst="rect">
            <a:avLst/>
          </a:prstGeom>
        </p:spPr>
        <p:txBody>
          <a:bodyPr/>
          <a:lstStyle/>
          <a:p>
            <a:r>
              <a:rPr lang="en-US" dirty="0"/>
              <a:t>JavaFX examples.</a:t>
            </a:r>
            <a:endParaRPr dirty="0"/>
          </a:p>
        </p:txBody>
      </p:sp>
      <p:sp>
        <p:nvSpPr>
          <p:cNvPr id="55" name="Slide Number"/>
          <p:cNvSpPr txBox="1">
            <a:spLocks noGrp="1"/>
          </p:cNvSpPr>
          <p:nvPr>
            <p:ph type="sldNum" sz="quarter" idx="4294967295"/>
          </p:nvPr>
        </p:nvSpPr>
        <p:spPr>
          <a:xfrm>
            <a:off x="20757415" y="12835911"/>
            <a:ext cx="349980" cy="48382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a:t>
            </a:fld>
            <a:endParaRPr/>
          </a:p>
        </p:txBody>
      </p:sp>
      <p:pic>
        <p:nvPicPr>
          <p:cNvPr id="56" name="The Java Community Process(SM) Program - java-in-education - index" descr="The Java Community Process(SM) Program - java-in-education - index"/>
          <p:cNvPicPr>
            <a:picLocks noChangeAspect="1"/>
          </p:cNvPicPr>
          <p:nvPr/>
        </p:nvPicPr>
        <p:blipFill>
          <a:blip r:embed="rId2"/>
          <a:stretch>
            <a:fillRect/>
          </a:stretch>
        </p:blipFill>
        <p:spPr>
          <a:xfrm>
            <a:off x="381000" y="2620959"/>
            <a:ext cx="7100362" cy="5610127"/>
          </a:xfrm>
          <a:prstGeom prst="rect">
            <a:avLst/>
          </a:prstGeom>
          <a:ln w="12700">
            <a:miter lim="400000"/>
          </a:ln>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Google Shape;90;p8"/>
          <p:cNvSpPr txBox="1">
            <a:spLocks noGrp="1"/>
          </p:cNvSpPr>
          <p:nvPr>
            <p:ph type="title"/>
          </p:nvPr>
        </p:nvSpPr>
        <p:spPr>
          <a:xfrm>
            <a:off x="765750" y="263524"/>
            <a:ext cx="22852500" cy="2022445"/>
          </a:xfrm>
          <a:prstGeom prst="rect">
            <a:avLst/>
          </a:prstGeom>
        </p:spPr>
        <p:txBody>
          <a:bodyPr/>
          <a:lstStyle/>
          <a:p>
            <a:pPr>
              <a:defRPr sz="6400"/>
            </a:pPr>
            <a:r>
              <a:rPr lang="en-US" dirty="0"/>
              <a:t>Visual</a:t>
            </a:r>
            <a:r>
              <a:rPr dirty="0"/>
              <a:t> Program </a:t>
            </a:r>
            <a:br>
              <a:rPr dirty="0"/>
            </a:br>
            <a:r>
              <a:rPr lang="en-US" sz="4800" dirty="0">
                <a:solidFill>
                  <a:srgbClr val="00B050"/>
                </a:solidFill>
              </a:rPr>
              <a:t>Example</a:t>
            </a:r>
            <a:r>
              <a:rPr sz="4800" dirty="0">
                <a:solidFill>
                  <a:srgbClr val="00B050"/>
                </a:solidFill>
              </a:rPr>
              <a:t> - 4</a:t>
            </a:r>
          </a:p>
        </p:txBody>
      </p:sp>
      <p:sp>
        <p:nvSpPr>
          <p:cNvPr id="168" name="Google Shape;91;p8"/>
          <p:cNvSpPr txBox="1">
            <a:spLocks noGrp="1"/>
          </p:cNvSpPr>
          <p:nvPr>
            <p:ph type="body" idx="1"/>
          </p:nvPr>
        </p:nvSpPr>
        <p:spPr>
          <a:xfrm>
            <a:off x="838230" y="2606682"/>
            <a:ext cx="22707542" cy="9823485"/>
          </a:xfrm>
          <a:prstGeom prst="rect">
            <a:avLst/>
          </a:prstGeom>
        </p:spPr>
        <p:txBody>
          <a:bodyPr/>
          <a:lstStyle>
            <a:lvl1pPr marL="685800" indent="-685800">
              <a:spcBef>
                <a:spcPts val="0"/>
              </a:spcBef>
            </a:lvl1pPr>
          </a:lstStyle>
          <a:p>
            <a:r>
              <a:rPr lang="en-US" dirty="0"/>
              <a:t>Let's prepare a visual program using the Toggle button.</a:t>
            </a:r>
            <a:endParaRPr dirty="0"/>
          </a:p>
        </p:txBody>
      </p:sp>
      <p:sp>
        <p:nvSpPr>
          <p:cNvPr id="169" name="Google Shape;92;p8"/>
          <p:cNvSpPr txBox="1">
            <a:spLocks noGrp="1"/>
          </p:cNvSpPr>
          <p:nvPr>
            <p:ph type="sldNum" sz="quarter" idx="4294967295"/>
          </p:nvPr>
        </p:nvSpPr>
        <p:spPr>
          <a:xfrm>
            <a:off x="20572871" y="12813614"/>
            <a:ext cx="534530" cy="52842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398" tIns="91398" rIns="91398" bIns="91398"/>
          <a:lstStyle/>
          <a:p>
            <a:fld id="{86CB4B4D-7CA3-9044-876B-883B54F8677D}" type="slidenum">
              <a:t>40</a:t>
            </a:fld>
            <a:endParaRPr/>
          </a:p>
        </p:txBody>
      </p:sp>
      <p:pic>
        <p:nvPicPr>
          <p:cNvPr id="170" name="Screen Shot 2022-05-09 at 11.21.18.png" descr="Screen Shot 2022-05-09 at 11.21.18.png"/>
          <p:cNvPicPr>
            <a:picLocks noChangeAspect="1"/>
          </p:cNvPicPr>
          <p:nvPr/>
        </p:nvPicPr>
        <p:blipFill>
          <a:blip r:embed="rId2"/>
          <a:stretch>
            <a:fillRect/>
          </a:stretch>
        </p:blipFill>
        <p:spPr>
          <a:xfrm>
            <a:off x="8305800" y="3815944"/>
            <a:ext cx="7772400" cy="8128001"/>
          </a:xfrm>
          <a:prstGeom prst="rect">
            <a:avLst/>
          </a:prstGeom>
          <a:ln w="12700">
            <a:miter lim="400000"/>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oggle Button Programı"/>
          <p:cNvSpPr txBox="1">
            <a:spLocks noGrp="1"/>
          </p:cNvSpPr>
          <p:nvPr>
            <p:ph type="title"/>
          </p:nvPr>
        </p:nvSpPr>
        <p:spPr>
          <a:prstGeom prst="rect">
            <a:avLst/>
          </a:prstGeom>
        </p:spPr>
        <p:txBody>
          <a:bodyPr/>
          <a:lstStyle/>
          <a:p>
            <a:r>
              <a:rPr dirty="0"/>
              <a:t>Toggle Button Program</a:t>
            </a:r>
          </a:p>
        </p:txBody>
      </p:sp>
      <p:sp>
        <p:nvSpPr>
          <p:cNvPr id="173" name="package com.example.kontrollerprj1;…"/>
          <p:cNvSpPr txBox="1">
            <a:spLocks noGrp="1"/>
          </p:cNvSpPr>
          <p:nvPr>
            <p:ph type="body" idx="1"/>
          </p:nvPr>
        </p:nvSpPr>
        <p:spPr>
          <a:prstGeom prst="rect">
            <a:avLst/>
          </a:prstGeom>
        </p:spPr>
        <p:txBody>
          <a:bodyPr/>
          <a:lstStyle/>
          <a:p>
            <a:pPr marL="0" indent="0" defTabSz="315468">
              <a:lnSpc>
                <a:spcPct val="100000"/>
              </a:lnSpc>
              <a:spcBef>
                <a:spcPts val="0"/>
              </a:spcBef>
              <a:buClrTx/>
              <a:buSzTx/>
              <a:buFontTx/>
              <a:buNone/>
              <a:defRPr sz="897">
                <a:latin typeface="Courier New"/>
                <a:ea typeface="Courier New"/>
                <a:cs typeface="Courier New"/>
                <a:sym typeface="Courier New"/>
              </a:defRPr>
            </a:pPr>
            <a:r>
              <a:rPr>
                <a:solidFill>
                  <a:srgbClr val="0033B3"/>
                </a:solidFill>
              </a:rPr>
              <a:t>package </a:t>
            </a:r>
            <a:r>
              <a:t>com.example.kontrollerprj1</a:t>
            </a:r>
            <a:r>
              <a:rPr>
                <a:solidFill>
                  <a:srgbClr val="080808"/>
                </a:solidFill>
              </a:rP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endParaRPr>
              <a:solidFill>
                <a:srgbClr val="080808"/>
              </a:solidFill>
            </a:endParaRPr>
          </a:p>
          <a:p>
            <a:pPr marL="0" indent="0" defTabSz="315468">
              <a:lnSpc>
                <a:spcPct val="100000"/>
              </a:lnSpc>
              <a:spcBef>
                <a:spcPts val="0"/>
              </a:spcBef>
              <a:buClrTx/>
              <a:buSzTx/>
              <a:buFontTx/>
              <a:buNone/>
              <a:defRPr sz="897">
                <a:latin typeface="Courier New"/>
                <a:ea typeface="Courier New"/>
                <a:cs typeface="Courier New"/>
                <a:sym typeface="Courier New"/>
              </a:defRPr>
            </a:pPr>
            <a:r>
              <a:rPr>
                <a:solidFill>
                  <a:srgbClr val="0033B3"/>
                </a:solidFill>
              </a:rPr>
              <a:t>import </a:t>
            </a:r>
            <a:r>
              <a:t>javafx.application.Application</a:t>
            </a:r>
            <a:r>
              <a:rPr>
                <a:solidFill>
                  <a:srgbClr val="080808"/>
                </a:solidFill>
              </a:rPr>
              <a:t>;</a:t>
            </a:r>
          </a:p>
          <a:p>
            <a:pPr marL="0" indent="0" defTabSz="315468">
              <a:lnSpc>
                <a:spcPct val="100000"/>
              </a:lnSpc>
              <a:spcBef>
                <a:spcPts val="0"/>
              </a:spcBef>
              <a:buClrTx/>
              <a:buSzTx/>
              <a:buFontTx/>
              <a:buNone/>
              <a:defRPr sz="897">
                <a:latin typeface="Courier New"/>
                <a:ea typeface="Courier New"/>
                <a:cs typeface="Courier New"/>
                <a:sym typeface="Courier New"/>
              </a:defRPr>
            </a:pPr>
            <a:r>
              <a:rPr>
                <a:solidFill>
                  <a:srgbClr val="0033B3"/>
                </a:solidFill>
              </a:rPr>
              <a:t>import </a:t>
            </a:r>
            <a:r>
              <a:t>javafx.fxml.FXMLLoader</a:t>
            </a:r>
            <a:r>
              <a:rPr>
                <a:solidFill>
                  <a:srgbClr val="080808"/>
                </a:solidFill>
              </a:rPr>
              <a:t>;</a:t>
            </a:r>
          </a:p>
          <a:p>
            <a:pPr marL="0" indent="0" defTabSz="315468">
              <a:lnSpc>
                <a:spcPct val="100000"/>
              </a:lnSpc>
              <a:spcBef>
                <a:spcPts val="0"/>
              </a:spcBef>
              <a:buClrTx/>
              <a:buSzTx/>
              <a:buFontTx/>
              <a:buNone/>
              <a:defRPr sz="897">
                <a:latin typeface="Courier New"/>
                <a:ea typeface="Courier New"/>
                <a:cs typeface="Courier New"/>
                <a:sym typeface="Courier New"/>
              </a:defRPr>
            </a:pPr>
            <a:r>
              <a:rPr>
                <a:solidFill>
                  <a:srgbClr val="0033B3"/>
                </a:solidFill>
              </a:rPr>
              <a:t>import </a:t>
            </a:r>
            <a:r>
              <a:t>javafx.scene.Parent</a:t>
            </a:r>
            <a:r>
              <a:rPr>
                <a:solidFill>
                  <a:srgbClr val="080808"/>
                </a:solidFill>
              </a:rPr>
              <a:t>;</a:t>
            </a:r>
          </a:p>
          <a:p>
            <a:pPr marL="0" indent="0" defTabSz="315468">
              <a:lnSpc>
                <a:spcPct val="100000"/>
              </a:lnSpc>
              <a:spcBef>
                <a:spcPts val="0"/>
              </a:spcBef>
              <a:buClrTx/>
              <a:buSzTx/>
              <a:buFontTx/>
              <a:buNone/>
              <a:defRPr sz="897">
                <a:latin typeface="Courier New"/>
                <a:ea typeface="Courier New"/>
                <a:cs typeface="Courier New"/>
                <a:sym typeface="Courier New"/>
              </a:defRPr>
            </a:pPr>
            <a:r>
              <a:rPr>
                <a:solidFill>
                  <a:srgbClr val="0033B3"/>
                </a:solidFill>
              </a:rPr>
              <a:t>import </a:t>
            </a:r>
            <a:r>
              <a:t>javafx.scene.Scene</a:t>
            </a:r>
            <a:r>
              <a:rPr>
                <a:solidFill>
                  <a:srgbClr val="080808"/>
                </a:solidFill>
              </a:rPr>
              <a:t>;</a:t>
            </a:r>
          </a:p>
          <a:p>
            <a:pPr marL="0" indent="0" defTabSz="315468">
              <a:lnSpc>
                <a:spcPct val="100000"/>
              </a:lnSpc>
              <a:spcBef>
                <a:spcPts val="0"/>
              </a:spcBef>
              <a:buClrTx/>
              <a:buSzTx/>
              <a:buFontTx/>
              <a:buNone/>
              <a:defRPr sz="897">
                <a:latin typeface="Courier New"/>
                <a:ea typeface="Courier New"/>
                <a:cs typeface="Courier New"/>
                <a:sym typeface="Courier New"/>
              </a:defRPr>
            </a:pPr>
            <a:r>
              <a:rPr>
                <a:solidFill>
                  <a:srgbClr val="0033B3"/>
                </a:solidFill>
              </a:rPr>
              <a:t>import </a:t>
            </a:r>
            <a:r>
              <a:t>javafx.scene.control.</a:t>
            </a:r>
            <a:r>
              <a:rPr>
                <a:solidFill>
                  <a:srgbClr val="080808"/>
                </a:solidFill>
              </a:rPr>
              <a:t>*;</a:t>
            </a:r>
          </a:p>
          <a:p>
            <a:pPr marL="0" indent="0" defTabSz="315468">
              <a:lnSpc>
                <a:spcPct val="100000"/>
              </a:lnSpc>
              <a:spcBef>
                <a:spcPts val="0"/>
              </a:spcBef>
              <a:buClrTx/>
              <a:buSzTx/>
              <a:buFontTx/>
              <a:buNone/>
              <a:defRPr sz="897">
                <a:latin typeface="Courier New"/>
                <a:ea typeface="Courier New"/>
                <a:cs typeface="Courier New"/>
                <a:sym typeface="Courier New"/>
              </a:defRPr>
            </a:pPr>
            <a:r>
              <a:rPr>
                <a:solidFill>
                  <a:srgbClr val="0033B3"/>
                </a:solidFill>
              </a:rPr>
              <a:t>import </a:t>
            </a:r>
            <a:r>
              <a:t>javafx.scene.image.Image</a:t>
            </a:r>
            <a:r>
              <a:rPr>
                <a:solidFill>
                  <a:srgbClr val="080808"/>
                </a:solidFill>
              </a:rPr>
              <a:t>;</a:t>
            </a:r>
          </a:p>
          <a:p>
            <a:pPr marL="0" indent="0" defTabSz="315468">
              <a:lnSpc>
                <a:spcPct val="100000"/>
              </a:lnSpc>
              <a:spcBef>
                <a:spcPts val="0"/>
              </a:spcBef>
              <a:buClrTx/>
              <a:buSzTx/>
              <a:buFontTx/>
              <a:buNone/>
              <a:defRPr sz="897">
                <a:latin typeface="Courier New"/>
                <a:ea typeface="Courier New"/>
                <a:cs typeface="Courier New"/>
                <a:sym typeface="Courier New"/>
              </a:defRPr>
            </a:pPr>
            <a:r>
              <a:rPr>
                <a:solidFill>
                  <a:srgbClr val="0033B3"/>
                </a:solidFill>
              </a:rPr>
              <a:t>import </a:t>
            </a:r>
            <a:r>
              <a:t>javafx.scene.image.ImageView</a:t>
            </a:r>
            <a:r>
              <a:rPr>
                <a:solidFill>
                  <a:srgbClr val="080808"/>
                </a:solidFill>
              </a:rPr>
              <a:t>;</a:t>
            </a:r>
          </a:p>
          <a:p>
            <a:pPr marL="0" indent="0" defTabSz="315468">
              <a:lnSpc>
                <a:spcPct val="100000"/>
              </a:lnSpc>
              <a:spcBef>
                <a:spcPts val="0"/>
              </a:spcBef>
              <a:buClrTx/>
              <a:buSzTx/>
              <a:buFontTx/>
              <a:buNone/>
              <a:defRPr sz="897">
                <a:latin typeface="Courier New"/>
                <a:ea typeface="Courier New"/>
                <a:cs typeface="Courier New"/>
                <a:sym typeface="Courier New"/>
              </a:defRPr>
            </a:pPr>
            <a:r>
              <a:rPr>
                <a:solidFill>
                  <a:srgbClr val="0033B3"/>
                </a:solidFill>
              </a:rPr>
              <a:t>import </a:t>
            </a:r>
            <a:r>
              <a:t>javafx.scene.layout.AnchorPane</a:t>
            </a:r>
            <a:r>
              <a:rPr>
                <a:solidFill>
                  <a:srgbClr val="080808"/>
                </a:solidFill>
              </a:rPr>
              <a:t>;</a:t>
            </a:r>
          </a:p>
          <a:p>
            <a:pPr marL="0" indent="0" defTabSz="315468">
              <a:lnSpc>
                <a:spcPct val="100000"/>
              </a:lnSpc>
              <a:spcBef>
                <a:spcPts val="0"/>
              </a:spcBef>
              <a:buClrTx/>
              <a:buSzTx/>
              <a:buFontTx/>
              <a:buNone/>
              <a:defRPr sz="897">
                <a:latin typeface="Courier New"/>
                <a:ea typeface="Courier New"/>
                <a:cs typeface="Courier New"/>
                <a:sym typeface="Courier New"/>
              </a:defRPr>
            </a:pPr>
            <a:r>
              <a:rPr>
                <a:solidFill>
                  <a:srgbClr val="0033B3"/>
                </a:solidFill>
              </a:rPr>
              <a:t>import </a:t>
            </a:r>
            <a:r>
              <a:t>javafx.scene.paint.Color</a:t>
            </a:r>
            <a:r>
              <a:rPr>
                <a:solidFill>
                  <a:srgbClr val="080808"/>
                </a:solidFill>
              </a:rPr>
              <a:t>;</a:t>
            </a:r>
          </a:p>
          <a:p>
            <a:pPr marL="0" indent="0" defTabSz="315468">
              <a:lnSpc>
                <a:spcPct val="100000"/>
              </a:lnSpc>
              <a:spcBef>
                <a:spcPts val="0"/>
              </a:spcBef>
              <a:buClrTx/>
              <a:buSzTx/>
              <a:buFontTx/>
              <a:buNone/>
              <a:defRPr sz="897">
                <a:latin typeface="Courier New"/>
                <a:ea typeface="Courier New"/>
                <a:cs typeface="Courier New"/>
                <a:sym typeface="Courier New"/>
              </a:defRPr>
            </a:pPr>
            <a:r>
              <a:rPr>
                <a:solidFill>
                  <a:srgbClr val="0033B3"/>
                </a:solidFill>
              </a:rPr>
              <a:t>import </a:t>
            </a:r>
            <a:r>
              <a:t>javafx.scene.shape.Rectangle</a:t>
            </a:r>
            <a:r>
              <a:rPr>
                <a:solidFill>
                  <a:srgbClr val="080808"/>
                </a:solidFill>
              </a:rPr>
              <a:t>;</a:t>
            </a:r>
          </a:p>
          <a:p>
            <a:pPr marL="0" indent="0" defTabSz="315468">
              <a:lnSpc>
                <a:spcPct val="100000"/>
              </a:lnSpc>
              <a:spcBef>
                <a:spcPts val="0"/>
              </a:spcBef>
              <a:buClrTx/>
              <a:buSzTx/>
              <a:buFontTx/>
              <a:buNone/>
              <a:defRPr sz="897">
                <a:latin typeface="Courier New"/>
                <a:ea typeface="Courier New"/>
                <a:cs typeface="Courier New"/>
                <a:sym typeface="Courier New"/>
              </a:defRPr>
            </a:pPr>
            <a:r>
              <a:rPr>
                <a:solidFill>
                  <a:srgbClr val="0033B3"/>
                </a:solidFill>
              </a:rPr>
              <a:t>import </a:t>
            </a:r>
            <a:r>
              <a:t>javafx.scene.text.Font</a:t>
            </a:r>
            <a:r>
              <a:rPr>
                <a:solidFill>
                  <a:srgbClr val="080808"/>
                </a:solidFill>
              </a:rPr>
              <a:t>;</a:t>
            </a:r>
          </a:p>
          <a:p>
            <a:pPr marL="0" indent="0" defTabSz="315468">
              <a:lnSpc>
                <a:spcPct val="100000"/>
              </a:lnSpc>
              <a:spcBef>
                <a:spcPts val="0"/>
              </a:spcBef>
              <a:buClrTx/>
              <a:buSzTx/>
              <a:buFontTx/>
              <a:buNone/>
              <a:defRPr sz="897">
                <a:latin typeface="Courier New"/>
                <a:ea typeface="Courier New"/>
                <a:cs typeface="Courier New"/>
                <a:sym typeface="Courier New"/>
              </a:defRPr>
            </a:pPr>
            <a:r>
              <a:rPr>
                <a:solidFill>
                  <a:srgbClr val="0033B3"/>
                </a:solidFill>
              </a:rPr>
              <a:t>import </a:t>
            </a:r>
            <a:r>
              <a:t>javafx.stage.Stage</a:t>
            </a:r>
            <a:r>
              <a:rPr>
                <a:solidFill>
                  <a:srgbClr val="080808"/>
                </a:solidFill>
              </a:rP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endParaRPr>
              <a:solidFill>
                <a:srgbClr val="080808"/>
              </a:solidFill>
            </a:endParaRPr>
          </a:p>
          <a:p>
            <a:pPr marL="0" indent="0" defTabSz="315468">
              <a:lnSpc>
                <a:spcPct val="100000"/>
              </a:lnSpc>
              <a:spcBef>
                <a:spcPts val="0"/>
              </a:spcBef>
              <a:buClrTx/>
              <a:buSzTx/>
              <a:buFontTx/>
              <a:buNone/>
              <a:defRPr sz="897">
                <a:latin typeface="Courier New"/>
                <a:ea typeface="Courier New"/>
                <a:cs typeface="Courier New"/>
                <a:sym typeface="Courier New"/>
              </a:defRPr>
            </a:pPr>
            <a:r>
              <a:rPr>
                <a:solidFill>
                  <a:srgbClr val="0033B3"/>
                </a:solidFill>
              </a:rPr>
              <a:t>import </a:t>
            </a:r>
            <a:r>
              <a:t>java.io.IOException</a:t>
            </a:r>
            <a:r>
              <a:rPr>
                <a:solidFill>
                  <a:srgbClr val="080808"/>
                </a:solidFill>
              </a:rP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endParaRPr>
              <a:solidFill>
                <a:srgbClr val="080808"/>
              </a:solidFill>
            </a:endParaRPr>
          </a:p>
          <a:p>
            <a:pPr marL="0" indent="0" defTabSz="315468">
              <a:lnSpc>
                <a:spcPct val="100000"/>
              </a:lnSpc>
              <a:spcBef>
                <a:spcPts val="0"/>
              </a:spcBef>
              <a:buClrTx/>
              <a:buSzTx/>
              <a:buFontTx/>
              <a:buNone/>
              <a:defRPr sz="897">
                <a:latin typeface="Courier New"/>
                <a:ea typeface="Courier New"/>
                <a:cs typeface="Courier New"/>
                <a:sym typeface="Courier New"/>
              </a:defRPr>
            </a:pPr>
            <a:r>
              <a:rPr>
                <a:solidFill>
                  <a:srgbClr val="0033B3"/>
                </a:solidFill>
              </a:rPr>
              <a:t>public class </a:t>
            </a:r>
            <a:r>
              <a:t>HelloApplication </a:t>
            </a:r>
            <a:r>
              <a:rPr>
                <a:solidFill>
                  <a:srgbClr val="0033B3"/>
                </a:solidFill>
              </a:rPr>
              <a:t>extends </a:t>
            </a:r>
            <a:r>
              <a:t>Application </a:t>
            </a:r>
            <a:r>
              <a:rPr>
                <a:solidFill>
                  <a:srgbClr val="080808"/>
                </a:solidFill>
              </a:rPr>
              <a:t>{</a:t>
            </a:r>
          </a:p>
          <a:p>
            <a:pPr marL="0" indent="0" defTabSz="315468">
              <a:lnSpc>
                <a:spcPct val="100000"/>
              </a:lnSpc>
              <a:spcBef>
                <a:spcPts val="0"/>
              </a:spcBef>
              <a:buClrTx/>
              <a:buSzTx/>
              <a:buFontTx/>
              <a:buNone/>
              <a:defRPr sz="897">
                <a:solidFill>
                  <a:srgbClr val="9E880C"/>
                </a:solidFill>
                <a:latin typeface="Courier New"/>
                <a:ea typeface="Courier New"/>
                <a:cs typeface="Courier New"/>
                <a:sym typeface="Courier New"/>
              </a:defRPr>
            </a:pPr>
            <a:r>
              <a:rPr>
                <a:solidFill>
                  <a:srgbClr val="080808"/>
                </a:solidFill>
              </a:rPr>
              <a:t>    </a:t>
            </a:r>
            <a:r>
              <a:t>@Override</a:t>
            </a:r>
          </a:p>
          <a:p>
            <a:pPr marL="0" indent="0" defTabSz="315468">
              <a:lnSpc>
                <a:spcPct val="100000"/>
              </a:lnSpc>
              <a:spcBef>
                <a:spcPts val="0"/>
              </a:spcBef>
              <a:buClrTx/>
              <a:buSzTx/>
              <a:buFontTx/>
              <a:buNone/>
              <a:defRPr sz="897">
                <a:solidFill>
                  <a:srgbClr val="0033B3"/>
                </a:solidFill>
                <a:latin typeface="Courier New"/>
                <a:ea typeface="Courier New"/>
                <a:cs typeface="Courier New"/>
                <a:sym typeface="Courier New"/>
              </a:defRPr>
            </a:pPr>
            <a:r>
              <a:rPr>
                <a:solidFill>
                  <a:srgbClr val="9E880C"/>
                </a:solidFill>
              </a:rPr>
              <a:t>    </a:t>
            </a:r>
            <a:r>
              <a:t>public void </a:t>
            </a:r>
            <a:r>
              <a:rPr>
                <a:solidFill>
                  <a:srgbClr val="00627A"/>
                </a:solidFill>
              </a:rPr>
              <a:t>start</a:t>
            </a:r>
            <a:r>
              <a:rPr>
                <a:solidFill>
                  <a:srgbClr val="080808"/>
                </a:solidFill>
              </a:rPr>
              <a:t>(</a:t>
            </a:r>
            <a:r>
              <a:rPr>
                <a:solidFill>
                  <a:srgbClr val="000000"/>
                </a:solidFill>
              </a:rPr>
              <a:t>Stage </a:t>
            </a:r>
            <a:r>
              <a:rPr>
                <a:solidFill>
                  <a:srgbClr val="080808"/>
                </a:solidFill>
              </a:rPr>
              <a:t>stage) </a:t>
            </a:r>
            <a:r>
              <a:t>throws </a:t>
            </a:r>
            <a:r>
              <a:rPr>
                <a:solidFill>
                  <a:srgbClr val="000000"/>
                </a:solidFill>
              </a:rPr>
              <a:t>IOException </a:t>
            </a:r>
            <a:r>
              <a:rPr>
                <a:solidFill>
                  <a:srgbClr val="080808"/>
                </a:solidFill>
              </a:rPr>
              <a:t>{</a:t>
            </a:r>
          </a:p>
          <a:p>
            <a:pPr marL="0" indent="0" defTabSz="315468">
              <a:lnSpc>
                <a:spcPct val="100000"/>
              </a:lnSpc>
              <a:spcBef>
                <a:spcPts val="0"/>
              </a:spcBef>
              <a:buClrTx/>
              <a:buSzTx/>
              <a:buFontTx/>
              <a:buNone/>
              <a:defRPr sz="897">
                <a:latin typeface="Courier New"/>
                <a:ea typeface="Courier New"/>
                <a:cs typeface="Courier New"/>
                <a:sym typeface="Courier New"/>
              </a:defRPr>
            </a:pPr>
            <a:r>
              <a:rPr>
                <a:solidFill>
                  <a:srgbClr val="080808"/>
                </a:solidFill>
              </a:rPr>
              <a:t>        </a:t>
            </a:r>
            <a:r>
              <a:t>AnchorPane root </a:t>
            </a:r>
            <a:r>
              <a:rPr>
                <a:solidFill>
                  <a:srgbClr val="080808"/>
                </a:solidFill>
              </a:rPr>
              <a:t>= </a:t>
            </a:r>
            <a:r>
              <a:rPr>
                <a:solidFill>
                  <a:srgbClr val="0033B3"/>
                </a:solidFill>
              </a:rPr>
              <a:t>new </a:t>
            </a:r>
            <a:r>
              <a:rPr>
                <a:solidFill>
                  <a:srgbClr val="080808"/>
                </a:solidFill>
              </a:rPr>
              <a:t>AnchorPane();</a:t>
            </a:r>
          </a:p>
          <a:p>
            <a:pPr marL="0" indent="0" defTabSz="315468">
              <a:lnSpc>
                <a:spcPct val="100000"/>
              </a:lnSpc>
              <a:spcBef>
                <a:spcPts val="0"/>
              </a:spcBef>
              <a:buClrTx/>
              <a:buSzTx/>
              <a:buFontTx/>
              <a:buNone/>
              <a:defRPr sz="897">
                <a:latin typeface="Courier New"/>
                <a:ea typeface="Courier New"/>
                <a:cs typeface="Courier New"/>
                <a:sym typeface="Courier New"/>
              </a:defRPr>
            </a:pPr>
            <a:r>
              <a:rPr>
                <a:solidFill>
                  <a:srgbClr val="080808"/>
                </a:solidFill>
              </a:rPr>
              <a:t>        </a:t>
            </a:r>
            <a:r>
              <a:t>Scene scene </a:t>
            </a:r>
            <a:r>
              <a:rPr>
                <a:solidFill>
                  <a:srgbClr val="080808"/>
                </a:solidFill>
              </a:rPr>
              <a:t>= </a:t>
            </a:r>
            <a:r>
              <a:rPr>
                <a:solidFill>
                  <a:srgbClr val="0033B3"/>
                </a:solidFill>
              </a:rPr>
              <a:t>new </a:t>
            </a:r>
            <a:r>
              <a:rPr>
                <a:solidFill>
                  <a:srgbClr val="080808"/>
                </a:solidFill>
              </a:rPr>
              <a:t>Scene(</a:t>
            </a:r>
            <a:r>
              <a:t>root</a:t>
            </a:r>
            <a:r>
              <a:rPr>
                <a:solidFill>
                  <a:srgbClr val="080808"/>
                </a:solidFill>
              </a:rPr>
              <a:t>, </a:t>
            </a:r>
            <a:r>
              <a:rPr>
                <a:solidFill>
                  <a:srgbClr val="1750EB"/>
                </a:solidFill>
              </a:rPr>
              <a:t>500</a:t>
            </a:r>
            <a:r>
              <a:rPr>
                <a:solidFill>
                  <a:srgbClr val="080808"/>
                </a:solidFill>
              </a:rPr>
              <a:t>,</a:t>
            </a:r>
            <a:r>
              <a:rPr>
                <a:solidFill>
                  <a:srgbClr val="1750EB"/>
                </a:solidFill>
              </a:rPr>
              <a:t>500</a:t>
            </a:r>
            <a:r>
              <a:rPr>
                <a:solidFill>
                  <a:srgbClr val="080808"/>
                </a:solidFill>
              </a:rP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endParaRPr>
              <a:solidFill>
                <a:srgbClr val="080808"/>
              </a:solidFill>
            </a:endParaRP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endParaRPr>
              <a:solidFill>
                <a:srgbClr val="080808"/>
              </a:solidFill>
            </a:endParaRPr>
          </a:p>
          <a:p>
            <a:pPr marL="0" indent="0" defTabSz="315468">
              <a:lnSpc>
                <a:spcPct val="100000"/>
              </a:lnSpc>
              <a:spcBef>
                <a:spcPts val="0"/>
              </a:spcBef>
              <a:buClrTx/>
              <a:buSzTx/>
              <a:buFontTx/>
              <a:buNone/>
              <a:defRPr sz="897">
                <a:latin typeface="Courier New"/>
                <a:ea typeface="Courier New"/>
                <a:cs typeface="Courier New"/>
                <a:sym typeface="Courier New"/>
              </a:defRPr>
            </a:pPr>
            <a:r>
              <a:rPr>
                <a:solidFill>
                  <a:srgbClr val="080808"/>
                </a:solidFill>
              </a:rPr>
              <a:t>        </a:t>
            </a:r>
            <a:r>
              <a:rPr>
                <a:solidFill>
                  <a:srgbClr val="0033B3"/>
                </a:solidFill>
              </a:rPr>
              <a:t>final </a:t>
            </a:r>
            <a:r>
              <a:t>ToggleGroup group </a:t>
            </a:r>
            <a:r>
              <a:rPr>
                <a:solidFill>
                  <a:srgbClr val="080808"/>
                </a:solidFill>
              </a:rPr>
              <a:t>= </a:t>
            </a:r>
            <a:r>
              <a:rPr>
                <a:solidFill>
                  <a:srgbClr val="0033B3"/>
                </a:solidFill>
              </a:rPr>
              <a:t>new </a:t>
            </a:r>
            <a:r>
              <a:rPr>
                <a:solidFill>
                  <a:srgbClr val="080808"/>
                </a:solidFill>
              </a:rPr>
              <a:t>ToggleGroup();</a:t>
            </a:r>
          </a:p>
          <a:p>
            <a:pPr marL="0" indent="0" defTabSz="315468">
              <a:lnSpc>
                <a:spcPct val="100000"/>
              </a:lnSpc>
              <a:spcBef>
                <a:spcPts val="0"/>
              </a:spcBef>
              <a:buClrTx/>
              <a:buSzTx/>
              <a:buFontTx/>
              <a:buNone/>
              <a:defRPr sz="897">
                <a:latin typeface="Courier New"/>
                <a:ea typeface="Courier New"/>
                <a:cs typeface="Courier New"/>
                <a:sym typeface="Courier New"/>
              </a:defRPr>
            </a:pPr>
            <a:r>
              <a:rPr>
                <a:solidFill>
                  <a:srgbClr val="080808"/>
                </a:solidFill>
              </a:rPr>
              <a:t>        </a:t>
            </a:r>
            <a:r>
              <a:t>ToggleButton tb1 </a:t>
            </a:r>
            <a:r>
              <a:rPr>
                <a:solidFill>
                  <a:srgbClr val="080808"/>
                </a:solidFill>
              </a:rPr>
              <a:t>= </a:t>
            </a:r>
            <a:r>
              <a:rPr>
                <a:solidFill>
                  <a:srgbClr val="0033B3"/>
                </a:solidFill>
              </a:rPr>
              <a:t>new </a:t>
            </a:r>
            <a:r>
              <a:rPr>
                <a:solidFill>
                  <a:srgbClr val="080808"/>
                </a:solidFill>
              </a:rPr>
              <a:t>ToggleButton(</a:t>
            </a:r>
            <a:r>
              <a:rPr>
                <a:solidFill>
                  <a:srgbClr val="077D16"/>
                </a:solidFill>
              </a:rPr>
              <a:t>"Minor"</a:t>
            </a:r>
            <a:r>
              <a:rPr>
                <a:solidFill>
                  <a:srgbClr val="080808"/>
                </a:solidFill>
              </a:rP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000000"/>
                </a:solidFill>
              </a:rPr>
              <a:t>tb1</a:t>
            </a:r>
            <a:r>
              <a:t>.setToggleGroup(</a:t>
            </a:r>
            <a:r>
              <a:rPr>
                <a:solidFill>
                  <a:srgbClr val="000000"/>
                </a:solidFill>
              </a:rPr>
              <a:t>group</a:t>
            </a:r>
            <a: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000000"/>
                </a:solidFill>
              </a:rPr>
              <a:t>tb1</a:t>
            </a:r>
            <a:r>
              <a:t>.setSelected(</a:t>
            </a:r>
            <a:r>
              <a:rPr>
                <a:solidFill>
                  <a:srgbClr val="0033B3"/>
                </a:solidFill>
              </a:rPr>
              <a:t>true</a:t>
            </a:r>
            <a:r>
              <a:t>);</a:t>
            </a:r>
          </a:p>
          <a:p>
            <a:pPr marL="0" indent="0" defTabSz="315468">
              <a:lnSpc>
                <a:spcPct val="100000"/>
              </a:lnSpc>
              <a:spcBef>
                <a:spcPts val="0"/>
              </a:spcBef>
              <a:buClrTx/>
              <a:buSzTx/>
              <a:buFontTx/>
              <a:buNone/>
              <a:defRPr sz="897">
                <a:latin typeface="Courier New"/>
                <a:ea typeface="Courier New"/>
                <a:cs typeface="Courier New"/>
                <a:sym typeface="Courier New"/>
              </a:defRPr>
            </a:pPr>
            <a:r>
              <a:rPr>
                <a:solidFill>
                  <a:srgbClr val="080808"/>
                </a:solidFill>
              </a:rPr>
              <a:t>        </a:t>
            </a:r>
            <a:r>
              <a:t>ToggleButton tb2 </a:t>
            </a:r>
            <a:r>
              <a:rPr>
                <a:solidFill>
                  <a:srgbClr val="080808"/>
                </a:solidFill>
              </a:rPr>
              <a:t>= </a:t>
            </a:r>
            <a:r>
              <a:rPr>
                <a:solidFill>
                  <a:srgbClr val="0033B3"/>
                </a:solidFill>
              </a:rPr>
              <a:t>new </a:t>
            </a:r>
            <a:r>
              <a:rPr>
                <a:solidFill>
                  <a:srgbClr val="080808"/>
                </a:solidFill>
              </a:rPr>
              <a:t>ToggleButton(</a:t>
            </a:r>
            <a:r>
              <a:rPr>
                <a:solidFill>
                  <a:srgbClr val="077D16"/>
                </a:solidFill>
              </a:rPr>
              <a:t>"Major"</a:t>
            </a:r>
            <a:r>
              <a:rPr>
                <a:solidFill>
                  <a:srgbClr val="080808"/>
                </a:solidFill>
              </a:rP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000000"/>
                </a:solidFill>
              </a:rPr>
              <a:t>tb2</a:t>
            </a:r>
            <a:r>
              <a:t>.setToggleGroup(</a:t>
            </a:r>
            <a:r>
              <a:rPr>
                <a:solidFill>
                  <a:srgbClr val="000000"/>
                </a:solidFill>
              </a:rPr>
              <a:t>group</a:t>
            </a:r>
            <a:r>
              <a:t>);</a:t>
            </a:r>
          </a:p>
          <a:p>
            <a:pPr marL="0" indent="0" defTabSz="315468">
              <a:lnSpc>
                <a:spcPct val="100000"/>
              </a:lnSpc>
              <a:spcBef>
                <a:spcPts val="0"/>
              </a:spcBef>
              <a:buClrTx/>
              <a:buSzTx/>
              <a:buFontTx/>
              <a:buNone/>
              <a:defRPr sz="897">
                <a:latin typeface="Courier New"/>
                <a:ea typeface="Courier New"/>
                <a:cs typeface="Courier New"/>
                <a:sym typeface="Courier New"/>
              </a:defRPr>
            </a:pPr>
            <a:r>
              <a:rPr>
                <a:solidFill>
                  <a:srgbClr val="080808"/>
                </a:solidFill>
              </a:rPr>
              <a:t>        </a:t>
            </a:r>
            <a:r>
              <a:t>ToggleButton tb3 </a:t>
            </a:r>
            <a:r>
              <a:rPr>
                <a:solidFill>
                  <a:srgbClr val="080808"/>
                </a:solidFill>
              </a:rPr>
              <a:t>= </a:t>
            </a:r>
            <a:r>
              <a:rPr>
                <a:solidFill>
                  <a:srgbClr val="0033B3"/>
                </a:solidFill>
              </a:rPr>
              <a:t>new </a:t>
            </a:r>
            <a:r>
              <a:rPr>
                <a:solidFill>
                  <a:srgbClr val="080808"/>
                </a:solidFill>
              </a:rPr>
              <a:t>ToggleButton(</a:t>
            </a:r>
            <a:r>
              <a:rPr>
                <a:solidFill>
                  <a:srgbClr val="077D16"/>
                </a:solidFill>
              </a:rPr>
              <a:t>"Critical"</a:t>
            </a:r>
            <a:r>
              <a:rPr>
                <a:solidFill>
                  <a:srgbClr val="080808"/>
                </a:solidFill>
              </a:rP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000000"/>
                </a:solidFill>
              </a:rPr>
              <a:t>tb3</a:t>
            </a:r>
            <a:r>
              <a:t>.setToggleGroup(</a:t>
            </a:r>
            <a:r>
              <a:rPr>
                <a:solidFill>
                  <a:srgbClr val="000000"/>
                </a:solidFill>
              </a:rPr>
              <a:t>group</a:t>
            </a:r>
            <a: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000000"/>
                </a:solidFill>
              </a:rPr>
              <a:t>tb1</a:t>
            </a:r>
            <a:r>
              <a:t>.setLayoutX(</a:t>
            </a:r>
            <a:r>
              <a:rPr>
                <a:solidFill>
                  <a:srgbClr val="1750EB"/>
                </a:solidFill>
              </a:rPr>
              <a:t>100</a:t>
            </a:r>
            <a: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000000"/>
                </a:solidFill>
              </a:rPr>
              <a:t>tb2</a:t>
            </a:r>
            <a:r>
              <a:t>.setLayoutX(</a:t>
            </a:r>
            <a:r>
              <a:rPr>
                <a:solidFill>
                  <a:srgbClr val="1750EB"/>
                </a:solidFill>
              </a:rPr>
              <a:t>150</a:t>
            </a:r>
            <a: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000000"/>
                </a:solidFill>
              </a:rPr>
              <a:t>tb3</a:t>
            </a:r>
            <a:r>
              <a:t>.setLayoutX(</a:t>
            </a:r>
            <a:r>
              <a:rPr>
                <a:solidFill>
                  <a:srgbClr val="1750EB"/>
                </a:solidFill>
              </a:rPr>
              <a:t>200</a:t>
            </a:r>
            <a: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000000"/>
                </a:solidFill>
              </a:rPr>
              <a:t>tb1</a:t>
            </a:r>
            <a:r>
              <a:t>.setUserData(</a:t>
            </a:r>
            <a:r>
              <a:rPr>
                <a:solidFill>
                  <a:srgbClr val="000000"/>
                </a:solidFill>
              </a:rPr>
              <a:t>Color</a:t>
            </a:r>
            <a:r>
              <a:t>.</a:t>
            </a:r>
            <a:r>
              <a:rPr i="1">
                <a:solidFill>
                  <a:srgbClr val="872094"/>
                </a:solidFill>
              </a:rPr>
              <a:t>LIGHTGREEN</a:t>
            </a:r>
            <a: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000000"/>
                </a:solidFill>
              </a:rPr>
              <a:t>tb2</a:t>
            </a:r>
            <a:r>
              <a:t>.setUserData(</a:t>
            </a:r>
            <a:r>
              <a:rPr>
                <a:solidFill>
                  <a:srgbClr val="000000"/>
                </a:solidFill>
              </a:rPr>
              <a:t>Color</a:t>
            </a:r>
            <a:r>
              <a:t>.</a:t>
            </a:r>
            <a:r>
              <a:rPr i="1">
                <a:solidFill>
                  <a:srgbClr val="872094"/>
                </a:solidFill>
              </a:rPr>
              <a:t>LIGHTBLUE</a:t>
            </a:r>
            <a: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000000"/>
                </a:solidFill>
              </a:rPr>
              <a:t>tb3</a:t>
            </a:r>
            <a:r>
              <a:t>.setUserData(</a:t>
            </a:r>
            <a:r>
              <a:rPr>
                <a:solidFill>
                  <a:srgbClr val="000000"/>
                </a:solidFill>
              </a:rPr>
              <a:t>Color</a:t>
            </a:r>
            <a:r>
              <a:t>.</a:t>
            </a:r>
            <a:r>
              <a:rPr i="1">
                <a:solidFill>
                  <a:srgbClr val="872094"/>
                </a:solidFill>
              </a:rPr>
              <a:t>SALMON</a:t>
            </a:r>
            <a:r>
              <a:t>);</a:t>
            </a:r>
          </a:p>
          <a:p>
            <a:pPr marL="0" indent="0" defTabSz="315468">
              <a:lnSpc>
                <a:spcPct val="100000"/>
              </a:lnSpc>
              <a:spcBef>
                <a:spcPts val="0"/>
              </a:spcBef>
              <a:buClrTx/>
              <a:buSzTx/>
              <a:buFontTx/>
              <a:buNone/>
              <a:defRPr sz="897">
                <a:latin typeface="Courier New"/>
                <a:ea typeface="Courier New"/>
                <a:cs typeface="Courier New"/>
                <a:sym typeface="Courier New"/>
              </a:defRPr>
            </a:pPr>
            <a:r>
              <a:rPr>
                <a:solidFill>
                  <a:srgbClr val="080808"/>
                </a:solidFill>
              </a:rPr>
              <a:t>        </a:t>
            </a:r>
            <a:r>
              <a:t>Rectangle rect </a:t>
            </a:r>
            <a:r>
              <a:rPr>
                <a:solidFill>
                  <a:srgbClr val="080808"/>
                </a:solidFill>
              </a:rPr>
              <a:t>= </a:t>
            </a:r>
            <a:r>
              <a:rPr>
                <a:solidFill>
                  <a:srgbClr val="0033B3"/>
                </a:solidFill>
              </a:rPr>
              <a:t>new </a:t>
            </a:r>
            <a:r>
              <a:rPr>
                <a:solidFill>
                  <a:srgbClr val="080808"/>
                </a:solidFill>
              </a:rPr>
              <a:t>Rectangle();</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000000"/>
                </a:solidFill>
              </a:rPr>
              <a:t>rect</a:t>
            </a:r>
            <a:r>
              <a:t>.setLayoutX(</a:t>
            </a:r>
            <a:r>
              <a:rPr>
                <a:solidFill>
                  <a:srgbClr val="1750EB"/>
                </a:solidFill>
              </a:rPr>
              <a:t>100</a:t>
            </a:r>
            <a: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000000"/>
                </a:solidFill>
              </a:rPr>
              <a:t>rect</a:t>
            </a:r>
            <a:r>
              <a:t>.setHeight(</a:t>
            </a:r>
            <a:r>
              <a:rPr>
                <a:solidFill>
                  <a:srgbClr val="1750EB"/>
                </a:solidFill>
              </a:rPr>
              <a:t>50</a:t>
            </a:r>
            <a: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000000"/>
                </a:solidFill>
              </a:rPr>
              <a:t>rect</a:t>
            </a:r>
            <a:r>
              <a:t>.setLayoutY(</a:t>
            </a:r>
            <a:r>
              <a:rPr>
                <a:solidFill>
                  <a:srgbClr val="1750EB"/>
                </a:solidFill>
              </a:rPr>
              <a:t>30</a:t>
            </a:r>
            <a: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000000"/>
                </a:solidFill>
              </a:rPr>
              <a:t>rect</a:t>
            </a:r>
            <a:r>
              <a:t>.setWidth(</a:t>
            </a:r>
            <a:r>
              <a:rPr>
                <a:solidFill>
                  <a:srgbClr val="1750EB"/>
                </a:solidFill>
              </a:rPr>
              <a:t>200</a:t>
            </a:r>
            <a: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000000"/>
                </a:solidFill>
              </a:rPr>
              <a:t>rect</a:t>
            </a:r>
            <a:r>
              <a:t>.setFill(</a:t>
            </a:r>
            <a:r>
              <a:rPr>
                <a:solidFill>
                  <a:srgbClr val="000000"/>
                </a:solidFill>
              </a:rPr>
              <a:t>Color</a:t>
            </a:r>
            <a:r>
              <a:t>.</a:t>
            </a:r>
            <a:r>
              <a:rPr i="1">
                <a:solidFill>
                  <a:srgbClr val="872094"/>
                </a:solidFill>
              </a:rPr>
              <a:t>RED</a:t>
            </a:r>
            <a: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000000"/>
                </a:solidFill>
              </a:rPr>
              <a:t>rect</a:t>
            </a:r>
            <a:r>
              <a:t>.setStroke(</a:t>
            </a:r>
            <a:r>
              <a:rPr>
                <a:solidFill>
                  <a:srgbClr val="000000"/>
                </a:solidFill>
              </a:rPr>
              <a:t>Color</a:t>
            </a:r>
            <a:r>
              <a:t>.</a:t>
            </a:r>
            <a:r>
              <a:rPr i="1">
                <a:solidFill>
                  <a:srgbClr val="872094"/>
                </a:solidFill>
              </a:rPr>
              <a:t>DARKGRAY</a:t>
            </a:r>
            <a: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000000"/>
                </a:solidFill>
              </a:rPr>
              <a:t>rect</a:t>
            </a:r>
            <a:r>
              <a:t>.setStrokeWidth(</a:t>
            </a:r>
            <a:r>
              <a:rPr>
                <a:solidFill>
                  <a:srgbClr val="1750EB"/>
                </a:solidFill>
              </a:rPr>
              <a:t>2</a:t>
            </a:r>
            <a: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000000"/>
                </a:solidFill>
              </a:rPr>
              <a:t>rect</a:t>
            </a:r>
            <a:r>
              <a:t>.setArcHeight(</a:t>
            </a:r>
            <a:r>
              <a:rPr>
                <a:solidFill>
                  <a:srgbClr val="1750EB"/>
                </a:solidFill>
              </a:rPr>
              <a:t>10</a:t>
            </a:r>
            <a: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000000"/>
                </a:solidFill>
              </a:rPr>
              <a:t>rect</a:t>
            </a:r>
            <a:r>
              <a:t>.setArcWidth(</a:t>
            </a:r>
            <a:r>
              <a:rPr>
                <a:solidFill>
                  <a:srgbClr val="1750EB"/>
                </a:solidFill>
              </a:rPr>
              <a:t>10</a:t>
            </a:r>
            <a: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000000"/>
                </a:solidFill>
              </a:rPr>
              <a:t>root</a:t>
            </a:r>
            <a:r>
              <a:t>.getChildren().add(</a:t>
            </a:r>
            <a:r>
              <a:rPr>
                <a:solidFill>
                  <a:srgbClr val="000000"/>
                </a:solidFill>
              </a:rPr>
              <a:t>tb1</a:t>
            </a:r>
            <a: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000000"/>
                </a:solidFill>
              </a:rPr>
              <a:t>root</a:t>
            </a:r>
            <a:r>
              <a:t>.getChildren().add(</a:t>
            </a:r>
            <a:r>
              <a:rPr>
                <a:solidFill>
                  <a:srgbClr val="000000"/>
                </a:solidFill>
              </a:rPr>
              <a:t>tb2</a:t>
            </a:r>
            <a: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000000"/>
                </a:solidFill>
              </a:rPr>
              <a:t>root</a:t>
            </a:r>
            <a:r>
              <a:t>.getChildren().add(</a:t>
            </a:r>
            <a:r>
              <a:rPr>
                <a:solidFill>
                  <a:srgbClr val="000000"/>
                </a:solidFill>
              </a:rPr>
              <a:t>tb3</a:t>
            </a:r>
            <a: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000000"/>
                </a:solidFill>
              </a:rPr>
              <a:t>root</a:t>
            </a:r>
            <a:r>
              <a:t>.getChildren().add(</a:t>
            </a:r>
            <a:r>
              <a:rPr>
                <a:solidFill>
                  <a:srgbClr val="000000"/>
                </a:solidFill>
              </a:rPr>
              <a:t>rect</a:t>
            </a:r>
            <a: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stage.setTitle(</a:t>
            </a:r>
            <a:r>
              <a:rPr>
                <a:solidFill>
                  <a:srgbClr val="077D16"/>
                </a:solidFill>
              </a:rPr>
              <a:t>"Kontroller!"</a:t>
            </a:r>
            <a: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stage.setScene(</a:t>
            </a:r>
            <a:r>
              <a:rPr>
                <a:solidFill>
                  <a:srgbClr val="000000"/>
                </a:solidFill>
              </a:rPr>
              <a:t>scene</a:t>
            </a:r>
            <a:r>
              <a:t>);</a:t>
            </a:r>
          </a:p>
          <a:p>
            <a:pPr marL="0" indent="0" defTabSz="315468">
              <a:lnSpc>
                <a:spcPct val="100000"/>
              </a:lnSpc>
              <a:spcBef>
                <a:spcPts val="0"/>
              </a:spcBef>
              <a:buClrTx/>
              <a:buSzTx/>
              <a:buFontTx/>
              <a:buNone/>
              <a:defRPr sz="897" i="1">
                <a:solidFill>
                  <a:srgbClr val="8C8C8C"/>
                </a:solidFill>
                <a:latin typeface="Courier New"/>
                <a:ea typeface="Courier New"/>
                <a:cs typeface="Courier New"/>
                <a:sym typeface="Courier New"/>
              </a:defRPr>
            </a:pPr>
            <a:r>
              <a:rPr i="0">
                <a:solidFill>
                  <a:srgbClr val="080808"/>
                </a:solidFill>
              </a:rPr>
              <a:t>   </a:t>
            </a:r>
            <a:r>
              <a:t>/*     Parent root =  FXMLLoader.load(getClass().getResource("hello-view.fxml"));</a:t>
            </a:r>
          </a:p>
          <a:p>
            <a:pPr marL="0" indent="0" defTabSz="315468">
              <a:lnSpc>
                <a:spcPct val="100000"/>
              </a:lnSpc>
              <a:spcBef>
                <a:spcPts val="0"/>
              </a:spcBef>
              <a:buClrTx/>
              <a:buSzTx/>
              <a:buFontTx/>
              <a:buNone/>
              <a:defRPr sz="897" i="1">
                <a:solidFill>
                  <a:srgbClr val="8C8C8C"/>
                </a:solidFill>
                <a:latin typeface="Courier New"/>
                <a:ea typeface="Courier New"/>
                <a:cs typeface="Courier New"/>
                <a:sym typeface="Courier New"/>
              </a:defRPr>
            </a:pPr>
            <a:r>
              <a:t>        Scene scene = new Scene(root, 600,600);</a:t>
            </a:r>
          </a:p>
          <a:p>
            <a:pPr marL="0" indent="0" defTabSz="315468">
              <a:lnSpc>
                <a:spcPct val="100000"/>
              </a:lnSpc>
              <a:spcBef>
                <a:spcPts val="0"/>
              </a:spcBef>
              <a:buClrTx/>
              <a:buSzTx/>
              <a:buFontTx/>
              <a:buNone/>
              <a:defRPr sz="897" i="1">
                <a:solidFill>
                  <a:srgbClr val="8C8C8C"/>
                </a:solidFill>
                <a:latin typeface="Courier New"/>
                <a:ea typeface="Courier New"/>
                <a:cs typeface="Courier New"/>
                <a:sym typeface="Courier New"/>
              </a:defRPr>
            </a:pPr>
            <a:r>
              <a:t>        stage.setScene(scene);</a:t>
            </a:r>
          </a:p>
          <a:p>
            <a:pPr marL="0" indent="0" defTabSz="315468">
              <a:lnSpc>
                <a:spcPct val="100000"/>
              </a:lnSpc>
              <a:spcBef>
                <a:spcPts val="0"/>
              </a:spcBef>
              <a:buClrTx/>
              <a:buSzTx/>
              <a:buFontTx/>
              <a:buNone/>
              <a:defRPr sz="897" i="1">
                <a:solidFill>
                  <a:srgbClr val="8C8C8C"/>
                </a:solidFill>
                <a:latin typeface="Courier New"/>
                <a:ea typeface="Courier New"/>
                <a:cs typeface="Courier New"/>
                <a:sym typeface="Courier New"/>
              </a:defRPr>
            </a:pPr>
            <a:r>
              <a:t>*/</a:t>
            </a:r>
          </a:p>
          <a:p>
            <a:pPr marL="0" indent="0" defTabSz="315468">
              <a:lnSpc>
                <a:spcPct val="100000"/>
              </a:lnSpc>
              <a:spcBef>
                <a:spcPts val="0"/>
              </a:spcBef>
              <a:buClrTx/>
              <a:buSzTx/>
              <a:buFontTx/>
              <a:buNone/>
              <a:defRPr sz="897" i="1">
                <a:solidFill>
                  <a:srgbClr val="8C8C8C"/>
                </a:solidFill>
                <a:latin typeface="Courier New"/>
                <a:ea typeface="Courier New"/>
                <a:cs typeface="Courier New"/>
                <a:sym typeface="Courier New"/>
              </a:defRPr>
            </a:pPr>
            <a:endParaRP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rPr i="1">
                <a:solidFill>
                  <a:srgbClr val="8C8C8C"/>
                </a:solidFill>
              </a:rPr>
              <a:t>        </a:t>
            </a:r>
            <a:r>
              <a:t>stage.show();</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endParaRPr/>
          </a:p>
          <a:p>
            <a:pPr marL="0" indent="0" defTabSz="315468">
              <a:lnSpc>
                <a:spcPct val="100000"/>
              </a:lnSpc>
              <a:spcBef>
                <a:spcPts val="0"/>
              </a:spcBef>
              <a:buClrTx/>
              <a:buSzTx/>
              <a:buFontTx/>
              <a:buNone/>
              <a:defRPr sz="897">
                <a:solidFill>
                  <a:srgbClr val="0033B3"/>
                </a:solidFill>
                <a:latin typeface="Courier New"/>
                <a:ea typeface="Courier New"/>
                <a:cs typeface="Courier New"/>
                <a:sym typeface="Courier New"/>
              </a:defRPr>
            </a:pPr>
            <a:r>
              <a:rPr>
                <a:solidFill>
                  <a:srgbClr val="080808"/>
                </a:solidFill>
              </a:rPr>
              <a:t>    </a:t>
            </a:r>
            <a:r>
              <a:t>public static void </a:t>
            </a:r>
            <a:r>
              <a:rPr>
                <a:solidFill>
                  <a:srgbClr val="00627A"/>
                </a:solidFill>
              </a:rPr>
              <a:t>main</a:t>
            </a:r>
            <a:r>
              <a:rPr>
                <a:solidFill>
                  <a:srgbClr val="080808"/>
                </a:solidFill>
              </a:rPr>
              <a:t>(</a:t>
            </a:r>
            <a:r>
              <a:rPr>
                <a:solidFill>
                  <a:srgbClr val="000000"/>
                </a:solidFill>
              </a:rPr>
              <a:t>String</a:t>
            </a:r>
            <a:r>
              <a:rPr>
                <a:solidFill>
                  <a:srgbClr val="080808"/>
                </a:solidFill>
              </a:rPr>
              <a:t>[] args) {</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i="1"/>
              <a:t>launch</a:t>
            </a:r>
            <a: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Checkbox"/>
          <p:cNvSpPr txBox="1">
            <a:spLocks noGrp="1"/>
          </p:cNvSpPr>
          <p:nvPr>
            <p:ph type="title"/>
          </p:nvPr>
        </p:nvSpPr>
        <p:spPr>
          <a:prstGeom prst="rect">
            <a:avLst/>
          </a:prstGeom>
        </p:spPr>
        <p:txBody>
          <a:bodyPr/>
          <a:lstStyle/>
          <a:p>
            <a:r>
              <a:t>Checkbox</a:t>
            </a:r>
          </a:p>
        </p:txBody>
      </p:sp>
      <p:sp>
        <p:nvSpPr>
          <p:cNvPr id="176" name="Checkbox’lar, radio buttonlara benzemesine rağmen, gruplanarak sadece bir tanesi seçilemez."/>
          <p:cNvSpPr txBox="1">
            <a:spLocks noGrp="1"/>
          </p:cNvSpPr>
          <p:nvPr>
            <p:ph type="body" idx="1"/>
          </p:nvPr>
        </p:nvSpPr>
        <p:spPr>
          <a:prstGeom prst="rect">
            <a:avLst/>
          </a:prstGeom>
        </p:spPr>
        <p:txBody>
          <a:bodyPr/>
          <a:lstStyle/>
          <a:p>
            <a:r>
              <a:rPr lang="en-US" dirty="0"/>
              <a:t>Although checkboxes are similar to radio buttons, it is not allowed to use grouping.</a:t>
            </a:r>
            <a:endParaRPr dirty="0"/>
          </a:p>
        </p:txBody>
      </p:sp>
      <p:pic>
        <p:nvPicPr>
          <p:cNvPr id="177" name="Screen Shot 2022-05-09 at 11.37.07.png" descr="Screen Shot 2022-05-09 at 11.37.07.png"/>
          <p:cNvPicPr>
            <a:picLocks noChangeAspect="1"/>
          </p:cNvPicPr>
          <p:nvPr/>
        </p:nvPicPr>
        <p:blipFill>
          <a:blip r:embed="rId2"/>
          <a:stretch>
            <a:fillRect/>
          </a:stretch>
        </p:blipFill>
        <p:spPr>
          <a:xfrm>
            <a:off x="7379895" y="5212696"/>
            <a:ext cx="9624210" cy="6213373"/>
          </a:xfrm>
          <a:prstGeom prst="rect">
            <a:avLst/>
          </a:prstGeom>
          <a:ln w="12700">
            <a:miter lim="400000"/>
          </a:ln>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Google Shape;90;p8"/>
          <p:cNvSpPr txBox="1">
            <a:spLocks noGrp="1"/>
          </p:cNvSpPr>
          <p:nvPr>
            <p:ph type="title"/>
          </p:nvPr>
        </p:nvSpPr>
        <p:spPr>
          <a:xfrm>
            <a:off x="765750" y="263524"/>
            <a:ext cx="22852500" cy="2022445"/>
          </a:xfrm>
          <a:prstGeom prst="rect">
            <a:avLst/>
          </a:prstGeom>
        </p:spPr>
        <p:txBody>
          <a:bodyPr/>
          <a:lstStyle/>
          <a:p>
            <a:pPr>
              <a:defRPr sz="6400"/>
            </a:pPr>
            <a:r>
              <a:rPr lang="en-US" dirty="0"/>
              <a:t>Visual</a:t>
            </a:r>
            <a:r>
              <a:rPr dirty="0"/>
              <a:t> Program </a:t>
            </a:r>
            <a:br>
              <a:rPr dirty="0"/>
            </a:br>
            <a:r>
              <a:rPr lang="en-US" sz="4800" dirty="0">
                <a:solidFill>
                  <a:srgbClr val="00B050"/>
                </a:solidFill>
              </a:rPr>
              <a:t>Example</a:t>
            </a:r>
            <a:r>
              <a:rPr sz="4800" dirty="0">
                <a:solidFill>
                  <a:srgbClr val="00B050"/>
                </a:solidFill>
              </a:rPr>
              <a:t> - 5</a:t>
            </a:r>
          </a:p>
        </p:txBody>
      </p:sp>
      <p:sp>
        <p:nvSpPr>
          <p:cNvPr id="180" name="Google Shape;91;p8"/>
          <p:cNvSpPr txBox="1">
            <a:spLocks noGrp="1"/>
          </p:cNvSpPr>
          <p:nvPr>
            <p:ph type="body" idx="1"/>
          </p:nvPr>
        </p:nvSpPr>
        <p:spPr>
          <a:xfrm>
            <a:off x="838230" y="2606682"/>
            <a:ext cx="22707542" cy="9823485"/>
          </a:xfrm>
          <a:prstGeom prst="rect">
            <a:avLst/>
          </a:prstGeom>
        </p:spPr>
        <p:txBody>
          <a:bodyPr/>
          <a:lstStyle>
            <a:lvl1pPr marL="685800" indent="-685800">
              <a:spcBef>
                <a:spcPts val="0"/>
              </a:spcBef>
            </a:lvl1pPr>
          </a:lstStyle>
          <a:p>
            <a:r>
              <a:rPr lang="en-US" dirty="0"/>
              <a:t>Let's prepare a visual program using a checkbox.</a:t>
            </a:r>
            <a:endParaRPr dirty="0"/>
          </a:p>
        </p:txBody>
      </p:sp>
      <p:sp>
        <p:nvSpPr>
          <p:cNvPr id="181" name="Google Shape;92;p8"/>
          <p:cNvSpPr txBox="1">
            <a:spLocks noGrp="1"/>
          </p:cNvSpPr>
          <p:nvPr>
            <p:ph type="sldNum" sz="quarter" idx="4294967295"/>
          </p:nvPr>
        </p:nvSpPr>
        <p:spPr>
          <a:xfrm>
            <a:off x="20572871" y="12813614"/>
            <a:ext cx="534530" cy="52842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398" tIns="91398" rIns="91398" bIns="91398"/>
          <a:lstStyle/>
          <a:p>
            <a:fld id="{86CB4B4D-7CA3-9044-876B-883B54F8677D}" type="slidenum">
              <a:t>43</a:t>
            </a:fld>
            <a:endParaRPr/>
          </a:p>
        </p:txBody>
      </p:sp>
      <p:pic>
        <p:nvPicPr>
          <p:cNvPr id="182" name="Screen Shot 2022-05-09 at 11.44.39.png" descr="Screen Shot 2022-05-09 at 11.44.39.png"/>
          <p:cNvPicPr>
            <a:picLocks noChangeAspect="1"/>
          </p:cNvPicPr>
          <p:nvPr/>
        </p:nvPicPr>
        <p:blipFill>
          <a:blip r:embed="rId2"/>
          <a:stretch>
            <a:fillRect/>
          </a:stretch>
        </p:blipFill>
        <p:spPr>
          <a:xfrm>
            <a:off x="8305800" y="4724424"/>
            <a:ext cx="7772400" cy="5588001"/>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Checkbox Programı"/>
          <p:cNvSpPr txBox="1">
            <a:spLocks noGrp="1"/>
          </p:cNvSpPr>
          <p:nvPr>
            <p:ph type="title"/>
          </p:nvPr>
        </p:nvSpPr>
        <p:spPr>
          <a:prstGeom prst="rect">
            <a:avLst/>
          </a:prstGeom>
        </p:spPr>
        <p:txBody>
          <a:bodyPr/>
          <a:lstStyle/>
          <a:p>
            <a:r>
              <a:rPr dirty="0"/>
              <a:t>Checkbox Program</a:t>
            </a:r>
          </a:p>
        </p:txBody>
      </p:sp>
      <p:sp>
        <p:nvSpPr>
          <p:cNvPr id="185" name="package com.example.kontrollerprj1;…"/>
          <p:cNvSpPr txBox="1">
            <a:spLocks noGrp="1"/>
          </p:cNvSpPr>
          <p:nvPr>
            <p:ph type="body" idx="1"/>
          </p:nvPr>
        </p:nvSpPr>
        <p:spPr>
          <a:prstGeom prst="rect">
            <a:avLst/>
          </a:prstGeom>
        </p:spPr>
        <p:txBody>
          <a:bodyPr/>
          <a:lstStyle/>
          <a:p>
            <a:pPr marL="0" indent="0" defTabSz="457200">
              <a:lnSpc>
                <a:spcPct val="100000"/>
              </a:lnSpc>
              <a:spcBef>
                <a:spcPts val="0"/>
              </a:spcBef>
              <a:buClrTx/>
              <a:buSzTx/>
              <a:buFontTx/>
              <a:buNone/>
              <a:defRPr sz="1300">
                <a:latin typeface="Courier New"/>
                <a:ea typeface="Courier New"/>
                <a:cs typeface="Courier New"/>
                <a:sym typeface="Courier New"/>
              </a:defRPr>
            </a:pPr>
            <a:r>
              <a:rPr>
                <a:solidFill>
                  <a:srgbClr val="0033B3"/>
                </a:solidFill>
              </a:rPr>
              <a:t>package </a:t>
            </a:r>
            <a:r>
              <a:t>com.example.kontrollerprj1</a:t>
            </a:r>
            <a:r>
              <a:rPr>
                <a:solidFill>
                  <a:srgbClr val="080808"/>
                </a:solidFill>
              </a:rPr>
              <a:t>;</a:t>
            </a:r>
          </a:p>
          <a:p>
            <a:pPr marL="0" indent="0" defTabSz="457200">
              <a:lnSpc>
                <a:spcPct val="100000"/>
              </a:lnSpc>
              <a:spcBef>
                <a:spcPts val="0"/>
              </a:spcBef>
              <a:buClrTx/>
              <a:buSzTx/>
              <a:buFontTx/>
              <a:buNone/>
              <a:defRPr sz="1300">
                <a:solidFill>
                  <a:srgbClr val="080808"/>
                </a:solidFill>
                <a:latin typeface="Courier New"/>
                <a:ea typeface="Courier New"/>
                <a:cs typeface="Courier New"/>
                <a:sym typeface="Courier New"/>
              </a:defRPr>
            </a:pPr>
            <a:endParaRPr>
              <a:solidFill>
                <a:srgbClr val="080808"/>
              </a:solidFill>
            </a:endParaRPr>
          </a:p>
          <a:p>
            <a:pPr marL="0" indent="0" defTabSz="457200">
              <a:lnSpc>
                <a:spcPct val="100000"/>
              </a:lnSpc>
              <a:spcBef>
                <a:spcPts val="0"/>
              </a:spcBef>
              <a:buClrTx/>
              <a:buSzTx/>
              <a:buFontTx/>
              <a:buNone/>
              <a:defRPr sz="1300">
                <a:latin typeface="Courier New"/>
                <a:ea typeface="Courier New"/>
                <a:cs typeface="Courier New"/>
                <a:sym typeface="Courier New"/>
              </a:defRPr>
            </a:pPr>
            <a:r>
              <a:rPr>
                <a:solidFill>
                  <a:srgbClr val="0033B3"/>
                </a:solidFill>
              </a:rPr>
              <a:t>import </a:t>
            </a:r>
            <a:r>
              <a:t>javafx.application.Application</a:t>
            </a:r>
            <a:r>
              <a:rPr>
                <a:solidFill>
                  <a:srgbClr val="080808"/>
                </a:solidFill>
              </a:rPr>
              <a:t>;</a:t>
            </a:r>
          </a:p>
          <a:p>
            <a:pPr marL="0" indent="0" defTabSz="457200">
              <a:lnSpc>
                <a:spcPct val="100000"/>
              </a:lnSpc>
              <a:spcBef>
                <a:spcPts val="0"/>
              </a:spcBef>
              <a:buClrTx/>
              <a:buSzTx/>
              <a:buFontTx/>
              <a:buNone/>
              <a:defRPr sz="1300">
                <a:latin typeface="Courier New"/>
                <a:ea typeface="Courier New"/>
                <a:cs typeface="Courier New"/>
                <a:sym typeface="Courier New"/>
              </a:defRPr>
            </a:pPr>
            <a:r>
              <a:rPr>
                <a:solidFill>
                  <a:srgbClr val="0033B3"/>
                </a:solidFill>
              </a:rPr>
              <a:t>import </a:t>
            </a:r>
            <a:r>
              <a:t>javafx.fxml.FXMLLoader</a:t>
            </a:r>
            <a:r>
              <a:rPr>
                <a:solidFill>
                  <a:srgbClr val="080808"/>
                </a:solidFill>
              </a:rPr>
              <a:t>;</a:t>
            </a:r>
          </a:p>
          <a:p>
            <a:pPr marL="0" indent="0" defTabSz="457200">
              <a:lnSpc>
                <a:spcPct val="100000"/>
              </a:lnSpc>
              <a:spcBef>
                <a:spcPts val="0"/>
              </a:spcBef>
              <a:buClrTx/>
              <a:buSzTx/>
              <a:buFontTx/>
              <a:buNone/>
              <a:defRPr sz="1300">
                <a:latin typeface="Courier New"/>
                <a:ea typeface="Courier New"/>
                <a:cs typeface="Courier New"/>
                <a:sym typeface="Courier New"/>
              </a:defRPr>
            </a:pPr>
            <a:r>
              <a:rPr>
                <a:solidFill>
                  <a:srgbClr val="0033B3"/>
                </a:solidFill>
              </a:rPr>
              <a:t>import </a:t>
            </a:r>
            <a:r>
              <a:t>javafx.scene.Parent</a:t>
            </a:r>
            <a:r>
              <a:rPr>
                <a:solidFill>
                  <a:srgbClr val="080808"/>
                </a:solidFill>
              </a:rPr>
              <a:t>;</a:t>
            </a:r>
          </a:p>
          <a:p>
            <a:pPr marL="0" indent="0" defTabSz="457200">
              <a:lnSpc>
                <a:spcPct val="100000"/>
              </a:lnSpc>
              <a:spcBef>
                <a:spcPts val="0"/>
              </a:spcBef>
              <a:buClrTx/>
              <a:buSzTx/>
              <a:buFontTx/>
              <a:buNone/>
              <a:defRPr sz="1300">
                <a:latin typeface="Courier New"/>
                <a:ea typeface="Courier New"/>
                <a:cs typeface="Courier New"/>
                <a:sym typeface="Courier New"/>
              </a:defRPr>
            </a:pPr>
            <a:r>
              <a:rPr>
                <a:solidFill>
                  <a:srgbClr val="0033B3"/>
                </a:solidFill>
              </a:rPr>
              <a:t>import </a:t>
            </a:r>
            <a:r>
              <a:t>javafx.scene.Scene</a:t>
            </a:r>
            <a:r>
              <a:rPr>
                <a:solidFill>
                  <a:srgbClr val="080808"/>
                </a:solidFill>
              </a:rPr>
              <a:t>;</a:t>
            </a:r>
          </a:p>
          <a:p>
            <a:pPr marL="0" indent="0" defTabSz="457200">
              <a:lnSpc>
                <a:spcPct val="100000"/>
              </a:lnSpc>
              <a:spcBef>
                <a:spcPts val="0"/>
              </a:spcBef>
              <a:buClrTx/>
              <a:buSzTx/>
              <a:buFontTx/>
              <a:buNone/>
              <a:defRPr sz="1300">
                <a:latin typeface="Courier New"/>
                <a:ea typeface="Courier New"/>
                <a:cs typeface="Courier New"/>
                <a:sym typeface="Courier New"/>
              </a:defRPr>
            </a:pPr>
            <a:r>
              <a:rPr>
                <a:solidFill>
                  <a:srgbClr val="0033B3"/>
                </a:solidFill>
              </a:rPr>
              <a:t>import </a:t>
            </a:r>
            <a:r>
              <a:t>javafx.scene.control.</a:t>
            </a:r>
            <a:r>
              <a:rPr>
                <a:solidFill>
                  <a:srgbClr val="080808"/>
                </a:solidFill>
              </a:rPr>
              <a:t>*;</a:t>
            </a:r>
          </a:p>
          <a:p>
            <a:pPr marL="0" indent="0" defTabSz="457200">
              <a:lnSpc>
                <a:spcPct val="100000"/>
              </a:lnSpc>
              <a:spcBef>
                <a:spcPts val="0"/>
              </a:spcBef>
              <a:buClrTx/>
              <a:buSzTx/>
              <a:buFontTx/>
              <a:buNone/>
              <a:defRPr sz="1300">
                <a:latin typeface="Courier New"/>
                <a:ea typeface="Courier New"/>
                <a:cs typeface="Courier New"/>
                <a:sym typeface="Courier New"/>
              </a:defRPr>
            </a:pPr>
            <a:r>
              <a:rPr>
                <a:solidFill>
                  <a:srgbClr val="0033B3"/>
                </a:solidFill>
              </a:rPr>
              <a:t>import </a:t>
            </a:r>
            <a:r>
              <a:t>javafx.scene.image.Image</a:t>
            </a:r>
            <a:r>
              <a:rPr>
                <a:solidFill>
                  <a:srgbClr val="080808"/>
                </a:solidFill>
              </a:rPr>
              <a:t>;</a:t>
            </a:r>
          </a:p>
          <a:p>
            <a:pPr marL="0" indent="0" defTabSz="457200">
              <a:lnSpc>
                <a:spcPct val="100000"/>
              </a:lnSpc>
              <a:spcBef>
                <a:spcPts val="0"/>
              </a:spcBef>
              <a:buClrTx/>
              <a:buSzTx/>
              <a:buFontTx/>
              <a:buNone/>
              <a:defRPr sz="1300">
                <a:latin typeface="Courier New"/>
                <a:ea typeface="Courier New"/>
                <a:cs typeface="Courier New"/>
                <a:sym typeface="Courier New"/>
              </a:defRPr>
            </a:pPr>
            <a:r>
              <a:rPr>
                <a:solidFill>
                  <a:srgbClr val="0033B3"/>
                </a:solidFill>
              </a:rPr>
              <a:t>import </a:t>
            </a:r>
            <a:r>
              <a:t>javafx.scene.image.ImageView</a:t>
            </a:r>
            <a:r>
              <a:rPr>
                <a:solidFill>
                  <a:srgbClr val="080808"/>
                </a:solidFill>
              </a:rPr>
              <a:t>;</a:t>
            </a:r>
          </a:p>
          <a:p>
            <a:pPr marL="0" indent="0" defTabSz="457200">
              <a:lnSpc>
                <a:spcPct val="100000"/>
              </a:lnSpc>
              <a:spcBef>
                <a:spcPts val="0"/>
              </a:spcBef>
              <a:buClrTx/>
              <a:buSzTx/>
              <a:buFontTx/>
              <a:buNone/>
              <a:defRPr sz="1300">
                <a:latin typeface="Courier New"/>
                <a:ea typeface="Courier New"/>
                <a:cs typeface="Courier New"/>
                <a:sym typeface="Courier New"/>
              </a:defRPr>
            </a:pPr>
            <a:r>
              <a:rPr>
                <a:solidFill>
                  <a:srgbClr val="0033B3"/>
                </a:solidFill>
              </a:rPr>
              <a:t>import </a:t>
            </a:r>
            <a:r>
              <a:t>javafx.scene.layout.AnchorPane</a:t>
            </a:r>
            <a:r>
              <a:rPr>
                <a:solidFill>
                  <a:srgbClr val="080808"/>
                </a:solidFill>
              </a:rPr>
              <a:t>;</a:t>
            </a:r>
          </a:p>
          <a:p>
            <a:pPr marL="0" indent="0" defTabSz="457200">
              <a:lnSpc>
                <a:spcPct val="100000"/>
              </a:lnSpc>
              <a:spcBef>
                <a:spcPts val="0"/>
              </a:spcBef>
              <a:buClrTx/>
              <a:buSzTx/>
              <a:buFontTx/>
              <a:buNone/>
              <a:defRPr sz="1300">
                <a:latin typeface="Courier New"/>
                <a:ea typeface="Courier New"/>
                <a:cs typeface="Courier New"/>
                <a:sym typeface="Courier New"/>
              </a:defRPr>
            </a:pPr>
            <a:r>
              <a:rPr>
                <a:solidFill>
                  <a:srgbClr val="0033B3"/>
                </a:solidFill>
              </a:rPr>
              <a:t>import </a:t>
            </a:r>
            <a:r>
              <a:t>javafx.scene.paint.Color</a:t>
            </a:r>
            <a:r>
              <a:rPr>
                <a:solidFill>
                  <a:srgbClr val="080808"/>
                </a:solidFill>
              </a:rPr>
              <a:t>;</a:t>
            </a:r>
          </a:p>
          <a:p>
            <a:pPr marL="0" indent="0" defTabSz="457200">
              <a:lnSpc>
                <a:spcPct val="100000"/>
              </a:lnSpc>
              <a:spcBef>
                <a:spcPts val="0"/>
              </a:spcBef>
              <a:buClrTx/>
              <a:buSzTx/>
              <a:buFontTx/>
              <a:buNone/>
              <a:defRPr sz="1300">
                <a:latin typeface="Courier New"/>
                <a:ea typeface="Courier New"/>
                <a:cs typeface="Courier New"/>
                <a:sym typeface="Courier New"/>
              </a:defRPr>
            </a:pPr>
            <a:r>
              <a:rPr>
                <a:solidFill>
                  <a:srgbClr val="0033B3"/>
                </a:solidFill>
              </a:rPr>
              <a:t>import </a:t>
            </a:r>
            <a:r>
              <a:t>javafx.scene.shape.Rectangle</a:t>
            </a:r>
            <a:r>
              <a:rPr>
                <a:solidFill>
                  <a:srgbClr val="080808"/>
                </a:solidFill>
              </a:rPr>
              <a:t>;</a:t>
            </a:r>
          </a:p>
          <a:p>
            <a:pPr marL="0" indent="0" defTabSz="457200">
              <a:lnSpc>
                <a:spcPct val="100000"/>
              </a:lnSpc>
              <a:spcBef>
                <a:spcPts val="0"/>
              </a:spcBef>
              <a:buClrTx/>
              <a:buSzTx/>
              <a:buFontTx/>
              <a:buNone/>
              <a:defRPr sz="1300">
                <a:latin typeface="Courier New"/>
                <a:ea typeface="Courier New"/>
                <a:cs typeface="Courier New"/>
                <a:sym typeface="Courier New"/>
              </a:defRPr>
            </a:pPr>
            <a:r>
              <a:rPr>
                <a:solidFill>
                  <a:srgbClr val="0033B3"/>
                </a:solidFill>
              </a:rPr>
              <a:t>import </a:t>
            </a:r>
            <a:r>
              <a:t>javafx.scene.text.Font</a:t>
            </a:r>
            <a:r>
              <a:rPr>
                <a:solidFill>
                  <a:srgbClr val="080808"/>
                </a:solidFill>
              </a:rPr>
              <a:t>;</a:t>
            </a:r>
          </a:p>
          <a:p>
            <a:pPr marL="0" indent="0" defTabSz="457200">
              <a:lnSpc>
                <a:spcPct val="100000"/>
              </a:lnSpc>
              <a:spcBef>
                <a:spcPts val="0"/>
              </a:spcBef>
              <a:buClrTx/>
              <a:buSzTx/>
              <a:buFontTx/>
              <a:buNone/>
              <a:defRPr sz="1300">
                <a:latin typeface="Courier New"/>
                <a:ea typeface="Courier New"/>
                <a:cs typeface="Courier New"/>
                <a:sym typeface="Courier New"/>
              </a:defRPr>
            </a:pPr>
            <a:r>
              <a:rPr>
                <a:solidFill>
                  <a:srgbClr val="0033B3"/>
                </a:solidFill>
              </a:rPr>
              <a:t>import </a:t>
            </a:r>
            <a:r>
              <a:t>javafx.stage.Stage</a:t>
            </a:r>
            <a:r>
              <a:rPr>
                <a:solidFill>
                  <a:srgbClr val="080808"/>
                </a:solidFill>
              </a:rPr>
              <a:t>;</a:t>
            </a:r>
          </a:p>
          <a:p>
            <a:pPr marL="0" indent="0" defTabSz="457200">
              <a:lnSpc>
                <a:spcPct val="100000"/>
              </a:lnSpc>
              <a:spcBef>
                <a:spcPts val="0"/>
              </a:spcBef>
              <a:buClrTx/>
              <a:buSzTx/>
              <a:buFontTx/>
              <a:buNone/>
              <a:defRPr sz="1300">
                <a:solidFill>
                  <a:srgbClr val="080808"/>
                </a:solidFill>
                <a:latin typeface="Courier New"/>
                <a:ea typeface="Courier New"/>
                <a:cs typeface="Courier New"/>
                <a:sym typeface="Courier New"/>
              </a:defRPr>
            </a:pPr>
            <a:endParaRPr>
              <a:solidFill>
                <a:srgbClr val="080808"/>
              </a:solidFill>
            </a:endParaRPr>
          </a:p>
          <a:p>
            <a:pPr marL="0" indent="0" defTabSz="457200">
              <a:lnSpc>
                <a:spcPct val="100000"/>
              </a:lnSpc>
              <a:spcBef>
                <a:spcPts val="0"/>
              </a:spcBef>
              <a:buClrTx/>
              <a:buSzTx/>
              <a:buFontTx/>
              <a:buNone/>
              <a:defRPr sz="1300">
                <a:latin typeface="Courier New"/>
                <a:ea typeface="Courier New"/>
                <a:cs typeface="Courier New"/>
                <a:sym typeface="Courier New"/>
              </a:defRPr>
            </a:pPr>
            <a:r>
              <a:rPr>
                <a:solidFill>
                  <a:srgbClr val="0033B3"/>
                </a:solidFill>
              </a:rPr>
              <a:t>import </a:t>
            </a:r>
            <a:r>
              <a:t>java.io.IOException</a:t>
            </a:r>
            <a:r>
              <a:rPr>
                <a:solidFill>
                  <a:srgbClr val="080808"/>
                </a:solidFill>
              </a:rPr>
              <a:t>;</a:t>
            </a:r>
          </a:p>
          <a:p>
            <a:pPr marL="0" indent="0" defTabSz="457200">
              <a:lnSpc>
                <a:spcPct val="100000"/>
              </a:lnSpc>
              <a:spcBef>
                <a:spcPts val="0"/>
              </a:spcBef>
              <a:buClrTx/>
              <a:buSzTx/>
              <a:buFontTx/>
              <a:buNone/>
              <a:defRPr sz="1300">
                <a:solidFill>
                  <a:srgbClr val="080808"/>
                </a:solidFill>
                <a:latin typeface="Courier New"/>
                <a:ea typeface="Courier New"/>
                <a:cs typeface="Courier New"/>
                <a:sym typeface="Courier New"/>
              </a:defRPr>
            </a:pPr>
            <a:endParaRPr>
              <a:solidFill>
                <a:srgbClr val="080808"/>
              </a:solidFill>
            </a:endParaRPr>
          </a:p>
          <a:p>
            <a:pPr marL="0" indent="0" defTabSz="457200">
              <a:lnSpc>
                <a:spcPct val="100000"/>
              </a:lnSpc>
              <a:spcBef>
                <a:spcPts val="0"/>
              </a:spcBef>
              <a:buClrTx/>
              <a:buSzTx/>
              <a:buFontTx/>
              <a:buNone/>
              <a:defRPr sz="1300">
                <a:latin typeface="Courier New"/>
                <a:ea typeface="Courier New"/>
                <a:cs typeface="Courier New"/>
                <a:sym typeface="Courier New"/>
              </a:defRPr>
            </a:pPr>
            <a:r>
              <a:rPr>
                <a:solidFill>
                  <a:srgbClr val="0033B3"/>
                </a:solidFill>
              </a:rPr>
              <a:t>public class </a:t>
            </a:r>
            <a:r>
              <a:t>HelloApplication </a:t>
            </a:r>
            <a:r>
              <a:rPr>
                <a:solidFill>
                  <a:srgbClr val="0033B3"/>
                </a:solidFill>
              </a:rPr>
              <a:t>extends </a:t>
            </a:r>
            <a:r>
              <a:t>Application </a:t>
            </a:r>
            <a:r>
              <a:rPr>
                <a:solidFill>
                  <a:srgbClr val="080808"/>
                </a:solidFill>
              </a:rPr>
              <a:t>{</a:t>
            </a:r>
          </a:p>
          <a:p>
            <a:pPr marL="0" indent="0" defTabSz="457200">
              <a:lnSpc>
                <a:spcPct val="100000"/>
              </a:lnSpc>
              <a:spcBef>
                <a:spcPts val="0"/>
              </a:spcBef>
              <a:buClrTx/>
              <a:buSzTx/>
              <a:buFontTx/>
              <a:buNone/>
              <a:defRPr sz="1300">
                <a:solidFill>
                  <a:srgbClr val="9E880C"/>
                </a:solidFill>
                <a:latin typeface="Courier New"/>
                <a:ea typeface="Courier New"/>
                <a:cs typeface="Courier New"/>
                <a:sym typeface="Courier New"/>
              </a:defRPr>
            </a:pPr>
            <a:r>
              <a:rPr>
                <a:solidFill>
                  <a:srgbClr val="080808"/>
                </a:solidFill>
              </a:rPr>
              <a:t>    </a:t>
            </a:r>
            <a:r>
              <a:t>@Override</a:t>
            </a:r>
          </a:p>
          <a:p>
            <a:pPr marL="0" indent="0" defTabSz="457200">
              <a:lnSpc>
                <a:spcPct val="100000"/>
              </a:lnSpc>
              <a:spcBef>
                <a:spcPts val="0"/>
              </a:spcBef>
              <a:buClrTx/>
              <a:buSzTx/>
              <a:buFontTx/>
              <a:buNone/>
              <a:defRPr sz="1300">
                <a:solidFill>
                  <a:srgbClr val="0033B3"/>
                </a:solidFill>
                <a:latin typeface="Courier New"/>
                <a:ea typeface="Courier New"/>
                <a:cs typeface="Courier New"/>
                <a:sym typeface="Courier New"/>
              </a:defRPr>
            </a:pPr>
            <a:r>
              <a:rPr>
                <a:solidFill>
                  <a:srgbClr val="9E880C"/>
                </a:solidFill>
              </a:rPr>
              <a:t>    </a:t>
            </a:r>
            <a:r>
              <a:t>public void </a:t>
            </a:r>
            <a:r>
              <a:rPr>
                <a:solidFill>
                  <a:srgbClr val="00627A"/>
                </a:solidFill>
              </a:rPr>
              <a:t>start</a:t>
            </a:r>
            <a:r>
              <a:rPr>
                <a:solidFill>
                  <a:srgbClr val="080808"/>
                </a:solidFill>
              </a:rPr>
              <a:t>(</a:t>
            </a:r>
            <a:r>
              <a:rPr>
                <a:solidFill>
                  <a:srgbClr val="000000"/>
                </a:solidFill>
              </a:rPr>
              <a:t>Stage </a:t>
            </a:r>
            <a:r>
              <a:rPr>
                <a:solidFill>
                  <a:srgbClr val="080808"/>
                </a:solidFill>
              </a:rPr>
              <a:t>stage) </a:t>
            </a:r>
            <a:r>
              <a:t>throws </a:t>
            </a:r>
            <a:r>
              <a:rPr>
                <a:solidFill>
                  <a:srgbClr val="000000"/>
                </a:solidFill>
              </a:rPr>
              <a:t>IOException </a:t>
            </a:r>
            <a:r>
              <a:rPr>
                <a:solidFill>
                  <a:srgbClr val="080808"/>
                </a:solidFill>
              </a:rPr>
              <a:t>{</a:t>
            </a:r>
          </a:p>
          <a:p>
            <a:pPr marL="0" indent="0" defTabSz="457200">
              <a:lnSpc>
                <a:spcPct val="100000"/>
              </a:lnSpc>
              <a:spcBef>
                <a:spcPts val="0"/>
              </a:spcBef>
              <a:buClrTx/>
              <a:buSzTx/>
              <a:buFontTx/>
              <a:buNone/>
              <a:defRPr sz="1300">
                <a:latin typeface="Courier New"/>
                <a:ea typeface="Courier New"/>
                <a:cs typeface="Courier New"/>
                <a:sym typeface="Courier New"/>
              </a:defRPr>
            </a:pPr>
            <a:r>
              <a:rPr>
                <a:solidFill>
                  <a:srgbClr val="080808"/>
                </a:solidFill>
              </a:rPr>
              <a:t>        </a:t>
            </a:r>
            <a:r>
              <a:t>AnchorPane root </a:t>
            </a:r>
            <a:r>
              <a:rPr>
                <a:solidFill>
                  <a:srgbClr val="080808"/>
                </a:solidFill>
              </a:rPr>
              <a:t>= </a:t>
            </a:r>
            <a:r>
              <a:rPr>
                <a:solidFill>
                  <a:srgbClr val="0033B3"/>
                </a:solidFill>
              </a:rPr>
              <a:t>new </a:t>
            </a:r>
            <a:r>
              <a:rPr>
                <a:solidFill>
                  <a:srgbClr val="080808"/>
                </a:solidFill>
              </a:rPr>
              <a:t>AnchorPane();</a:t>
            </a:r>
          </a:p>
          <a:p>
            <a:pPr marL="0" indent="0" defTabSz="457200">
              <a:lnSpc>
                <a:spcPct val="100000"/>
              </a:lnSpc>
              <a:spcBef>
                <a:spcPts val="0"/>
              </a:spcBef>
              <a:buClrTx/>
              <a:buSzTx/>
              <a:buFontTx/>
              <a:buNone/>
              <a:defRPr sz="1300">
                <a:latin typeface="Courier New"/>
                <a:ea typeface="Courier New"/>
                <a:cs typeface="Courier New"/>
                <a:sym typeface="Courier New"/>
              </a:defRPr>
            </a:pPr>
            <a:r>
              <a:rPr>
                <a:solidFill>
                  <a:srgbClr val="080808"/>
                </a:solidFill>
              </a:rPr>
              <a:t>        </a:t>
            </a:r>
            <a:r>
              <a:t>Scene scene </a:t>
            </a:r>
            <a:r>
              <a:rPr>
                <a:solidFill>
                  <a:srgbClr val="080808"/>
                </a:solidFill>
              </a:rPr>
              <a:t>= </a:t>
            </a:r>
            <a:r>
              <a:rPr>
                <a:solidFill>
                  <a:srgbClr val="0033B3"/>
                </a:solidFill>
              </a:rPr>
              <a:t>new </a:t>
            </a:r>
            <a:r>
              <a:rPr>
                <a:solidFill>
                  <a:srgbClr val="080808"/>
                </a:solidFill>
              </a:rPr>
              <a:t>Scene(</a:t>
            </a:r>
            <a:r>
              <a:t>root</a:t>
            </a:r>
            <a:r>
              <a:rPr>
                <a:solidFill>
                  <a:srgbClr val="080808"/>
                </a:solidFill>
              </a:rPr>
              <a:t>, </a:t>
            </a:r>
            <a:r>
              <a:rPr>
                <a:solidFill>
                  <a:srgbClr val="1750EB"/>
                </a:solidFill>
              </a:rPr>
              <a:t>500</a:t>
            </a:r>
            <a:r>
              <a:rPr>
                <a:solidFill>
                  <a:srgbClr val="080808"/>
                </a:solidFill>
              </a:rPr>
              <a:t>,</a:t>
            </a:r>
            <a:r>
              <a:rPr>
                <a:solidFill>
                  <a:srgbClr val="1750EB"/>
                </a:solidFill>
              </a:rPr>
              <a:t>500</a:t>
            </a:r>
            <a:r>
              <a:rPr>
                <a:solidFill>
                  <a:srgbClr val="080808"/>
                </a:solidFill>
              </a:rPr>
              <a:t>);</a:t>
            </a:r>
          </a:p>
          <a:p>
            <a:pPr marL="0" indent="0" defTabSz="457200">
              <a:lnSpc>
                <a:spcPct val="100000"/>
              </a:lnSpc>
              <a:spcBef>
                <a:spcPts val="0"/>
              </a:spcBef>
              <a:buClrTx/>
              <a:buSzTx/>
              <a:buFontTx/>
              <a:buNone/>
              <a:defRPr sz="1300">
                <a:solidFill>
                  <a:srgbClr val="080808"/>
                </a:solidFill>
                <a:latin typeface="Courier New"/>
                <a:ea typeface="Courier New"/>
                <a:cs typeface="Courier New"/>
                <a:sym typeface="Courier New"/>
              </a:defRPr>
            </a:pPr>
            <a:endParaRPr>
              <a:solidFill>
                <a:srgbClr val="080808"/>
              </a:solidFill>
            </a:endParaRPr>
          </a:p>
          <a:p>
            <a:pPr marL="0" indent="0" defTabSz="457200">
              <a:lnSpc>
                <a:spcPct val="100000"/>
              </a:lnSpc>
              <a:spcBef>
                <a:spcPts val="0"/>
              </a:spcBef>
              <a:buClrTx/>
              <a:buSzTx/>
              <a:buFontTx/>
              <a:buNone/>
              <a:defRPr sz="1300" i="1">
                <a:solidFill>
                  <a:srgbClr val="8C8C8C"/>
                </a:solidFill>
                <a:latin typeface="Courier New"/>
                <a:ea typeface="Courier New"/>
                <a:cs typeface="Courier New"/>
                <a:sym typeface="Courier New"/>
              </a:defRPr>
            </a:pPr>
            <a:r>
              <a:rPr i="0">
                <a:solidFill>
                  <a:srgbClr val="080808"/>
                </a:solidFill>
              </a:rPr>
              <a:t>        </a:t>
            </a:r>
            <a:r>
              <a:t>//A checkbox CheckBox cb1 without a caption</a:t>
            </a:r>
          </a:p>
          <a:p>
            <a:pPr marL="0" indent="0" defTabSz="457200">
              <a:lnSpc>
                <a:spcPct val="100000"/>
              </a:lnSpc>
              <a:spcBef>
                <a:spcPts val="0"/>
              </a:spcBef>
              <a:buClrTx/>
              <a:buSzTx/>
              <a:buFontTx/>
              <a:buNone/>
              <a:defRPr sz="1300">
                <a:latin typeface="Courier New"/>
                <a:ea typeface="Courier New"/>
                <a:cs typeface="Courier New"/>
                <a:sym typeface="Courier New"/>
              </a:defRPr>
            </a:pPr>
            <a:r>
              <a:rPr i="1">
                <a:solidFill>
                  <a:srgbClr val="8C8C8C"/>
                </a:solidFill>
              </a:rPr>
              <a:t>        </a:t>
            </a:r>
            <a:r>
              <a:t>CheckBox cb1</a:t>
            </a:r>
            <a:r>
              <a:rPr>
                <a:solidFill>
                  <a:srgbClr val="080808"/>
                </a:solidFill>
              </a:rPr>
              <a:t>= </a:t>
            </a:r>
            <a:r>
              <a:rPr>
                <a:solidFill>
                  <a:srgbClr val="0033B3"/>
                </a:solidFill>
              </a:rPr>
              <a:t>new </a:t>
            </a:r>
            <a:r>
              <a:rPr>
                <a:solidFill>
                  <a:srgbClr val="080808"/>
                </a:solidFill>
              </a:rPr>
              <a:t>CheckBox();</a:t>
            </a:r>
          </a:p>
          <a:p>
            <a:pPr marL="0" indent="0" defTabSz="457200">
              <a:lnSpc>
                <a:spcPct val="100000"/>
              </a:lnSpc>
              <a:spcBef>
                <a:spcPts val="0"/>
              </a:spcBef>
              <a:buClrTx/>
              <a:buSzTx/>
              <a:buFontTx/>
              <a:buNone/>
              <a:defRPr sz="1300" i="1">
                <a:solidFill>
                  <a:srgbClr val="8C8C8C"/>
                </a:solidFill>
                <a:latin typeface="Courier New"/>
                <a:ea typeface="Courier New"/>
                <a:cs typeface="Courier New"/>
                <a:sym typeface="Courier New"/>
              </a:defRPr>
            </a:pPr>
            <a:r>
              <a:rPr i="0">
                <a:solidFill>
                  <a:srgbClr val="080808"/>
                </a:solidFill>
              </a:rPr>
              <a:t>        </a:t>
            </a:r>
            <a:r>
              <a:t>// A checkbox CheckBox cb2 with a string caption</a:t>
            </a:r>
          </a:p>
          <a:p>
            <a:pPr marL="0" indent="0" defTabSz="457200">
              <a:lnSpc>
                <a:spcPct val="100000"/>
              </a:lnSpc>
              <a:spcBef>
                <a:spcPts val="0"/>
              </a:spcBef>
              <a:buClrTx/>
              <a:buSzTx/>
              <a:buFontTx/>
              <a:buNone/>
              <a:defRPr sz="1300">
                <a:latin typeface="Courier New"/>
                <a:ea typeface="Courier New"/>
                <a:cs typeface="Courier New"/>
                <a:sym typeface="Courier New"/>
              </a:defRPr>
            </a:pPr>
            <a:r>
              <a:rPr i="1">
                <a:solidFill>
                  <a:srgbClr val="8C8C8C"/>
                </a:solidFill>
              </a:rPr>
              <a:t>        </a:t>
            </a:r>
            <a:r>
              <a:t>CheckBox cb2 </a:t>
            </a:r>
            <a:r>
              <a:rPr>
                <a:solidFill>
                  <a:srgbClr val="080808"/>
                </a:solidFill>
              </a:rPr>
              <a:t>= </a:t>
            </a:r>
            <a:r>
              <a:rPr>
                <a:solidFill>
                  <a:srgbClr val="0033B3"/>
                </a:solidFill>
              </a:rPr>
              <a:t>new </a:t>
            </a:r>
            <a:r>
              <a:rPr>
                <a:solidFill>
                  <a:srgbClr val="080808"/>
                </a:solidFill>
              </a:rPr>
              <a:t>CheckBox(</a:t>
            </a:r>
            <a:r>
              <a:rPr>
                <a:solidFill>
                  <a:srgbClr val="077D16"/>
                </a:solidFill>
              </a:rPr>
              <a:t>"Second"</a:t>
            </a:r>
            <a:r>
              <a:rPr>
                <a:solidFill>
                  <a:srgbClr val="080808"/>
                </a:solidFill>
              </a:rPr>
              <a:t>);</a:t>
            </a:r>
          </a:p>
          <a:p>
            <a:pPr marL="0" indent="0" defTabSz="457200">
              <a:lnSpc>
                <a:spcPct val="100000"/>
              </a:lnSpc>
              <a:spcBef>
                <a:spcPts val="0"/>
              </a:spcBef>
              <a:buClrTx/>
              <a:buSzTx/>
              <a:buFontTx/>
              <a:buNone/>
              <a:defRPr sz="1300">
                <a:solidFill>
                  <a:srgbClr val="080808"/>
                </a:solidFill>
                <a:latin typeface="Courier New"/>
                <a:ea typeface="Courier New"/>
                <a:cs typeface="Courier New"/>
                <a:sym typeface="Courier New"/>
              </a:defRPr>
            </a:pPr>
            <a:r>
              <a:t>        </a:t>
            </a:r>
            <a:r>
              <a:rPr>
                <a:solidFill>
                  <a:srgbClr val="000000"/>
                </a:solidFill>
              </a:rPr>
              <a:t>cb1</a:t>
            </a:r>
            <a:r>
              <a:t>.setText(</a:t>
            </a:r>
            <a:r>
              <a:rPr>
                <a:solidFill>
                  <a:srgbClr val="077D16"/>
                </a:solidFill>
              </a:rPr>
              <a:t>"First"</a:t>
            </a:r>
            <a:r>
              <a:t>);</a:t>
            </a:r>
          </a:p>
          <a:p>
            <a:pPr marL="0" indent="0" defTabSz="457200">
              <a:lnSpc>
                <a:spcPct val="100000"/>
              </a:lnSpc>
              <a:spcBef>
                <a:spcPts val="0"/>
              </a:spcBef>
              <a:buClrTx/>
              <a:buSzTx/>
              <a:buFontTx/>
              <a:buNone/>
              <a:defRPr sz="1300">
                <a:solidFill>
                  <a:srgbClr val="080808"/>
                </a:solidFill>
                <a:latin typeface="Courier New"/>
                <a:ea typeface="Courier New"/>
                <a:cs typeface="Courier New"/>
                <a:sym typeface="Courier New"/>
              </a:defRPr>
            </a:pPr>
            <a:r>
              <a:t>        </a:t>
            </a:r>
            <a:r>
              <a:rPr>
                <a:solidFill>
                  <a:srgbClr val="000000"/>
                </a:solidFill>
              </a:rPr>
              <a:t>cb1</a:t>
            </a:r>
            <a:r>
              <a:t>.setSelected(</a:t>
            </a:r>
            <a:r>
              <a:rPr>
                <a:solidFill>
                  <a:srgbClr val="0033B3"/>
                </a:solidFill>
              </a:rPr>
              <a:t>true</a:t>
            </a:r>
            <a:r>
              <a:t>);</a:t>
            </a:r>
          </a:p>
          <a:p>
            <a:pPr marL="0" indent="0" defTabSz="457200">
              <a:lnSpc>
                <a:spcPct val="100000"/>
              </a:lnSpc>
              <a:spcBef>
                <a:spcPts val="0"/>
              </a:spcBef>
              <a:buClrTx/>
              <a:buSzTx/>
              <a:buFontTx/>
              <a:buNone/>
              <a:defRPr sz="1300">
                <a:solidFill>
                  <a:srgbClr val="080808"/>
                </a:solidFill>
                <a:latin typeface="Courier New"/>
                <a:ea typeface="Courier New"/>
                <a:cs typeface="Courier New"/>
                <a:sym typeface="Courier New"/>
              </a:defRPr>
            </a:pPr>
            <a:r>
              <a:t>        </a:t>
            </a:r>
            <a:r>
              <a:rPr>
                <a:solidFill>
                  <a:srgbClr val="000000"/>
                </a:solidFill>
              </a:rPr>
              <a:t>cb2</a:t>
            </a:r>
            <a:r>
              <a:t>.setLayoutY(</a:t>
            </a:r>
            <a:r>
              <a:rPr>
                <a:solidFill>
                  <a:srgbClr val="1750EB"/>
                </a:solidFill>
              </a:rPr>
              <a:t>100</a:t>
            </a:r>
            <a:r>
              <a:t>);</a:t>
            </a:r>
          </a:p>
          <a:p>
            <a:pPr marL="0" indent="0" defTabSz="457200">
              <a:lnSpc>
                <a:spcPct val="100000"/>
              </a:lnSpc>
              <a:spcBef>
                <a:spcPts val="0"/>
              </a:spcBef>
              <a:buClrTx/>
              <a:buSzTx/>
              <a:buFontTx/>
              <a:buNone/>
              <a:defRPr sz="1300">
                <a:solidFill>
                  <a:srgbClr val="080808"/>
                </a:solidFill>
                <a:latin typeface="Courier New"/>
                <a:ea typeface="Courier New"/>
                <a:cs typeface="Courier New"/>
                <a:sym typeface="Courier New"/>
              </a:defRPr>
            </a:pPr>
            <a:r>
              <a:t>        </a:t>
            </a:r>
            <a:r>
              <a:rPr>
                <a:solidFill>
                  <a:srgbClr val="000000"/>
                </a:solidFill>
              </a:rPr>
              <a:t>root</a:t>
            </a:r>
            <a:r>
              <a:t>.getChildren().add(</a:t>
            </a:r>
            <a:r>
              <a:rPr>
                <a:solidFill>
                  <a:srgbClr val="000000"/>
                </a:solidFill>
              </a:rPr>
              <a:t>cb1</a:t>
            </a:r>
            <a:r>
              <a:t>);</a:t>
            </a:r>
          </a:p>
          <a:p>
            <a:pPr marL="0" indent="0" defTabSz="457200">
              <a:lnSpc>
                <a:spcPct val="100000"/>
              </a:lnSpc>
              <a:spcBef>
                <a:spcPts val="0"/>
              </a:spcBef>
              <a:buClrTx/>
              <a:buSzTx/>
              <a:buFontTx/>
              <a:buNone/>
              <a:defRPr sz="1300">
                <a:solidFill>
                  <a:srgbClr val="080808"/>
                </a:solidFill>
                <a:latin typeface="Courier New"/>
                <a:ea typeface="Courier New"/>
                <a:cs typeface="Courier New"/>
                <a:sym typeface="Courier New"/>
              </a:defRPr>
            </a:pPr>
            <a:r>
              <a:t>        </a:t>
            </a:r>
            <a:r>
              <a:rPr>
                <a:solidFill>
                  <a:srgbClr val="000000"/>
                </a:solidFill>
              </a:rPr>
              <a:t>root</a:t>
            </a:r>
            <a:r>
              <a:t>.getChildren().add(</a:t>
            </a:r>
            <a:r>
              <a:rPr>
                <a:solidFill>
                  <a:srgbClr val="000000"/>
                </a:solidFill>
              </a:rPr>
              <a:t>cb2</a:t>
            </a:r>
            <a:r>
              <a:t>);</a:t>
            </a:r>
          </a:p>
          <a:p>
            <a:pPr marL="0" indent="0" defTabSz="457200">
              <a:lnSpc>
                <a:spcPct val="100000"/>
              </a:lnSpc>
              <a:spcBef>
                <a:spcPts val="0"/>
              </a:spcBef>
              <a:buClrTx/>
              <a:buSzTx/>
              <a:buFontTx/>
              <a:buNone/>
              <a:defRPr sz="1300">
                <a:solidFill>
                  <a:srgbClr val="080808"/>
                </a:solidFill>
                <a:latin typeface="Courier New"/>
                <a:ea typeface="Courier New"/>
                <a:cs typeface="Courier New"/>
                <a:sym typeface="Courier New"/>
              </a:defRPr>
            </a:pPr>
            <a:r>
              <a:t>        stage.setTitle(</a:t>
            </a:r>
            <a:r>
              <a:rPr>
                <a:solidFill>
                  <a:srgbClr val="077D16"/>
                </a:solidFill>
              </a:rPr>
              <a:t>"Kontroller!"</a:t>
            </a:r>
            <a:r>
              <a:t>);</a:t>
            </a:r>
          </a:p>
          <a:p>
            <a:pPr marL="0" indent="0" defTabSz="457200">
              <a:lnSpc>
                <a:spcPct val="100000"/>
              </a:lnSpc>
              <a:spcBef>
                <a:spcPts val="0"/>
              </a:spcBef>
              <a:buClrTx/>
              <a:buSzTx/>
              <a:buFontTx/>
              <a:buNone/>
              <a:defRPr sz="1300">
                <a:solidFill>
                  <a:srgbClr val="080808"/>
                </a:solidFill>
                <a:latin typeface="Courier New"/>
                <a:ea typeface="Courier New"/>
                <a:cs typeface="Courier New"/>
                <a:sym typeface="Courier New"/>
              </a:defRPr>
            </a:pPr>
            <a:r>
              <a:t>        stage.setScene(</a:t>
            </a:r>
            <a:r>
              <a:rPr>
                <a:solidFill>
                  <a:srgbClr val="000000"/>
                </a:solidFill>
              </a:rPr>
              <a:t>scene</a:t>
            </a:r>
            <a:r>
              <a:t>);</a:t>
            </a:r>
          </a:p>
          <a:p>
            <a:pPr marL="0" indent="0" defTabSz="457200">
              <a:lnSpc>
                <a:spcPct val="100000"/>
              </a:lnSpc>
              <a:spcBef>
                <a:spcPts val="0"/>
              </a:spcBef>
              <a:buClrTx/>
              <a:buSzTx/>
              <a:buFontTx/>
              <a:buNone/>
              <a:defRPr sz="1300">
                <a:solidFill>
                  <a:srgbClr val="080808"/>
                </a:solidFill>
                <a:latin typeface="Courier New"/>
                <a:ea typeface="Courier New"/>
                <a:cs typeface="Courier New"/>
                <a:sym typeface="Courier New"/>
              </a:defRPr>
            </a:pPr>
            <a:r>
              <a:t>        stage.show();</a:t>
            </a:r>
          </a:p>
          <a:p>
            <a:pPr marL="0" indent="0" defTabSz="457200">
              <a:lnSpc>
                <a:spcPct val="100000"/>
              </a:lnSpc>
              <a:spcBef>
                <a:spcPts val="0"/>
              </a:spcBef>
              <a:buClrTx/>
              <a:buSzTx/>
              <a:buFontTx/>
              <a:buNone/>
              <a:defRPr sz="1300">
                <a:solidFill>
                  <a:srgbClr val="080808"/>
                </a:solidFill>
                <a:latin typeface="Courier New"/>
                <a:ea typeface="Courier New"/>
                <a:cs typeface="Courier New"/>
                <a:sym typeface="Courier New"/>
              </a:defRPr>
            </a:pPr>
            <a:r>
              <a:t>    }</a:t>
            </a:r>
          </a:p>
          <a:p>
            <a:pPr marL="0" indent="0" defTabSz="457200">
              <a:lnSpc>
                <a:spcPct val="100000"/>
              </a:lnSpc>
              <a:spcBef>
                <a:spcPts val="0"/>
              </a:spcBef>
              <a:buClrTx/>
              <a:buSzTx/>
              <a:buFontTx/>
              <a:buNone/>
              <a:defRPr sz="1300">
                <a:solidFill>
                  <a:srgbClr val="080808"/>
                </a:solidFill>
                <a:latin typeface="Courier New"/>
                <a:ea typeface="Courier New"/>
                <a:cs typeface="Courier New"/>
                <a:sym typeface="Courier New"/>
              </a:defRPr>
            </a:pPr>
            <a:endParaRPr/>
          </a:p>
          <a:p>
            <a:pPr marL="0" indent="0" defTabSz="457200">
              <a:lnSpc>
                <a:spcPct val="100000"/>
              </a:lnSpc>
              <a:spcBef>
                <a:spcPts val="0"/>
              </a:spcBef>
              <a:buClrTx/>
              <a:buSzTx/>
              <a:buFontTx/>
              <a:buNone/>
              <a:defRPr sz="1300">
                <a:solidFill>
                  <a:srgbClr val="0033B3"/>
                </a:solidFill>
                <a:latin typeface="Courier New"/>
                <a:ea typeface="Courier New"/>
                <a:cs typeface="Courier New"/>
                <a:sym typeface="Courier New"/>
              </a:defRPr>
            </a:pPr>
            <a:r>
              <a:rPr>
                <a:solidFill>
                  <a:srgbClr val="080808"/>
                </a:solidFill>
              </a:rPr>
              <a:t>    </a:t>
            </a:r>
            <a:r>
              <a:t>public static void </a:t>
            </a:r>
            <a:r>
              <a:rPr>
                <a:solidFill>
                  <a:srgbClr val="00627A"/>
                </a:solidFill>
              </a:rPr>
              <a:t>main</a:t>
            </a:r>
            <a:r>
              <a:rPr>
                <a:solidFill>
                  <a:srgbClr val="080808"/>
                </a:solidFill>
              </a:rPr>
              <a:t>(</a:t>
            </a:r>
            <a:r>
              <a:rPr>
                <a:solidFill>
                  <a:srgbClr val="000000"/>
                </a:solidFill>
              </a:rPr>
              <a:t>String</a:t>
            </a:r>
            <a:r>
              <a:rPr>
                <a:solidFill>
                  <a:srgbClr val="080808"/>
                </a:solidFill>
              </a:rPr>
              <a:t>[] args) {</a:t>
            </a:r>
          </a:p>
          <a:p>
            <a:pPr marL="0" indent="0" defTabSz="457200">
              <a:lnSpc>
                <a:spcPct val="100000"/>
              </a:lnSpc>
              <a:spcBef>
                <a:spcPts val="0"/>
              </a:spcBef>
              <a:buClrTx/>
              <a:buSzTx/>
              <a:buFontTx/>
              <a:buNone/>
              <a:defRPr sz="1300">
                <a:solidFill>
                  <a:srgbClr val="080808"/>
                </a:solidFill>
                <a:latin typeface="Courier New"/>
                <a:ea typeface="Courier New"/>
                <a:cs typeface="Courier New"/>
                <a:sym typeface="Courier New"/>
              </a:defRPr>
            </a:pPr>
            <a:r>
              <a:t>        </a:t>
            </a:r>
            <a:r>
              <a:rPr i="1"/>
              <a:t>launch</a:t>
            </a:r>
            <a:r>
              <a:t>();</a:t>
            </a:r>
          </a:p>
          <a:p>
            <a:pPr marL="0" indent="0" defTabSz="457200">
              <a:lnSpc>
                <a:spcPct val="100000"/>
              </a:lnSpc>
              <a:spcBef>
                <a:spcPts val="0"/>
              </a:spcBef>
              <a:buClrTx/>
              <a:buSzTx/>
              <a:buFontTx/>
              <a:buNone/>
              <a:defRPr sz="1300">
                <a:solidFill>
                  <a:srgbClr val="080808"/>
                </a:solidFill>
                <a:latin typeface="Courier New"/>
                <a:ea typeface="Courier New"/>
                <a:cs typeface="Courier New"/>
                <a:sym typeface="Courier New"/>
              </a:defRPr>
            </a:pPr>
            <a:r>
              <a:t>    }</a:t>
            </a:r>
          </a:p>
          <a:p>
            <a:pPr marL="0" indent="0" defTabSz="457200">
              <a:lnSpc>
                <a:spcPct val="100000"/>
              </a:lnSpc>
              <a:spcBef>
                <a:spcPts val="0"/>
              </a:spcBef>
              <a:buClrTx/>
              <a:buSzTx/>
              <a:buFontTx/>
              <a:buNone/>
              <a:defRPr sz="1300">
                <a:solidFill>
                  <a:srgbClr val="080808"/>
                </a:solidFill>
                <a:latin typeface="Courier New"/>
                <a:ea typeface="Courier New"/>
                <a:cs typeface="Courier New"/>
                <a:sym typeface="Courier New"/>
              </a:defRPr>
            </a:pPr>
            <a:r>
              <a:t>}</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Choicebox"/>
          <p:cNvSpPr txBox="1">
            <a:spLocks noGrp="1"/>
          </p:cNvSpPr>
          <p:nvPr>
            <p:ph type="title"/>
          </p:nvPr>
        </p:nvSpPr>
        <p:spPr>
          <a:prstGeom prst="rect">
            <a:avLst/>
          </a:prstGeom>
        </p:spPr>
        <p:txBody>
          <a:bodyPr/>
          <a:lstStyle/>
          <a:p>
            <a:r>
              <a:t>Choicebox</a:t>
            </a:r>
          </a:p>
        </p:txBody>
      </p:sp>
      <p:sp>
        <p:nvSpPr>
          <p:cNvPr id="188" name="Choicebox’lar, listeden eleman seçmenizi sağlar."/>
          <p:cNvSpPr txBox="1">
            <a:spLocks noGrp="1"/>
          </p:cNvSpPr>
          <p:nvPr>
            <p:ph type="body" idx="1"/>
          </p:nvPr>
        </p:nvSpPr>
        <p:spPr>
          <a:prstGeom prst="rect">
            <a:avLst/>
          </a:prstGeom>
        </p:spPr>
        <p:txBody>
          <a:bodyPr/>
          <a:lstStyle/>
          <a:p>
            <a:r>
              <a:rPr lang="en-US" dirty="0" err="1"/>
              <a:t>Choiceboxes</a:t>
            </a:r>
            <a:r>
              <a:rPr lang="en-US" dirty="0"/>
              <a:t> allow you to select elements from a list.</a:t>
            </a:r>
            <a:endParaRPr dirty="0"/>
          </a:p>
        </p:txBody>
      </p:sp>
      <p:pic>
        <p:nvPicPr>
          <p:cNvPr id="189" name="Screen Shot 2022-05-09 at 11.47.18.png" descr="Screen Shot 2022-05-09 at 11.47.18.png"/>
          <p:cNvPicPr>
            <a:picLocks noChangeAspect="1"/>
          </p:cNvPicPr>
          <p:nvPr/>
        </p:nvPicPr>
        <p:blipFill>
          <a:blip r:embed="rId2"/>
          <a:stretch>
            <a:fillRect/>
          </a:stretch>
        </p:blipFill>
        <p:spPr>
          <a:xfrm>
            <a:off x="9591860" y="4514208"/>
            <a:ext cx="5200280" cy="6008432"/>
          </a:xfrm>
          <a:prstGeom prst="rect">
            <a:avLst/>
          </a:prstGeom>
          <a:ln w="12700">
            <a:miter lim="400000"/>
          </a:ln>
        </p:spPr>
      </p:pic>
      <p:sp>
        <p:nvSpPr>
          <p:cNvPr id="190" name="ChoiceBox cb = new ChoiceBox(); cb.setItems(FXCollections.observableArrayList(…"/>
          <p:cNvSpPr txBox="1"/>
          <p:nvPr/>
        </p:nvSpPr>
        <p:spPr>
          <a:xfrm>
            <a:off x="5017899" y="10194737"/>
            <a:ext cx="17538080" cy="2070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defTabSz="457200">
              <a:spcBef>
                <a:spcPts val="800"/>
              </a:spcBef>
              <a:defRPr sz="2300">
                <a:solidFill>
                  <a:srgbClr val="080808"/>
                </a:solidFill>
              </a:defRPr>
            </a:pPr>
            <a:endParaRPr/>
          </a:p>
          <a:p>
            <a:pPr defTabSz="457200">
              <a:spcBef>
                <a:spcPts val="800"/>
              </a:spcBef>
              <a:defRPr sz="2300">
                <a:solidFill>
                  <a:srgbClr val="080808"/>
                </a:solidFill>
                <a:latin typeface="Courier New"/>
                <a:ea typeface="Courier New"/>
                <a:cs typeface="Courier New"/>
                <a:sym typeface="Courier New"/>
              </a:defRPr>
            </a:pPr>
            <a:r>
              <a:rPr>
                <a:solidFill>
                  <a:srgbClr val="000000"/>
                </a:solidFill>
              </a:rPr>
              <a:t>ChoiceBox cb </a:t>
            </a:r>
            <a:r>
              <a:t>= </a:t>
            </a:r>
            <a:r>
              <a:rPr>
                <a:solidFill>
                  <a:srgbClr val="0033B3"/>
                </a:solidFill>
              </a:rPr>
              <a:t>new </a:t>
            </a:r>
            <a:r>
              <a:t>ChoiceBox(); </a:t>
            </a:r>
            <a:r>
              <a:rPr>
                <a:solidFill>
                  <a:srgbClr val="000000"/>
                </a:solidFill>
              </a:rPr>
              <a:t>cb</a:t>
            </a:r>
            <a:r>
              <a:t>.setItems(</a:t>
            </a:r>
            <a:r>
              <a:rPr>
                <a:solidFill>
                  <a:srgbClr val="000000"/>
                </a:solidFill>
              </a:rPr>
              <a:t>FXCollections</a:t>
            </a:r>
            <a:r>
              <a:t>.</a:t>
            </a:r>
            <a:r>
              <a:rPr i="1"/>
              <a:t>observableArrayList</a:t>
            </a:r>
            <a:r>
              <a:t>(</a:t>
            </a:r>
          </a:p>
          <a:p>
            <a:pPr defTabSz="457200">
              <a:spcBef>
                <a:spcPts val="800"/>
              </a:spcBef>
              <a:defRPr sz="2300">
                <a:solidFill>
                  <a:srgbClr val="077D16"/>
                </a:solidFill>
                <a:latin typeface="Courier New"/>
                <a:ea typeface="Courier New"/>
                <a:cs typeface="Courier New"/>
                <a:sym typeface="Courier New"/>
              </a:defRPr>
            </a:pPr>
            <a:r>
              <a:rPr>
                <a:solidFill>
                  <a:srgbClr val="080808"/>
                </a:solidFill>
              </a:rPr>
              <a:t>        </a:t>
            </a:r>
            <a:r>
              <a:t>"New Document"</a:t>
            </a:r>
            <a:r>
              <a:rPr>
                <a:solidFill>
                  <a:srgbClr val="080808"/>
                </a:solidFill>
              </a:rPr>
              <a:t>, </a:t>
            </a:r>
            <a:r>
              <a:t>"Open "</a:t>
            </a:r>
            <a:r>
              <a:rPr>
                <a:solidFill>
                  <a:srgbClr val="080808"/>
                </a:solidFill>
              </a:rPr>
              <a:t>,</a:t>
            </a:r>
          </a:p>
          <a:p>
            <a:pPr defTabSz="457200">
              <a:spcBef>
                <a:spcPts val="800"/>
              </a:spcBef>
              <a:defRPr sz="2300">
                <a:solidFill>
                  <a:srgbClr val="080808"/>
                </a:solidFill>
                <a:latin typeface="Courier New"/>
                <a:ea typeface="Courier New"/>
                <a:cs typeface="Courier New"/>
                <a:sym typeface="Courier New"/>
              </a:defRPr>
            </a:pPr>
            <a:r>
              <a:t>        </a:t>
            </a:r>
            <a:r>
              <a:rPr>
                <a:solidFill>
                  <a:srgbClr val="0033B3"/>
                </a:solidFill>
              </a:rPr>
              <a:t>new </a:t>
            </a:r>
            <a:r>
              <a:t>Separator(), </a:t>
            </a:r>
            <a:r>
              <a:rPr>
                <a:solidFill>
                  <a:srgbClr val="077D16"/>
                </a:solidFill>
              </a:rPr>
              <a:t>"Save"</a:t>
            </a:r>
            <a:r>
              <a:t>, </a:t>
            </a:r>
            <a:r>
              <a:rPr>
                <a:solidFill>
                  <a:srgbClr val="077D16"/>
                </a:solidFill>
              </a:rPr>
              <a:t>"Save as"</a:t>
            </a:r>
            <a:r>
              <a:t>) );</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Google Shape;90;p8"/>
          <p:cNvSpPr txBox="1">
            <a:spLocks noGrp="1"/>
          </p:cNvSpPr>
          <p:nvPr>
            <p:ph type="title"/>
          </p:nvPr>
        </p:nvSpPr>
        <p:spPr>
          <a:xfrm>
            <a:off x="765750" y="263524"/>
            <a:ext cx="22852500" cy="2022445"/>
          </a:xfrm>
          <a:prstGeom prst="rect">
            <a:avLst/>
          </a:prstGeom>
        </p:spPr>
        <p:txBody>
          <a:bodyPr/>
          <a:lstStyle/>
          <a:p>
            <a:pPr>
              <a:defRPr sz="6400"/>
            </a:pPr>
            <a:r>
              <a:rPr lang="en-US" dirty="0"/>
              <a:t>Visual</a:t>
            </a:r>
            <a:r>
              <a:rPr dirty="0"/>
              <a:t> Program </a:t>
            </a:r>
            <a:br>
              <a:rPr dirty="0"/>
            </a:br>
            <a:r>
              <a:rPr lang="en-US" sz="4800" dirty="0">
                <a:solidFill>
                  <a:srgbClr val="00B050"/>
                </a:solidFill>
              </a:rPr>
              <a:t>Example</a:t>
            </a:r>
            <a:r>
              <a:rPr sz="4800" dirty="0">
                <a:solidFill>
                  <a:srgbClr val="00B050"/>
                </a:solidFill>
              </a:rPr>
              <a:t> - 6</a:t>
            </a:r>
          </a:p>
        </p:txBody>
      </p:sp>
      <p:sp>
        <p:nvSpPr>
          <p:cNvPr id="193" name="Google Shape;91;p8"/>
          <p:cNvSpPr txBox="1">
            <a:spLocks noGrp="1"/>
          </p:cNvSpPr>
          <p:nvPr>
            <p:ph type="body" idx="1"/>
          </p:nvPr>
        </p:nvSpPr>
        <p:spPr>
          <a:xfrm>
            <a:off x="838230" y="2606682"/>
            <a:ext cx="22707542" cy="9823485"/>
          </a:xfrm>
          <a:prstGeom prst="rect">
            <a:avLst/>
          </a:prstGeom>
        </p:spPr>
        <p:txBody>
          <a:bodyPr/>
          <a:lstStyle>
            <a:lvl1pPr marL="685800" indent="-685800">
              <a:spcBef>
                <a:spcPts val="0"/>
              </a:spcBef>
            </a:lvl1pPr>
          </a:lstStyle>
          <a:p>
            <a:r>
              <a:rPr lang="en-US" dirty="0"/>
              <a:t>Let's prepare a visual program using </a:t>
            </a:r>
            <a:r>
              <a:rPr lang="en-US" dirty="0" err="1"/>
              <a:t>Choicebox</a:t>
            </a:r>
            <a:r>
              <a:rPr lang="en-US" dirty="0"/>
              <a:t>.</a:t>
            </a:r>
            <a:endParaRPr dirty="0"/>
          </a:p>
        </p:txBody>
      </p:sp>
      <p:sp>
        <p:nvSpPr>
          <p:cNvPr id="194" name="Google Shape;92;p8"/>
          <p:cNvSpPr txBox="1">
            <a:spLocks noGrp="1"/>
          </p:cNvSpPr>
          <p:nvPr>
            <p:ph type="sldNum" sz="quarter" idx="4294967295"/>
          </p:nvPr>
        </p:nvSpPr>
        <p:spPr>
          <a:xfrm>
            <a:off x="20572871" y="12813614"/>
            <a:ext cx="534530" cy="52842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398" tIns="91398" rIns="91398" bIns="91398"/>
          <a:lstStyle/>
          <a:p>
            <a:fld id="{86CB4B4D-7CA3-9044-876B-883B54F8677D}" type="slidenum">
              <a:t>46</a:t>
            </a:fld>
            <a:endParaRPr/>
          </a:p>
        </p:txBody>
      </p:sp>
      <p:pic>
        <p:nvPicPr>
          <p:cNvPr id="195" name="Screen Shot 2022-05-09 at 12.41.04.png" descr="Screen Shot 2022-05-09 at 12.41.04.png"/>
          <p:cNvPicPr>
            <a:picLocks noChangeAspect="1"/>
          </p:cNvPicPr>
          <p:nvPr/>
        </p:nvPicPr>
        <p:blipFill>
          <a:blip r:embed="rId2"/>
          <a:stretch>
            <a:fillRect/>
          </a:stretch>
        </p:blipFill>
        <p:spPr>
          <a:xfrm>
            <a:off x="6013162" y="4437844"/>
            <a:ext cx="7772401" cy="5588001"/>
          </a:xfrm>
          <a:prstGeom prst="rect">
            <a:avLst/>
          </a:prstGeom>
          <a:ln w="12700">
            <a:miter lim="400000"/>
          </a:ln>
        </p:spPr>
      </p:pic>
      <p:pic>
        <p:nvPicPr>
          <p:cNvPr id="196" name="Screen Shot 2022-05-09 at 13.17.36.png" descr="Screen Shot 2022-05-09 at 13.17.36.png"/>
          <p:cNvPicPr>
            <a:picLocks noChangeAspect="1"/>
          </p:cNvPicPr>
          <p:nvPr/>
        </p:nvPicPr>
        <p:blipFill>
          <a:blip r:embed="rId3"/>
          <a:stretch>
            <a:fillRect/>
          </a:stretch>
        </p:blipFill>
        <p:spPr>
          <a:xfrm>
            <a:off x="13881923" y="5832064"/>
            <a:ext cx="5225462" cy="3756868"/>
          </a:xfrm>
          <a:prstGeom prst="rect">
            <a:avLst/>
          </a:prstGeom>
          <a:ln w="12700">
            <a:miter lim="400000"/>
          </a:ln>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Choicebox Programı"/>
          <p:cNvSpPr txBox="1">
            <a:spLocks noGrp="1"/>
          </p:cNvSpPr>
          <p:nvPr>
            <p:ph type="title"/>
          </p:nvPr>
        </p:nvSpPr>
        <p:spPr>
          <a:prstGeom prst="rect">
            <a:avLst/>
          </a:prstGeom>
        </p:spPr>
        <p:txBody>
          <a:bodyPr/>
          <a:lstStyle/>
          <a:p>
            <a:r>
              <a:rPr dirty="0" err="1"/>
              <a:t>Choicebox</a:t>
            </a:r>
            <a:r>
              <a:rPr dirty="0"/>
              <a:t> Program</a:t>
            </a:r>
          </a:p>
        </p:txBody>
      </p:sp>
      <p:sp>
        <p:nvSpPr>
          <p:cNvPr id="199" name="package com.example.kontrollerprj1;…"/>
          <p:cNvSpPr txBox="1">
            <a:spLocks noGrp="1"/>
          </p:cNvSpPr>
          <p:nvPr>
            <p:ph type="body" idx="1"/>
          </p:nvPr>
        </p:nvSpPr>
        <p:spPr>
          <a:prstGeom prst="rect">
            <a:avLst/>
          </a:prstGeom>
        </p:spPr>
        <p:txBody>
          <a:bodyPr/>
          <a:lstStyle/>
          <a:p>
            <a:pPr marL="0" indent="0" defTabSz="457200">
              <a:lnSpc>
                <a:spcPct val="100000"/>
              </a:lnSpc>
              <a:spcBef>
                <a:spcPts val="0"/>
              </a:spcBef>
              <a:buClrTx/>
              <a:buSzTx/>
              <a:buFontTx/>
              <a:buNone/>
              <a:defRPr sz="1300">
                <a:latin typeface="Courier New"/>
                <a:ea typeface="Courier New"/>
                <a:cs typeface="Courier New"/>
                <a:sym typeface="Courier New"/>
              </a:defRPr>
            </a:pPr>
            <a:r>
              <a:rPr>
                <a:solidFill>
                  <a:srgbClr val="0033B3"/>
                </a:solidFill>
              </a:rPr>
              <a:t>package </a:t>
            </a:r>
            <a:r>
              <a:t>com.example.kontrollerprj1</a:t>
            </a:r>
            <a:r>
              <a:rPr>
                <a:solidFill>
                  <a:srgbClr val="080808"/>
                </a:solidFill>
              </a:rPr>
              <a:t>;</a:t>
            </a:r>
          </a:p>
          <a:p>
            <a:pPr marL="0" indent="0" defTabSz="457200">
              <a:lnSpc>
                <a:spcPct val="100000"/>
              </a:lnSpc>
              <a:spcBef>
                <a:spcPts val="0"/>
              </a:spcBef>
              <a:buClrTx/>
              <a:buSzTx/>
              <a:buFontTx/>
              <a:buNone/>
              <a:defRPr sz="1300">
                <a:solidFill>
                  <a:srgbClr val="080808"/>
                </a:solidFill>
                <a:latin typeface="Courier New"/>
                <a:ea typeface="Courier New"/>
                <a:cs typeface="Courier New"/>
                <a:sym typeface="Courier New"/>
              </a:defRPr>
            </a:pPr>
            <a:endParaRPr>
              <a:solidFill>
                <a:srgbClr val="080808"/>
              </a:solidFill>
            </a:endParaRPr>
          </a:p>
          <a:p>
            <a:pPr marL="0" indent="0" defTabSz="457200">
              <a:lnSpc>
                <a:spcPct val="100000"/>
              </a:lnSpc>
              <a:spcBef>
                <a:spcPts val="0"/>
              </a:spcBef>
              <a:buClrTx/>
              <a:buSzTx/>
              <a:buFontTx/>
              <a:buNone/>
              <a:defRPr sz="1300">
                <a:latin typeface="Courier New"/>
                <a:ea typeface="Courier New"/>
                <a:cs typeface="Courier New"/>
                <a:sym typeface="Courier New"/>
              </a:defRPr>
            </a:pPr>
            <a:r>
              <a:rPr>
                <a:solidFill>
                  <a:srgbClr val="0033B3"/>
                </a:solidFill>
              </a:rPr>
              <a:t>import </a:t>
            </a:r>
            <a:r>
              <a:t>javafx.application.Application</a:t>
            </a:r>
            <a:r>
              <a:rPr>
                <a:solidFill>
                  <a:srgbClr val="080808"/>
                </a:solidFill>
              </a:rPr>
              <a:t>;</a:t>
            </a:r>
          </a:p>
          <a:p>
            <a:pPr marL="0" indent="0" defTabSz="457200">
              <a:lnSpc>
                <a:spcPct val="100000"/>
              </a:lnSpc>
              <a:spcBef>
                <a:spcPts val="0"/>
              </a:spcBef>
              <a:buClrTx/>
              <a:buSzTx/>
              <a:buFontTx/>
              <a:buNone/>
              <a:defRPr sz="1300">
                <a:latin typeface="Courier New"/>
                <a:ea typeface="Courier New"/>
                <a:cs typeface="Courier New"/>
                <a:sym typeface="Courier New"/>
              </a:defRPr>
            </a:pPr>
            <a:r>
              <a:rPr>
                <a:solidFill>
                  <a:srgbClr val="0033B3"/>
                </a:solidFill>
              </a:rPr>
              <a:t>import </a:t>
            </a:r>
            <a:r>
              <a:t>javafx.beans.value.ObservableValue</a:t>
            </a:r>
            <a:r>
              <a:rPr>
                <a:solidFill>
                  <a:srgbClr val="080808"/>
                </a:solidFill>
              </a:rPr>
              <a:t>;</a:t>
            </a:r>
          </a:p>
          <a:p>
            <a:pPr marL="0" indent="0" defTabSz="457200">
              <a:lnSpc>
                <a:spcPct val="100000"/>
              </a:lnSpc>
              <a:spcBef>
                <a:spcPts val="0"/>
              </a:spcBef>
              <a:buClrTx/>
              <a:buSzTx/>
              <a:buFontTx/>
              <a:buNone/>
              <a:defRPr sz="1300">
                <a:latin typeface="Courier New"/>
                <a:ea typeface="Courier New"/>
                <a:cs typeface="Courier New"/>
                <a:sym typeface="Courier New"/>
              </a:defRPr>
            </a:pPr>
            <a:r>
              <a:rPr>
                <a:solidFill>
                  <a:srgbClr val="0033B3"/>
                </a:solidFill>
              </a:rPr>
              <a:t>import </a:t>
            </a:r>
            <a:r>
              <a:t>javafx.collections.FXCollections</a:t>
            </a:r>
            <a:r>
              <a:rPr>
                <a:solidFill>
                  <a:srgbClr val="080808"/>
                </a:solidFill>
              </a:rPr>
              <a:t>;</a:t>
            </a:r>
          </a:p>
          <a:p>
            <a:pPr marL="0" indent="0" defTabSz="457200">
              <a:lnSpc>
                <a:spcPct val="100000"/>
              </a:lnSpc>
              <a:spcBef>
                <a:spcPts val="0"/>
              </a:spcBef>
              <a:buClrTx/>
              <a:buSzTx/>
              <a:buFontTx/>
              <a:buNone/>
              <a:defRPr sz="1300">
                <a:latin typeface="Courier New"/>
                <a:ea typeface="Courier New"/>
                <a:cs typeface="Courier New"/>
                <a:sym typeface="Courier New"/>
              </a:defRPr>
            </a:pPr>
            <a:r>
              <a:rPr>
                <a:solidFill>
                  <a:srgbClr val="0033B3"/>
                </a:solidFill>
              </a:rPr>
              <a:t>import </a:t>
            </a:r>
            <a:r>
              <a:t>javafx.fxml.FXMLLoader</a:t>
            </a:r>
            <a:r>
              <a:rPr>
                <a:solidFill>
                  <a:srgbClr val="080808"/>
                </a:solidFill>
              </a:rPr>
              <a:t>;</a:t>
            </a:r>
          </a:p>
          <a:p>
            <a:pPr marL="0" indent="0" defTabSz="457200">
              <a:lnSpc>
                <a:spcPct val="100000"/>
              </a:lnSpc>
              <a:spcBef>
                <a:spcPts val="0"/>
              </a:spcBef>
              <a:buClrTx/>
              <a:buSzTx/>
              <a:buFontTx/>
              <a:buNone/>
              <a:defRPr sz="1300">
                <a:latin typeface="Courier New"/>
                <a:ea typeface="Courier New"/>
                <a:cs typeface="Courier New"/>
                <a:sym typeface="Courier New"/>
              </a:defRPr>
            </a:pPr>
            <a:r>
              <a:rPr>
                <a:solidFill>
                  <a:srgbClr val="0033B3"/>
                </a:solidFill>
              </a:rPr>
              <a:t>import </a:t>
            </a:r>
            <a:r>
              <a:t>javafx.scene.Parent</a:t>
            </a:r>
            <a:r>
              <a:rPr>
                <a:solidFill>
                  <a:srgbClr val="080808"/>
                </a:solidFill>
              </a:rPr>
              <a:t>;</a:t>
            </a:r>
          </a:p>
          <a:p>
            <a:pPr marL="0" indent="0" defTabSz="457200">
              <a:lnSpc>
                <a:spcPct val="100000"/>
              </a:lnSpc>
              <a:spcBef>
                <a:spcPts val="0"/>
              </a:spcBef>
              <a:buClrTx/>
              <a:buSzTx/>
              <a:buFontTx/>
              <a:buNone/>
              <a:defRPr sz="1300">
                <a:latin typeface="Courier New"/>
                <a:ea typeface="Courier New"/>
                <a:cs typeface="Courier New"/>
                <a:sym typeface="Courier New"/>
              </a:defRPr>
            </a:pPr>
            <a:r>
              <a:rPr>
                <a:solidFill>
                  <a:srgbClr val="0033B3"/>
                </a:solidFill>
              </a:rPr>
              <a:t>import </a:t>
            </a:r>
            <a:r>
              <a:t>javafx.scene.Scene</a:t>
            </a:r>
            <a:r>
              <a:rPr>
                <a:solidFill>
                  <a:srgbClr val="080808"/>
                </a:solidFill>
              </a:rPr>
              <a:t>;</a:t>
            </a:r>
          </a:p>
          <a:p>
            <a:pPr marL="0" indent="0" defTabSz="457200">
              <a:lnSpc>
                <a:spcPct val="100000"/>
              </a:lnSpc>
              <a:spcBef>
                <a:spcPts val="0"/>
              </a:spcBef>
              <a:buClrTx/>
              <a:buSzTx/>
              <a:buFontTx/>
              <a:buNone/>
              <a:defRPr sz="1300">
                <a:latin typeface="Courier New"/>
                <a:ea typeface="Courier New"/>
                <a:cs typeface="Courier New"/>
                <a:sym typeface="Courier New"/>
              </a:defRPr>
            </a:pPr>
            <a:r>
              <a:rPr>
                <a:solidFill>
                  <a:srgbClr val="0033B3"/>
                </a:solidFill>
              </a:rPr>
              <a:t>import </a:t>
            </a:r>
            <a:r>
              <a:t>javafx.scene.control.</a:t>
            </a:r>
            <a:r>
              <a:rPr>
                <a:solidFill>
                  <a:srgbClr val="080808"/>
                </a:solidFill>
              </a:rPr>
              <a:t>*;</a:t>
            </a:r>
          </a:p>
          <a:p>
            <a:pPr marL="0" indent="0" defTabSz="457200">
              <a:lnSpc>
                <a:spcPct val="100000"/>
              </a:lnSpc>
              <a:spcBef>
                <a:spcPts val="0"/>
              </a:spcBef>
              <a:buClrTx/>
              <a:buSzTx/>
              <a:buFontTx/>
              <a:buNone/>
              <a:defRPr sz="1300">
                <a:latin typeface="Courier New"/>
                <a:ea typeface="Courier New"/>
                <a:cs typeface="Courier New"/>
                <a:sym typeface="Courier New"/>
              </a:defRPr>
            </a:pPr>
            <a:r>
              <a:rPr>
                <a:solidFill>
                  <a:srgbClr val="0033B3"/>
                </a:solidFill>
              </a:rPr>
              <a:t>import </a:t>
            </a:r>
            <a:r>
              <a:t>javafx.scene.image.Image</a:t>
            </a:r>
            <a:r>
              <a:rPr>
                <a:solidFill>
                  <a:srgbClr val="080808"/>
                </a:solidFill>
              </a:rPr>
              <a:t>;</a:t>
            </a:r>
          </a:p>
          <a:p>
            <a:pPr marL="0" indent="0" defTabSz="457200">
              <a:lnSpc>
                <a:spcPct val="100000"/>
              </a:lnSpc>
              <a:spcBef>
                <a:spcPts val="0"/>
              </a:spcBef>
              <a:buClrTx/>
              <a:buSzTx/>
              <a:buFontTx/>
              <a:buNone/>
              <a:defRPr sz="1300">
                <a:latin typeface="Courier New"/>
                <a:ea typeface="Courier New"/>
                <a:cs typeface="Courier New"/>
                <a:sym typeface="Courier New"/>
              </a:defRPr>
            </a:pPr>
            <a:r>
              <a:rPr>
                <a:solidFill>
                  <a:srgbClr val="0033B3"/>
                </a:solidFill>
              </a:rPr>
              <a:t>import </a:t>
            </a:r>
            <a:r>
              <a:t>javafx.scene.image.ImageView</a:t>
            </a:r>
            <a:r>
              <a:rPr>
                <a:solidFill>
                  <a:srgbClr val="080808"/>
                </a:solidFill>
              </a:rPr>
              <a:t>;</a:t>
            </a:r>
          </a:p>
          <a:p>
            <a:pPr marL="0" indent="0" defTabSz="457200">
              <a:lnSpc>
                <a:spcPct val="100000"/>
              </a:lnSpc>
              <a:spcBef>
                <a:spcPts val="0"/>
              </a:spcBef>
              <a:buClrTx/>
              <a:buSzTx/>
              <a:buFontTx/>
              <a:buNone/>
              <a:defRPr sz="1300">
                <a:latin typeface="Courier New"/>
                <a:ea typeface="Courier New"/>
                <a:cs typeface="Courier New"/>
                <a:sym typeface="Courier New"/>
              </a:defRPr>
            </a:pPr>
            <a:r>
              <a:rPr>
                <a:solidFill>
                  <a:srgbClr val="0033B3"/>
                </a:solidFill>
              </a:rPr>
              <a:t>import </a:t>
            </a:r>
            <a:r>
              <a:t>javafx.scene.layout.AnchorPane</a:t>
            </a:r>
            <a:r>
              <a:rPr>
                <a:solidFill>
                  <a:srgbClr val="080808"/>
                </a:solidFill>
              </a:rPr>
              <a:t>;</a:t>
            </a:r>
          </a:p>
          <a:p>
            <a:pPr marL="0" indent="0" defTabSz="457200">
              <a:lnSpc>
                <a:spcPct val="100000"/>
              </a:lnSpc>
              <a:spcBef>
                <a:spcPts val="0"/>
              </a:spcBef>
              <a:buClrTx/>
              <a:buSzTx/>
              <a:buFontTx/>
              <a:buNone/>
              <a:defRPr sz="1300">
                <a:latin typeface="Courier New"/>
                <a:ea typeface="Courier New"/>
                <a:cs typeface="Courier New"/>
                <a:sym typeface="Courier New"/>
              </a:defRPr>
            </a:pPr>
            <a:r>
              <a:rPr>
                <a:solidFill>
                  <a:srgbClr val="0033B3"/>
                </a:solidFill>
              </a:rPr>
              <a:t>import </a:t>
            </a:r>
            <a:r>
              <a:t>javafx.scene.paint.Color</a:t>
            </a:r>
            <a:r>
              <a:rPr>
                <a:solidFill>
                  <a:srgbClr val="080808"/>
                </a:solidFill>
              </a:rPr>
              <a:t>;</a:t>
            </a:r>
          </a:p>
          <a:p>
            <a:pPr marL="0" indent="0" defTabSz="457200">
              <a:lnSpc>
                <a:spcPct val="100000"/>
              </a:lnSpc>
              <a:spcBef>
                <a:spcPts val="0"/>
              </a:spcBef>
              <a:buClrTx/>
              <a:buSzTx/>
              <a:buFontTx/>
              <a:buNone/>
              <a:defRPr sz="1300">
                <a:latin typeface="Courier New"/>
                <a:ea typeface="Courier New"/>
                <a:cs typeface="Courier New"/>
                <a:sym typeface="Courier New"/>
              </a:defRPr>
            </a:pPr>
            <a:r>
              <a:rPr>
                <a:solidFill>
                  <a:srgbClr val="0033B3"/>
                </a:solidFill>
              </a:rPr>
              <a:t>import </a:t>
            </a:r>
            <a:r>
              <a:t>javafx.scene.shape.Rectangle</a:t>
            </a:r>
            <a:r>
              <a:rPr>
                <a:solidFill>
                  <a:srgbClr val="080808"/>
                </a:solidFill>
              </a:rPr>
              <a:t>;</a:t>
            </a:r>
          </a:p>
          <a:p>
            <a:pPr marL="0" indent="0" defTabSz="457200">
              <a:lnSpc>
                <a:spcPct val="100000"/>
              </a:lnSpc>
              <a:spcBef>
                <a:spcPts val="0"/>
              </a:spcBef>
              <a:buClrTx/>
              <a:buSzTx/>
              <a:buFontTx/>
              <a:buNone/>
              <a:defRPr sz="1300">
                <a:latin typeface="Courier New"/>
                <a:ea typeface="Courier New"/>
                <a:cs typeface="Courier New"/>
                <a:sym typeface="Courier New"/>
              </a:defRPr>
            </a:pPr>
            <a:r>
              <a:rPr>
                <a:solidFill>
                  <a:srgbClr val="0033B3"/>
                </a:solidFill>
              </a:rPr>
              <a:t>import </a:t>
            </a:r>
            <a:r>
              <a:t>javafx.scene.text.Font</a:t>
            </a:r>
            <a:r>
              <a:rPr>
                <a:solidFill>
                  <a:srgbClr val="080808"/>
                </a:solidFill>
              </a:rPr>
              <a:t>;</a:t>
            </a:r>
          </a:p>
          <a:p>
            <a:pPr marL="0" indent="0" defTabSz="457200">
              <a:lnSpc>
                <a:spcPct val="100000"/>
              </a:lnSpc>
              <a:spcBef>
                <a:spcPts val="0"/>
              </a:spcBef>
              <a:buClrTx/>
              <a:buSzTx/>
              <a:buFontTx/>
              <a:buNone/>
              <a:defRPr sz="1300">
                <a:latin typeface="Courier New"/>
                <a:ea typeface="Courier New"/>
                <a:cs typeface="Courier New"/>
                <a:sym typeface="Courier New"/>
              </a:defRPr>
            </a:pPr>
            <a:r>
              <a:rPr>
                <a:solidFill>
                  <a:srgbClr val="0033B3"/>
                </a:solidFill>
              </a:rPr>
              <a:t>import </a:t>
            </a:r>
            <a:r>
              <a:t>javafx.stage.Stage</a:t>
            </a:r>
            <a:r>
              <a:rPr>
                <a:solidFill>
                  <a:srgbClr val="080808"/>
                </a:solidFill>
              </a:rPr>
              <a:t>;</a:t>
            </a:r>
          </a:p>
          <a:p>
            <a:pPr marL="0" indent="0" defTabSz="457200">
              <a:lnSpc>
                <a:spcPct val="100000"/>
              </a:lnSpc>
              <a:spcBef>
                <a:spcPts val="0"/>
              </a:spcBef>
              <a:buClrTx/>
              <a:buSzTx/>
              <a:buFontTx/>
              <a:buNone/>
              <a:defRPr sz="1300">
                <a:solidFill>
                  <a:srgbClr val="080808"/>
                </a:solidFill>
                <a:latin typeface="Courier New"/>
                <a:ea typeface="Courier New"/>
                <a:cs typeface="Courier New"/>
                <a:sym typeface="Courier New"/>
              </a:defRPr>
            </a:pPr>
            <a:endParaRPr>
              <a:solidFill>
                <a:srgbClr val="080808"/>
              </a:solidFill>
            </a:endParaRPr>
          </a:p>
          <a:p>
            <a:pPr marL="0" indent="0" defTabSz="457200">
              <a:lnSpc>
                <a:spcPct val="100000"/>
              </a:lnSpc>
              <a:spcBef>
                <a:spcPts val="0"/>
              </a:spcBef>
              <a:buClrTx/>
              <a:buSzTx/>
              <a:buFontTx/>
              <a:buNone/>
              <a:defRPr sz="1300">
                <a:latin typeface="Courier New"/>
                <a:ea typeface="Courier New"/>
                <a:cs typeface="Courier New"/>
                <a:sym typeface="Courier New"/>
              </a:defRPr>
            </a:pPr>
            <a:r>
              <a:rPr>
                <a:solidFill>
                  <a:srgbClr val="0033B3"/>
                </a:solidFill>
              </a:rPr>
              <a:t>import </a:t>
            </a:r>
            <a:r>
              <a:t>java.io.IOException</a:t>
            </a:r>
            <a:r>
              <a:rPr>
                <a:solidFill>
                  <a:srgbClr val="080808"/>
                </a:solidFill>
              </a:rPr>
              <a:t>;</a:t>
            </a:r>
          </a:p>
          <a:p>
            <a:pPr marL="0" indent="0" defTabSz="457200">
              <a:lnSpc>
                <a:spcPct val="100000"/>
              </a:lnSpc>
              <a:spcBef>
                <a:spcPts val="0"/>
              </a:spcBef>
              <a:buClrTx/>
              <a:buSzTx/>
              <a:buFontTx/>
              <a:buNone/>
              <a:defRPr sz="1300">
                <a:solidFill>
                  <a:srgbClr val="080808"/>
                </a:solidFill>
                <a:latin typeface="Courier New"/>
                <a:ea typeface="Courier New"/>
                <a:cs typeface="Courier New"/>
                <a:sym typeface="Courier New"/>
              </a:defRPr>
            </a:pPr>
            <a:endParaRPr>
              <a:solidFill>
                <a:srgbClr val="080808"/>
              </a:solidFill>
            </a:endParaRPr>
          </a:p>
          <a:p>
            <a:pPr marL="0" indent="0" defTabSz="457200">
              <a:lnSpc>
                <a:spcPct val="100000"/>
              </a:lnSpc>
              <a:spcBef>
                <a:spcPts val="0"/>
              </a:spcBef>
              <a:buClrTx/>
              <a:buSzTx/>
              <a:buFontTx/>
              <a:buNone/>
              <a:defRPr sz="1300">
                <a:latin typeface="Courier New"/>
                <a:ea typeface="Courier New"/>
                <a:cs typeface="Courier New"/>
                <a:sym typeface="Courier New"/>
              </a:defRPr>
            </a:pPr>
            <a:r>
              <a:rPr>
                <a:solidFill>
                  <a:srgbClr val="0033B3"/>
                </a:solidFill>
              </a:rPr>
              <a:t>public class </a:t>
            </a:r>
            <a:r>
              <a:t>HelloApplication </a:t>
            </a:r>
            <a:r>
              <a:rPr>
                <a:solidFill>
                  <a:srgbClr val="0033B3"/>
                </a:solidFill>
              </a:rPr>
              <a:t>extends </a:t>
            </a:r>
            <a:r>
              <a:t>Application </a:t>
            </a:r>
            <a:r>
              <a:rPr>
                <a:solidFill>
                  <a:srgbClr val="080808"/>
                </a:solidFill>
              </a:rPr>
              <a:t>{</a:t>
            </a:r>
          </a:p>
          <a:p>
            <a:pPr marL="0" indent="0" defTabSz="457200">
              <a:lnSpc>
                <a:spcPct val="100000"/>
              </a:lnSpc>
              <a:spcBef>
                <a:spcPts val="0"/>
              </a:spcBef>
              <a:buClrTx/>
              <a:buSzTx/>
              <a:buFontTx/>
              <a:buNone/>
              <a:defRPr sz="1300">
                <a:solidFill>
                  <a:srgbClr val="9E880C"/>
                </a:solidFill>
                <a:latin typeface="Courier New"/>
                <a:ea typeface="Courier New"/>
                <a:cs typeface="Courier New"/>
                <a:sym typeface="Courier New"/>
              </a:defRPr>
            </a:pPr>
            <a:r>
              <a:rPr>
                <a:solidFill>
                  <a:srgbClr val="080808"/>
                </a:solidFill>
              </a:rPr>
              <a:t>    </a:t>
            </a:r>
            <a:r>
              <a:t>@Override</a:t>
            </a:r>
          </a:p>
          <a:p>
            <a:pPr marL="0" indent="0" defTabSz="457200">
              <a:lnSpc>
                <a:spcPct val="100000"/>
              </a:lnSpc>
              <a:spcBef>
                <a:spcPts val="0"/>
              </a:spcBef>
              <a:buClrTx/>
              <a:buSzTx/>
              <a:buFontTx/>
              <a:buNone/>
              <a:defRPr sz="1300">
                <a:solidFill>
                  <a:srgbClr val="0033B3"/>
                </a:solidFill>
                <a:latin typeface="Courier New"/>
                <a:ea typeface="Courier New"/>
                <a:cs typeface="Courier New"/>
                <a:sym typeface="Courier New"/>
              </a:defRPr>
            </a:pPr>
            <a:r>
              <a:rPr>
                <a:solidFill>
                  <a:srgbClr val="9E880C"/>
                </a:solidFill>
              </a:rPr>
              <a:t>    </a:t>
            </a:r>
            <a:r>
              <a:t>public void </a:t>
            </a:r>
            <a:r>
              <a:rPr>
                <a:solidFill>
                  <a:srgbClr val="00627A"/>
                </a:solidFill>
              </a:rPr>
              <a:t>start</a:t>
            </a:r>
            <a:r>
              <a:rPr>
                <a:solidFill>
                  <a:srgbClr val="080808"/>
                </a:solidFill>
              </a:rPr>
              <a:t>(</a:t>
            </a:r>
            <a:r>
              <a:rPr>
                <a:solidFill>
                  <a:srgbClr val="000000"/>
                </a:solidFill>
              </a:rPr>
              <a:t>Stage </a:t>
            </a:r>
            <a:r>
              <a:rPr>
                <a:solidFill>
                  <a:srgbClr val="080808"/>
                </a:solidFill>
              </a:rPr>
              <a:t>stage) </a:t>
            </a:r>
            <a:r>
              <a:t>throws </a:t>
            </a:r>
            <a:r>
              <a:rPr>
                <a:solidFill>
                  <a:srgbClr val="000000"/>
                </a:solidFill>
              </a:rPr>
              <a:t>IOException </a:t>
            </a:r>
            <a:r>
              <a:rPr>
                <a:solidFill>
                  <a:srgbClr val="080808"/>
                </a:solidFill>
              </a:rPr>
              <a:t>{</a:t>
            </a:r>
          </a:p>
          <a:p>
            <a:pPr marL="0" indent="0" defTabSz="457200">
              <a:lnSpc>
                <a:spcPct val="100000"/>
              </a:lnSpc>
              <a:spcBef>
                <a:spcPts val="0"/>
              </a:spcBef>
              <a:buClrTx/>
              <a:buSzTx/>
              <a:buFontTx/>
              <a:buNone/>
              <a:defRPr sz="1300">
                <a:latin typeface="Courier New"/>
                <a:ea typeface="Courier New"/>
                <a:cs typeface="Courier New"/>
                <a:sym typeface="Courier New"/>
              </a:defRPr>
            </a:pPr>
            <a:r>
              <a:rPr>
                <a:solidFill>
                  <a:srgbClr val="080808"/>
                </a:solidFill>
              </a:rPr>
              <a:t>        </a:t>
            </a:r>
            <a:r>
              <a:t>AnchorPane root </a:t>
            </a:r>
            <a:r>
              <a:rPr>
                <a:solidFill>
                  <a:srgbClr val="080808"/>
                </a:solidFill>
              </a:rPr>
              <a:t>= </a:t>
            </a:r>
            <a:r>
              <a:rPr>
                <a:solidFill>
                  <a:srgbClr val="0033B3"/>
                </a:solidFill>
              </a:rPr>
              <a:t>new </a:t>
            </a:r>
            <a:r>
              <a:rPr>
                <a:solidFill>
                  <a:srgbClr val="080808"/>
                </a:solidFill>
              </a:rPr>
              <a:t>AnchorPane();</a:t>
            </a:r>
          </a:p>
          <a:p>
            <a:pPr marL="0" indent="0" defTabSz="457200">
              <a:lnSpc>
                <a:spcPct val="100000"/>
              </a:lnSpc>
              <a:spcBef>
                <a:spcPts val="0"/>
              </a:spcBef>
              <a:buClrTx/>
              <a:buSzTx/>
              <a:buFontTx/>
              <a:buNone/>
              <a:defRPr sz="1300">
                <a:latin typeface="Courier New"/>
                <a:ea typeface="Courier New"/>
                <a:cs typeface="Courier New"/>
                <a:sym typeface="Courier New"/>
              </a:defRPr>
            </a:pPr>
            <a:r>
              <a:rPr>
                <a:solidFill>
                  <a:srgbClr val="080808"/>
                </a:solidFill>
              </a:rPr>
              <a:t>        </a:t>
            </a:r>
            <a:r>
              <a:t>Scene scene </a:t>
            </a:r>
            <a:r>
              <a:rPr>
                <a:solidFill>
                  <a:srgbClr val="080808"/>
                </a:solidFill>
              </a:rPr>
              <a:t>= </a:t>
            </a:r>
            <a:r>
              <a:rPr>
                <a:solidFill>
                  <a:srgbClr val="0033B3"/>
                </a:solidFill>
              </a:rPr>
              <a:t>new </a:t>
            </a:r>
            <a:r>
              <a:rPr>
                <a:solidFill>
                  <a:srgbClr val="080808"/>
                </a:solidFill>
              </a:rPr>
              <a:t>Scene(</a:t>
            </a:r>
            <a:r>
              <a:t>root</a:t>
            </a:r>
            <a:r>
              <a:rPr>
                <a:solidFill>
                  <a:srgbClr val="080808"/>
                </a:solidFill>
              </a:rPr>
              <a:t>, </a:t>
            </a:r>
            <a:r>
              <a:rPr>
                <a:solidFill>
                  <a:srgbClr val="1750EB"/>
                </a:solidFill>
              </a:rPr>
              <a:t>500</a:t>
            </a:r>
            <a:r>
              <a:rPr>
                <a:solidFill>
                  <a:srgbClr val="080808"/>
                </a:solidFill>
              </a:rPr>
              <a:t>,</a:t>
            </a:r>
            <a:r>
              <a:rPr>
                <a:solidFill>
                  <a:srgbClr val="1750EB"/>
                </a:solidFill>
              </a:rPr>
              <a:t>300</a:t>
            </a:r>
            <a:r>
              <a:rPr>
                <a:solidFill>
                  <a:srgbClr val="080808"/>
                </a:solidFill>
              </a:rPr>
              <a:t>);</a:t>
            </a:r>
          </a:p>
          <a:p>
            <a:pPr marL="0" indent="0" defTabSz="457200">
              <a:lnSpc>
                <a:spcPct val="100000"/>
              </a:lnSpc>
              <a:spcBef>
                <a:spcPts val="0"/>
              </a:spcBef>
              <a:buClrTx/>
              <a:buSzTx/>
              <a:buFontTx/>
              <a:buNone/>
              <a:defRPr sz="1300">
                <a:latin typeface="Courier New"/>
                <a:ea typeface="Courier New"/>
                <a:cs typeface="Courier New"/>
                <a:sym typeface="Courier New"/>
              </a:defRPr>
            </a:pPr>
            <a:r>
              <a:rPr>
                <a:solidFill>
                  <a:srgbClr val="080808"/>
                </a:solidFill>
              </a:rPr>
              <a:t>        </a:t>
            </a:r>
            <a:r>
              <a:t>ChoiceBox cb1</a:t>
            </a:r>
            <a:r>
              <a:rPr>
                <a:solidFill>
                  <a:srgbClr val="080808"/>
                </a:solidFill>
              </a:rPr>
              <a:t>=</a:t>
            </a:r>
            <a:r>
              <a:rPr>
                <a:solidFill>
                  <a:srgbClr val="0033B3"/>
                </a:solidFill>
              </a:rPr>
              <a:t>new </a:t>
            </a:r>
            <a:r>
              <a:rPr>
                <a:solidFill>
                  <a:srgbClr val="080808"/>
                </a:solidFill>
              </a:rPr>
              <a:t>ChoiceBox();</a:t>
            </a:r>
          </a:p>
          <a:p>
            <a:pPr marL="0" indent="0" defTabSz="457200">
              <a:lnSpc>
                <a:spcPct val="100000"/>
              </a:lnSpc>
              <a:spcBef>
                <a:spcPts val="0"/>
              </a:spcBef>
              <a:buClrTx/>
              <a:buSzTx/>
              <a:buFontTx/>
              <a:buNone/>
              <a:defRPr sz="1300">
                <a:solidFill>
                  <a:srgbClr val="080808"/>
                </a:solidFill>
                <a:latin typeface="Courier New"/>
                <a:ea typeface="Courier New"/>
                <a:cs typeface="Courier New"/>
                <a:sym typeface="Courier New"/>
              </a:defRPr>
            </a:pPr>
            <a:r>
              <a:t>        </a:t>
            </a:r>
            <a:r>
              <a:rPr>
                <a:solidFill>
                  <a:srgbClr val="000000"/>
                </a:solidFill>
              </a:rPr>
              <a:t>cb1</a:t>
            </a:r>
            <a:r>
              <a:t>.setItems(</a:t>
            </a:r>
            <a:r>
              <a:rPr>
                <a:solidFill>
                  <a:srgbClr val="000000"/>
                </a:solidFill>
              </a:rPr>
              <a:t>FXCollections</a:t>
            </a:r>
            <a:r>
              <a:t>.</a:t>
            </a:r>
            <a:r>
              <a:rPr i="1"/>
              <a:t>observableArrayList</a:t>
            </a:r>
            <a:r>
              <a:t>(</a:t>
            </a:r>
            <a:r>
              <a:rPr>
                <a:solidFill>
                  <a:srgbClr val="077D16"/>
                </a:solidFill>
              </a:rPr>
              <a:t>"Yeni Doküman"</a:t>
            </a:r>
            <a:r>
              <a:t>, </a:t>
            </a:r>
            <a:r>
              <a:rPr>
                <a:solidFill>
                  <a:srgbClr val="077D16"/>
                </a:solidFill>
              </a:rPr>
              <a:t>"Aç"</a:t>
            </a:r>
            <a:r>
              <a:t>, </a:t>
            </a:r>
            <a:r>
              <a:rPr>
                <a:solidFill>
                  <a:srgbClr val="0033B3"/>
                </a:solidFill>
              </a:rPr>
              <a:t>new </a:t>
            </a:r>
            <a:r>
              <a:t>Separator(),</a:t>
            </a:r>
            <a:r>
              <a:rPr>
                <a:solidFill>
                  <a:srgbClr val="077D16"/>
                </a:solidFill>
              </a:rPr>
              <a:t>"Kaydet"</a:t>
            </a:r>
            <a:r>
              <a:t>, </a:t>
            </a:r>
            <a:r>
              <a:rPr>
                <a:solidFill>
                  <a:srgbClr val="077D16"/>
                </a:solidFill>
              </a:rPr>
              <a:t>"Farklı Kaydet"</a:t>
            </a:r>
            <a:r>
              <a:t>));</a:t>
            </a:r>
          </a:p>
          <a:p>
            <a:pPr marL="0" indent="0" defTabSz="457200">
              <a:lnSpc>
                <a:spcPct val="100000"/>
              </a:lnSpc>
              <a:spcBef>
                <a:spcPts val="0"/>
              </a:spcBef>
              <a:buClrTx/>
              <a:buSzTx/>
              <a:buFontTx/>
              <a:buNone/>
              <a:defRPr sz="1300">
                <a:solidFill>
                  <a:srgbClr val="080808"/>
                </a:solidFill>
                <a:latin typeface="Courier New"/>
                <a:ea typeface="Courier New"/>
                <a:cs typeface="Courier New"/>
                <a:sym typeface="Courier New"/>
              </a:defRPr>
            </a:pPr>
            <a:r>
              <a:t>        </a:t>
            </a:r>
            <a:r>
              <a:rPr>
                <a:solidFill>
                  <a:srgbClr val="000000"/>
                </a:solidFill>
              </a:rPr>
              <a:t>cb1</a:t>
            </a:r>
            <a:r>
              <a:t>.getSelectionModel().selectedIndexProperty().addListener(</a:t>
            </a:r>
          </a:p>
          <a:p>
            <a:pPr marL="0" indent="0" defTabSz="457200">
              <a:lnSpc>
                <a:spcPct val="100000"/>
              </a:lnSpc>
              <a:spcBef>
                <a:spcPts val="0"/>
              </a:spcBef>
              <a:buClrTx/>
              <a:buSzTx/>
              <a:buFontTx/>
              <a:buNone/>
              <a:defRPr sz="1300">
                <a:solidFill>
                  <a:srgbClr val="080808"/>
                </a:solidFill>
                <a:latin typeface="Courier New"/>
                <a:ea typeface="Courier New"/>
                <a:cs typeface="Courier New"/>
                <a:sym typeface="Courier New"/>
              </a:defRPr>
            </a:pPr>
            <a:r>
              <a:t>                (</a:t>
            </a:r>
            <a:r>
              <a:rPr>
                <a:solidFill>
                  <a:srgbClr val="000000"/>
                </a:solidFill>
              </a:rPr>
              <a:t>ObservableValue</a:t>
            </a:r>
            <a:r>
              <a:t>&lt;? </a:t>
            </a:r>
            <a:r>
              <a:rPr>
                <a:solidFill>
                  <a:srgbClr val="0033B3"/>
                </a:solidFill>
              </a:rPr>
              <a:t>extends </a:t>
            </a:r>
            <a:r>
              <a:rPr>
                <a:solidFill>
                  <a:srgbClr val="000000"/>
                </a:solidFill>
              </a:rPr>
              <a:t>Number</a:t>
            </a:r>
            <a:r>
              <a:t>&gt; ov, </a:t>
            </a:r>
            <a:r>
              <a:rPr>
                <a:solidFill>
                  <a:srgbClr val="000000"/>
                </a:solidFill>
              </a:rPr>
              <a:t>Number </a:t>
            </a:r>
            <a:r>
              <a:t>old_val, </a:t>
            </a:r>
            <a:r>
              <a:rPr>
                <a:solidFill>
                  <a:srgbClr val="000000"/>
                </a:solidFill>
              </a:rPr>
              <a:t>Number </a:t>
            </a:r>
            <a:r>
              <a:t>new_val) -&gt; { </a:t>
            </a:r>
            <a:r>
              <a:rPr>
                <a:solidFill>
                  <a:srgbClr val="851F91"/>
                </a:solidFill>
              </a:rPr>
              <a:t>stage</a:t>
            </a:r>
            <a:r>
              <a:t>.setTitle(</a:t>
            </a:r>
            <a:r>
              <a:rPr>
                <a:solidFill>
                  <a:srgbClr val="077D16"/>
                </a:solidFill>
              </a:rPr>
              <a:t>"Eleman seçildi"</a:t>
            </a:r>
            <a:r>
              <a:t>);});</a:t>
            </a:r>
          </a:p>
          <a:p>
            <a:pPr marL="0" indent="0" defTabSz="457200">
              <a:lnSpc>
                <a:spcPct val="100000"/>
              </a:lnSpc>
              <a:spcBef>
                <a:spcPts val="0"/>
              </a:spcBef>
              <a:buClrTx/>
              <a:buSzTx/>
              <a:buFontTx/>
              <a:buNone/>
              <a:defRPr sz="1300">
                <a:solidFill>
                  <a:srgbClr val="080808"/>
                </a:solidFill>
                <a:latin typeface="Courier New"/>
                <a:ea typeface="Courier New"/>
                <a:cs typeface="Courier New"/>
                <a:sym typeface="Courier New"/>
              </a:defRPr>
            </a:pPr>
            <a:r>
              <a:t>        </a:t>
            </a:r>
            <a:r>
              <a:rPr>
                <a:solidFill>
                  <a:srgbClr val="000000"/>
                </a:solidFill>
              </a:rPr>
              <a:t>root</a:t>
            </a:r>
            <a:r>
              <a:t>.getChildren().add(</a:t>
            </a:r>
            <a:r>
              <a:rPr>
                <a:solidFill>
                  <a:srgbClr val="000000"/>
                </a:solidFill>
              </a:rPr>
              <a:t>cb1</a:t>
            </a:r>
            <a:r>
              <a:t>);</a:t>
            </a:r>
          </a:p>
          <a:p>
            <a:pPr marL="0" indent="0" defTabSz="457200">
              <a:lnSpc>
                <a:spcPct val="100000"/>
              </a:lnSpc>
              <a:spcBef>
                <a:spcPts val="0"/>
              </a:spcBef>
              <a:buClrTx/>
              <a:buSzTx/>
              <a:buFontTx/>
              <a:buNone/>
              <a:defRPr sz="1300">
                <a:solidFill>
                  <a:srgbClr val="080808"/>
                </a:solidFill>
                <a:latin typeface="Courier New"/>
                <a:ea typeface="Courier New"/>
                <a:cs typeface="Courier New"/>
                <a:sym typeface="Courier New"/>
              </a:defRPr>
            </a:pPr>
            <a:r>
              <a:t>        stage.setTitle(</a:t>
            </a:r>
            <a:r>
              <a:rPr>
                <a:solidFill>
                  <a:srgbClr val="077D16"/>
                </a:solidFill>
              </a:rPr>
              <a:t>"Kontroller!"</a:t>
            </a:r>
            <a:r>
              <a:t>);</a:t>
            </a:r>
          </a:p>
          <a:p>
            <a:pPr marL="0" indent="0" defTabSz="457200">
              <a:lnSpc>
                <a:spcPct val="100000"/>
              </a:lnSpc>
              <a:spcBef>
                <a:spcPts val="0"/>
              </a:spcBef>
              <a:buClrTx/>
              <a:buSzTx/>
              <a:buFontTx/>
              <a:buNone/>
              <a:defRPr sz="1300">
                <a:solidFill>
                  <a:srgbClr val="080808"/>
                </a:solidFill>
                <a:latin typeface="Courier New"/>
                <a:ea typeface="Courier New"/>
                <a:cs typeface="Courier New"/>
                <a:sym typeface="Courier New"/>
              </a:defRPr>
            </a:pPr>
            <a:r>
              <a:t>        stage.setScene(</a:t>
            </a:r>
            <a:r>
              <a:rPr>
                <a:solidFill>
                  <a:srgbClr val="000000"/>
                </a:solidFill>
              </a:rPr>
              <a:t>scene</a:t>
            </a:r>
            <a:r>
              <a:t>);</a:t>
            </a:r>
          </a:p>
          <a:p>
            <a:pPr marL="0" indent="0" defTabSz="457200">
              <a:lnSpc>
                <a:spcPct val="100000"/>
              </a:lnSpc>
              <a:spcBef>
                <a:spcPts val="0"/>
              </a:spcBef>
              <a:buClrTx/>
              <a:buSzTx/>
              <a:buFontTx/>
              <a:buNone/>
              <a:defRPr sz="1300">
                <a:solidFill>
                  <a:srgbClr val="080808"/>
                </a:solidFill>
                <a:latin typeface="Courier New"/>
                <a:ea typeface="Courier New"/>
                <a:cs typeface="Courier New"/>
                <a:sym typeface="Courier New"/>
              </a:defRPr>
            </a:pPr>
            <a:r>
              <a:t>        stage.show();</a:t>
            </a:r>
          </a:p>
          <a:p>
            <a:pPr marL="0" indent="0" defTabSz="457200">
              <a:lnSpc>
                <a:spcPct val="100000"/>
              </a:lnSpc>
              <a:spcBef>
                <a:spcPts val="0"/>
              </a:spcBef>
              <a:buClrTx/>
              <a:buSzTx/>
              <a:buFontTx/>
              <a:buNone/>
              <a:defRPr sz="1300">
                <a:solidFill>
                  <a:srgbClr val="080808"/>
                </a:solidFill>
                <a:latin typeface="Courier New"/>
                <a:ea typeface="Courier New"/>
                <a:cs typeface="Courier New"/>
                <a:sym typeface="Courier New"/>
              </a:defRPr>
            </a:pPr>
            <a:r>
              <a:t>    }</a:t>
            </a:r>
          </a:p>
          <a:p>
            <a:pPr marL="0" indent="0" defTabSz="457200">
              <a:lnSpc>
                <a:spcPct val="100000"/>
              </a:lnSpc>
              <a:spcBef>
                <a:spcPts val="0"/>
              </a:spcBef>
              <a:buClrTx/>
              <a:buSzTx/>
              <a:buFontTx/>
              <a:buNone/>
              <a:defRPr sz="1300">
                <a:solidFill>
                  <a:srgbClr val="080808"/>
                </a:solidFill>
                <a:latin typeface="Courier New"/>
                <a:ea typeface="Courier New"/>
                <a:cs typeface="Courier New"/>
                <a:sym typeface="Courier New"/>
              </a:defRPr>
            </a:pPr>
            <a:endParaRPr/>
          </a:p>
          <a:p>
            <a:pPr marL="0" indent="0" defTabSz="457200">
              <a:lnSpc>
                <a:spcPct val="100000"/>
              </a:lnSpc>
              <a:spcBef>
                <a:spcPts val="0"/>
              </a:spcBef>
              <a:buClrTx/>
              <a:buSzTx/>
              <a:buFontTx/>
              <a:buNone/>
              <a:defRPr sz="1300">
                <a:solidFill>
                  <a:srgbClr val="0033B3"/>
                </a:solidFill>
                <a:latin typeface="Courier New"/>
                <a:ea typeface="Courier New"/>
                <a:cs typeface="Courier New"/>
                <a:sym typeface="Courier New"/>
              </a:defRPr>
            </a:pPr>
            <a:r>
              <a:rPr>
                <a:solidFill>
                  <a:srgbClr val="080808"/>
                </a:solidFill>
              </a:rPr>
              <a:t>    </a:t>
            </a:r>
            <a:r>
              <a:t>public static void </a:t>
            </a:r>
            <a:r>
              <a:rPr>
                <a:solidFill>
                  <a:srgbClr val="00627A"/>
                </a:solidFill>
              </a:rPr>
              <a:t>main</a:t>
            </a:r>
            <a:r>
              <a:rPr>
                <a:solidFill>
                  <a:srgbClr val="080808"/>
                </a:solidFill>
              </a:rPr>
              <a:t>(</a:t>
            </a:r>
            <a:r>
              <a:rPr>
                <a:solidFill>
                  <a:srgbClr val="000000"/>
                </a:solidFill>
              </a:rPr>
              <a:t>String</a:t>
            </a:r>
            <a:r>
              <a:rPr>
                <a:solidFill>
                  <a:srgbClr val="080808"/>
                </a:solidFill>
              </a:rPr>
              <a:t>[] args) {</a:t>
            </a:r>
          </a:p>
          <a:p>
            <a:pPr marL="0" indent="0" defTabSz="457200">
              <a:lnSpc>
                <a:spcPct val="100000"/>
              </a:lnSpc>
              <a:spcBef>
                <a:spcPts val="0"/>
              </a:spcBef>
              <a:buClrTx/>
              <a:buSzTx/>
              <a:buFontTx/>
              <a:buNone/>
              <a:defRPr sz="1300">
                <a:solidFill>
                  <a:srgbClr val="080808"/>
                </a:solidFill>
                <a:latin typeface="Courier New"/>
                <a:ea typeface="Courier New"/>
                <a:cs typeface="Courier New"/>
                <a:sym typeface="Courier New"/>
              </a:defRPr>
            </a:pPr>
            <a:r>
              <a:t>        </a:t>
            </a:r>
            <a:r>
              <a:rPr i="1"/>
              <a:t>launch</a:t>
            </a:r>
            <a:r>
              <a:t>();</a:t>
            </a:r>
          </a:p>
          <a:p>
            <a:pPr marL="0" indent="0" defTabSz="457200">
              <a:lnSpc>
                <a:spcPct val="100000"/>
              </a:lnSpc>
              <a:spcBef>
                <a:spcPts val="0"/>
              </a:spcBef>
              <a:buClrTx/>
              <a:buSzTx/>
              <a:buFontTx/>
              <a:buNone/>
              <a:defRPr sz="1300">
                <a:solidFill>
                  <a:srgbClr val="080808"/>
                </a:solidFill>
                <a:latin typeface="Courier New"/>
                <a:ea typeface="Courier New"/>
                <a:cs typeface="Courier New"/>
                <a:sym typeface="Courier New"/>
              </a:defRPr>
            </a:pPr>
            <a:r>
              <a:t>    }</a:t>
            </a:r>
          </a:p>
          <a:p>
            <a:pPr marL="0" indent="0" defTabSz="457200">
              <a:lnSpc>
                <a:spcPct val="100000"/>
              </a:lnSpc>
              <a:spcBef>
                <a:spcPts val="0"/>
              </a:spcBef>
              <a:buClrTx/>
              <a:buSzTx/>
              <a:buFontTx/>
              <a:buNone/>
              <a:defRPr sz="1300">
                <a:solidFill>
                  <a:srgbClr val="080808"/>
                </a:solidFill>
                <a:latin typeface="Courier New"/>
                <a:ea typeface="Courier New"/>
                <a:cs typeface="Courier New"/>
                <a:sym typeface="Courier New"/>
              </a:defRPr>
            </a:pPr>
            <a:r>
              <a:t>}</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Textfield"/>
          <p:cNvSpPr txBox="1">
            <a:spLocks noGrp="1"/>
          </p:cNvSpPr>
          <p:nvPr>
            <p:ph type="title"/>
          </p:nvPr>
        </p:nvSpPr>
        <p:spPr>
          <a:prstGeom prst="rect">
            <a:avLst/>
          </a:prstGeom>
        </p:spPr>
        <p:txBody>
          <a:bodyPr/>
          <a:lstStyle/>
          <a:p>
            <a:r>
              <a:t>Textfield</a:t>
            </a:r>
          </a:p>
        </p:txBody>
      </p:sp>
      <p:sp>
        <p:nvSpPr>
          <p:cNvPr id="202" name="Textfield ile girdi okuyabilirsiniz."/>
          <p:cNvSpPr txBox="1">
            <a:spLocks noGrp="1"/>
          </p:cNvSpPr>
          <p:nvPr>
            <p:ph type="body" idx="1"/>
          </p:nvPr>
        </p:nvSpPr>
        <p:spPr>
          <a:prstGeom prst="rect">
            <a:avLst/>
          </a:prstGeom>
        </p:spPr>
        <p:txBody>
          <a:bodyPr/>
          <a:lstStyle/>
          <a:p>
            <a:r>
              <a:rPr lang="en-US" dirty="0"/>
              <a:t>You can read the input with the </a:t>
            </a:r>
            <a:r>
              <a:rPr lang="en-US" dirty="0" err="1"/>
              <a:t>textfield</a:t>
            </a:r>
            <a:r>
              <a:rPr lang="en-US" dirty="0"/>
              <a:t>.</a:t>
            </a:r>
            <a:endParaRPr dirty="0"/>
          </a:p>
        </p:txBody>
      </p:sp>
      <p:pic>
        <p:nvPicPr>
          <p:cNvPr id="203" name="Screen Shot 2022-05-09 at 13.20.07.png" descr="Screen Shot 2022-05-09 at 13.20.07.png"/>
          <p:cNvPicPr>
            <a:picLocks noChangeAspect="1"/>
          </p:cNvPicPr>
          <p:nvPr/>
        </p:nvPicPr>
        <p:blipFill>
          <a:blip r:embed="rId2"/>
          <a:stretch>
            <a:fillRect/>
          </a:stretch>
        </p:blipFill>
        <p:spPr>
          <a:xfrm>
            <a:off x="6751166" y="3731249"/>
            <a:ext cx="10881669" cy="4298454"/>
          </a:xfrm>
          <a:prstGeom prst="rect">
            <a:avLst/>
          </a:prstGeom>
          <a:ln w="12700">
            <a:miter lim="400000"/>
          </a:ln>
        </p:spPr>
      </p:pic>
      <p:sp>
        <p:nvSpPr>
          <p:cNvPr id="204" name="Label label1 = new Label(&quot;Adınız:&quot;);…"/>
          <p:cNvSpPr txBox="1"/>
          <p:nvPr/>
        </p:nvSpPr>
        <p:spPr>
          <a:xfrm>
            <a:off x="7925376" y="8062992"/>
            <a:ext cx="8533248" cy="3276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defTabSz="457200">
              <a:spcBef>
                <a:spcPts val="800"/>
              </a:spcBef>
              <a:defRPr sz="2600">
                <a:latin typeface="Courier New"/>
                <a:ea typeface="Courier New"/>
                <a:cs typeface="Courier New"/>
                <a:sym typeface="Courier New"/>
              </a:defRPr>
            </a:pPr>
            <a:r>
              <a:t>Label label1 </a:t>
            </a:r>
            <a:r>
              <a:rPr>
                <a:solidFill>
                  <a:srgbClr val="080808"/>
                </a:solidFill>
              </a:rPr>
              <a:t>= </a:t>
            </a:r>
            <a:r>
              <a:rPr>
                <a:solidFill>
                  <a:srgbClr val="0033B3"/>
                </a:solidFill>
              </a:rPr>
              <a:t>new </a:t>
            </a:r>
            <a:r>
              <a:rPr>
                <a:solidFill>
                  <a:srgbClr val="080808"/>
                </a:solidFill>
              </a:rPr>
              <a:t>Label(</a:t>
            </a:r>
            <a:r>
              <a:rPr>
                <a:solidFill>
                  <a:srgbClr val="077D16"/>
                </a:solidFill>
              </a:rPr>
              <a:t>"Adınız:"</a:t>
            </a:r>
            <a:r>
              <a:rPr>
                <a:solidFill>
                  <a:srgbClr val="080808"/>
                </a:solidFill>
              </a:rPr>
              <a:t>);</a:t>
            </a:r>
          </a:p>
          <a:p>
            <a:pPr defTabSz="457200">
              <a:spcBef>
                <a:spcPts val="800"/>
              </a:spcBef>
              <a:defRPr sz="2600">
                <a:latin typeface="Courier New"/>
                <a:ea typeface="Courier New"/>
                <a:cs typeface="Courier New"/>
                <a:sym typeface="Courier New"/>
              </a:defRPr>
            </a:pPr>
            <a:r>
              <a:t>TextField textField </a:t>
            </a:r>
            <a:r>
              <a:rPr>
                <a:solidFill>
                  <a:srgbClr val="080808"/>
                </a:solidFill>
              </a:rPr>
              <a:t>= </a:t>
            </a:r>
            <a:r>
              <a:rPr>
                <a:solidFill>
                  <a:srgbClr val="0033B3"/>
                </a:solidFill>
              </a:rPr>
              <a:t>new </a:t>
            </a:r>
            <a:r>
              <a:rPr>
                <a:solidFill>
                  <a:srgbClr val="080808"/>
                </a:solidFill>
              </a:rPr>
              <a:t>TextField ();</a:t>
            </a:r>
          </a:p>
          <a:p>
            <a:pPr defTabSz="457200">
              <a:spcBef>
                <a:spcPts val="800"/>
              </a:spcBef>
              <a:defRPr sz="2600">
                <a:latin typeface="Courier New"/>
                <a:ea typeface="Courier New"/>
                <a:cs typeface="Courier New"/>
                <a:sym typeface="Courier New"/>
              </a:defRPr>
            </a:pPr>
            <a:r>
              <a:t>HBox hb </a:t>
            </a:r>
            <a:r>
              <a:rPr>
                <a:solidFill>
                  <a:srgbClr val="080808"/>
                </a:solidFill>
              </a:rPr>
              <a:t>= </a:t>
            </a:r>
            <a:r>
              <a:rPr>
                <a:solidFill>
                  <a:srgbClr val="0033B3"/>
                </a:solidFill>
              </a:rPr>
              <a:t>new </a:t>
            </a:r>
            <a:r>
              <a:rPr>
                <a:solidFill>
                  <a:srgbClr val="080808"/>
                </a:solidFill>
              </a:rPr>
              <a:t>HBox();</a:t>
            </a:r>
          </a:p>
          <a:p>
            <a:pPr defTabSz="457200">
              <a:spcBef>
                <a:spcPts val="800"/>
              </a:spcBef>
              <a:defRPr sz="2600">
                <a:solidFill>
                  <a:srgbClr val="080808"/>
                </a:solidFill>
                <a:latin typeface="Courier New"/>
                <a:ea typeface="Courier New"/>
                <a:cs typeface="Courier New"/>
                <a:sym typeface="Courier New"/>
              </a:defRPr>
            </a:pPr>
            <a:r>
              <a:rPr>
                <a:solidFill>
                  <a:srgbClr val="000000"/>
                </a:solidFill>
              </a:rPr>
              <a:t>hb</a:t>
            </a:r>
            <a:r>
              <a:t>.getChildren().addAll(</a:t>
            </a:r>
            <a:r>
              <a:rPr>
                <a:solidFill>
                  <a:srgbClr val="000000"/>
                </a:solidFill>
              </a:rPr>
              <a:t>label1</a:t>
            </a:r>
            <a:r>
              <a:t>, </a:t>
            </a:r>
            <a:r>
              <a:rPr>
                <a:solidFill>
                  <a:srgbClr val="000000"/>
                </a:solidFill>
              </a:rPr>
              <a:t>textField</a:t>
            </a:r>
            <a:r>
              <a:t>);</a:t>
            </a:r>
          </a:p>
          <a:p>
            <a:pPr defTabSz="457200">
              <a:spcBef>
                <a:spcPts val="800"/>
              </a:spcBef>
              <a:defRPr sz="2600">
                <a:solidFill>
                  <a:srgbClr val="080808"/>
                </a:solidFill>
                <a:latin typeface="Courier New"/>
                <a:ea typeface="Courier New"/>
                <a:cs typeface="Courier New"/>
                <a:sym typeface="Courier New"/>
              </a:defRPr>
            </a:pPr>
            <a:r>
              <a:rPr>
                <a:solidFill>
                  <a:srgbClr val="000000"/>
                </a:solidFill>
              </a:rPr>
              <a:t>hb</a:t>
            </a:r>
            <a:r>
              <a:t>.setSpacing(</a:t>
            </a:r>
            <a:r>
              <a:rPr>
                <a:solidFill>
                  <a:srgbClr val="1750EB"/>
                </a:solidFill>
              </a:rPr>
              <a:t>10</a:t>
            </a:r>
            <a:r>
              <a:t>);</a:t>
            </a:r>
          </a:p>
          <a:p>
            <a:pPr defTabSz="457200">
              <a:spcBef>
                <a:spcPts val="800"/>
              </a:spcBef>
              <a:defRPr sz="2600">
                <a:solidFill>
                  <a:srgbClr val="080808"/>
                </a:solidFill>
                <a:latin typeface="Courier New"/>
                <a:ea typeface="Courier New"/>
                <a:cs typeface="Courier New"/>
                <a:sym typeface="Courier New"/>
              </a:defRPr>
            </a:pPr>
            <a:r>
              <a:rPr>
                <a:solidFill>
                  <a:srgbClr val="000000"/>
                </a:solidFill>
              </a:rPr>
              <a:t>root</a:t>
            </a:r>
            <a:r>
              <a:t>.getChildren().add(</a:t>
            </a:r>
            <a:r>
              <a:rPr>
                <a:solidFill>
                  <a:srgbClr val="000000"/>
                </a:solidFill>
              </a:rPr>
              <a:t>hb</a:t>
            </a:r>
            <a:r>
              <a:t>);</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Google Shape;90;p8"/>
          <p:cNvSpPr txBox="1">
            <a:spLocks noGrp="1"/>
          </p:cNvSpPr>
          <p:nvPr>
            <p:ph type="title"/>
          </p:nvPr>
        </p:nvSpPr>
        <p:spPr>
          <a:xfrm>
            <a:off x="765750" y="263524"/>
            <a:ext cx="22852500" cy="2022445"/>
          </a:xfrm>
          <a:prstGeom prst="rect">
            <a:avLst/>
          </a:prstGeom>
        </p:spPr>
        <p:txBody>
          <a:bodyPr/>
          <a:lstStyle/>
          <a:p>
            <a:pPr>
              <a:defRPr sz="6400"/>
            </a:pPr>
            <a:r>
              <a:rPr lang="en-US" dirty="0"/>
              <a:t>Visual</a:t>
            </a:r>
            <a:r>
              <a:rPr dirty="0"/>
              <a:t> Program </a:t>
            </a:r>
            <a:br>
              <a:rPr dirty="0"/>
            </a:br>
            <a:r>
              <a:rPr sz="4800" dirty="0" err="1">
                <a:solidFill>
                  <a:srgbClr val="00B050"/>
                </a:solidFill>
              </a:rPr>
              <a:t>Örnek</a:t>
            </a:r>
            <a:r>
              <a:rPr sz="4800" dirty="0">
                <a:solidFill>
                  <a:srgbClr val="00B050"/>
                </a:solidFill>
              </a:rPr>
              <a:t> - 7</a:t>
            </a:r>
          </a:p>
        </p:txBody>
      </p:sp>
      <p:sp>
        <p:nvSpPr>
          <p:cNvPr id="207" name="Google Shape;91;p8"/>
          <p:cNvSpPr txBox="1">
            <a:spLocks noGrp="1"/>
          </p:cNvSpPr>
          <p:nvPr>
            <p:ph type="body" idx="1"/>
          </p:nvPr>
        </p:nvSpPr>
        <p:spPr>
          <a:xfrm>
            <a:off x="838230" y="2606682"/>
            <a:ext cx="22707542" cy="9823485"/>
          </a:xfrm>
          <a:prstGeom prst="rect">
            <a:avLst/>
          </a:prstGeom>
        </p:spPr>
        <p:txBody>
          <a:bodyPr/>
          <a:lstStyle>
            <a:lvl1pPr marL="685800" indent="-685800">
              <a:spcBef>
                <a:spcPts val="0"/>
              </a:spcBef>
            </a:lvl1pPr>
          </a:lstStyle>
          <a:p>
            <a:r>
              <a:rPr lang="en-US" dirty="0"/>
              <a:t>Let's prepare a visual program using a </a:t>
            </a:r>
            <a:r>
              <a:rPr lang="en-US" dirty="0" err="1"/>
              <a:t>textfield</a:t>
            </a:r>
            <a:r>
              <a:rPr lang="en-US" dirty="0"/>
              <a:t>.</a:t>
            </a:r>
            <a:endParaRPr dirty="0"/>
          </a:p>
        </p:txBody>
      </p:sp>
      <p:sp>
        <p:nvSpPr>
          <p:cNvPr id="208" name="Google Shape;92;p8"/>
          <p:cNvSpPr txBox="1">
            <a:spLocks noGrp="1"/>
          </p:cNvSpPr>
          <p:nvPr>
            <p:ph type="sldNum" sz="quarter" idx="4294967295"/>
          </p:nvPr>
        </p:nvSpPr>
        <p:spPr>
          <a:xfrm>
            <a:off x="20572871" y="12813614"/>
            <a:ext cx="534530" cy="52842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398" tIns="91398" rIns="91398" bIns="91398"/>
          <a:lstStyle/>
          <a:p>
            <a:fld id="{86CB4B4D-7CA3-9044-876B-883B54F8677D}" type="slidenum">
              <a:t>49</a:t>
            </a:fld>
            <a:endParaRPr/>
          </a:p>
        </p:txBody>
      </p:sp>
      <p:pic>
        <p:nvPicPr>
          <p:cNvPr id="209" name="Screen Shot 2022-05-09 at 13.37.02.png" descr="Screen Shot 2022-05-09 at 13.37.02.png"/>
          <p:cNvPicPr>
            <a:picLocks noChangeAspect="1"/>
          </p:cNvPicPr>
          <p:nvPr/>
        </p:nvPicPr>
        <p:blipFill>
          <a:blip r:embed="rId2"/>
          <a:stretch>
            <a:fillRect/>
          </a:stretch>
        </p:blipFill>
        <p:spPr>
          <a:xfrm>
            <a:off x="9575800" y="4724424"/>
            <a:ext cx="5232400" cy="5588001"/>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Google Shape;59;p4"/>
          <p:cNvSpPr txBox="1">
            <a:spLocks noGrp="1"/>
          </p:cNvSpPr>
          <p:nvPr>
            <p:ph type="title"/>
          </p:nvPr>
        </p:nvSpPr>
        <p:spPr>
          <a:xfrm>
            <a:off x="765750" y="263524"/>
            <a:ext cx="22852500" cy="2022445"/>
          </a:xfrm>
          <a:prstGeom prst="rect">
            <a:avLst/>
          </a:prstGeom>
        </p:spPr>
        <p:txBody>
          <a:bodyPr/>
          <a:lstStyle/>
          <a:p>
            <a:r>
              <a:rPr lang="en-AU" dirty="0"/>
              <a:t>Motivation</a:t>
            </a:r>
          </a:p>
        </p:txBody>
      </p:sp>
      <p:sp>
        <p:nvSpPr>
          <p:cNvPr id="86" name="Google Shape;60;p4"/>
          <p:cNvSpPr txBox="1">
            <a:spLocks noGrp="1"/>
          </p:cNvSpPr>
          <p:nvPr>
            <p:ph type="body" idx="1"/>
          </p:nvPr>
        </p:nvSpPr>
        <p:spPr>
          <a:xfrm>
            <a:off x="838228" y="2606681"/>
            <a:ext cx="22707546" cy="9823486"/>
          </a:xfrm>
          <a:prstGeom prst="rect">
            <a:avLst/>
          </a:prstGeom>
        </p:spPr>
        <p:txBody>
          <a:bodyPr/>
          <a:lstStyle/>
          <a:p>
            <a:pPr marL="750093" indent="-750093">
              <a:spcBef>
                <a:spcPts val="0"/>
              </a:spcBef>
            </a:pPr>
            <a:r>
              <a:rPr lang="en-AU" dirty="0"/>
              <a:t>In this lecture, we will focus on example programs in visual programming in Java.
We will use Scene Builder.</a:t>
            </a:r>
          </a:p>
        </p:txBody>
      </p:sp>
      <p:sp>
        <p:nvSpPr>
          <p:cNvPr id="87" name="Google Shape;61;p4"/>
          <p:cNvSpPr txBox="1">
            <a:spLocks noGrp="1"/>
          </p:cNvSpPr>
          <p:nvPr>
            <p:ph type="sldNum" sz="quarter" idx="4294967295"/>
          </p:nvPr>
        </p:nvSpPr>
        <p:spPr>
          <a:xfrm>
            <a:off x="20742383" y="12813612"/>
            <a:ext cx="365012" cy="52842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a:t>
            </a:fld>
            <a:endParaRP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Textfield Programı"/>
          <p:cNvSpPr txBox="1">
            <a:spLocks noGrp="1"/>
          </p:cNvSpPr>
          <p:nvPr>
            <p:ph type="title"/>
          </p:nvPr>
        </p:nvSpPr>
        <p:spPr>
          <a:prstGeom prst="rect">
            <a:avLst/>
          </a:prstGeom>
        </p:spPr>
        <p:txBody>
          <a:bodyPr/>
          <a:lstStyle/>
          <a:p>
            <a:r>
              <a:rPr dirty="0" err="1"/>
              <a:t>Textfield</a:t>
            </a:r>
            <a:r>
              <a:rPr dirty="0"/>
              <a:t> Program</a:t>
            </a:r>
          </a:p>
        </p:txBody>
      </p:sp>
      <p:sp>
        <p:nvSpPr>
          <p:cNvPr id="212" name="package com.example.kontrollerprj1;…"/>
          <p:cNvSpPr txBox="1">
            <a:spLocks noGrp="1"/>
          </p:cNvSpPr>
          <p:nvPr>
            <p:ph type="body" idx="1"/>
          </p:nvPr>
        </p:nvSpPr>
        <p:spPr>
          <a:prstGeom prst="rect">
            <a:avLst/>
          </a:prstGeom>
        </p:spPr>
        <p:txBody>
          <a:bodyPr>
            <a:normAutofit/>
          </a:bodyPr>
          <a:lstStyle/>
          <a:p>
            <a:pPr marL="0" indent="0" defTabSz="315468">
              <a:lnSpc>
                <a:spcPct val="100000"/>
              </a:lnSpc>
              <a:spcBef>
                <a:spcPts val="0"/>
              </a:spcBef>
              <a:buClrTx/>
              <a:buSzTx/>
              <a:buFontTx/>
              <a:buNone/>
              <a:defRPr sz="897">
                <a:latin typeface="Courier New"/>
                <a:ea typeface="Courier New"/>
                <a:cs typeface="Courier New"/>
                <a:sym typeface="Courier New"/>
              </a:defRPr>
            </a:pPr>
            <a:r>
              <a:rPr>
                <a:solidFill>
                  <a:srgbClr val="0033B3"/>
                </a:solidFill>
              </a:rPr>
              <a:t>package </a:t>
            </a:r>
            <a:r>
              <a:t>com.example.kontrollerprj1</a:t>
            </a:r>
            <a:r>
              <a:rPr>
                <a:solidFill>
                  <a:srgbClr val="080808"/>
                </a:solidFill>
              </a:rP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endParaRPr>
              <a:solidFill>
                <a:srgbClr val="080808"/>
              </a:solidFill>
            </a:endParaRPr>
          </a:p>
          <a:p>
            <a:pPr marL="0" indent="0" defTabSz="315468">
              <a:lnSpc>
                <a:spcPct val="100000"/>
              </a:lnSpc>
              <a:spcBef>
                <a:spcPts val="0"/>
              </a:spcBef>
              <a:buClrTx/>
              <a:buSzTx/>
              <a:buFontTx/>
              <a:buNone/>
              <a:defRPr sz="897">
                <a:latin typeface="Courier New"/>
                <a:ea typeface="Courier New"/>
                <a:cs typeface="Courier New"/>
                <a:sym typeface="Courier New"/>
              </a:defRPr>
            </a:pPr>
            <a:r>
              <a:rPr>
                <a:solidFill>
                  <a:srgbClr val="0033B3"/>
                </a:solidFill>
              </a:rPr>
              <a:t>import </a:t>
            </a:r>
            <a:r>
              <a:t>javafx.application.Application</a:t>
            </a:r>
            <a:r>
              <a:rPr>
                <a:solidFill>
                  <a:srgbClr val="080808"/>
                </a:solidFill>
              </a:rPr>
              <a:t>;</a:t>
            </a:r>
          </a:p>
          <a:p>
            <a:pPr marL="0" indent="0" defTabSz="315468">
              <a:lnSpc>
                <a:spcPct val="100000"/>
              </a:lnSpc>
              <a:spcBef>
                <a:spcPts val="0"/>
              </a:spcBef>
              <a:buClrTx/>
              <a:buSzTx/>
              <a:buFontTx/>
              <a:buNone/>
              <a:defRPr sz="897">
                <a:latin typeface="Courier New"/>
                <a:ea typeface="Courier New"/>
                <a:cs typeface="Courier New"/>
                <a:sym typeface="Courier New"/>
              </a:defRPr>
            </a:pPr>
            <a:r>
              <a:rPr>
                <a:solidFill>
                  <a:srgbClr val="0033B3"/>
                </a:solidFill>
              </a:rPr>
              <a:t>import </a:t>
            </a:r>
            <a:r>
              <a:t>javafx.event.ActionEvent</a:t>
            </a:r>
            <a:r>
              <a:rPr>
                <a:solidFill>
                  <a:srgbClr val="080808"/>
                </a:solidFill>
              </a:rPr>
              <a:t>;</a:t>
            </a:r>
          </a:p>
          <a:p>
            <a:pPr marL="0" indent="0" defTabSz="315468">
              <a:lnSpc>
                <a:spcPct val="100000"/>
              </a:lnSpc>
              <a:spcBef>
                <a:spcPts val="0"/>
              </a:spcBef>
              <a:buClrTx/>
              <a:buSzTx/>
              <a:buFontTx/>
              <a:buNone/>
              <a:defRPr sz="897">
                <a:latin typeface="Courier New"/>
                <a:ea typeface="Courier New"/>
                <a:cs typeface="Courier New"/>
                <a:sym typeface="Courier New"/>
              </a:defRPr>
            </a:pPr>
            <a:r>
              <a:rPr>
                <a:solidFill>
                  <a:srgbClr val="0033B3"/>
                </a:solidFill>
              </a:rPr>
              <a:t>import </a:t>
            </a:r>
            <a:r>
              <a:t>javafx.geometry.Insets</a:t>
            </a:r>
            <a:r>
              <a:rPr>
                <a:solidFill>
                  <a:srgbClr val="080808"/>
                </a:solidFill>
              </a:rPr>
              <a:t>;</a:t>
            </a:r>
          </a:p>
          <a:p>
            <a:pPr marL="0" indent="0" defTabSz="315468">
              <a:lnSpc>
                <a:spcPct val="100000"/>
              </a:lnSpc>
              <a:spcBef>
                <a:spcPts val="0"/>
              </a:spcBef>
              <a:buClrTx/>
              <a:buSzTx/>
              <a:buFontTx/>
              <a:buNone/>
              <a:defRPr sz="897">
                <a:latin typeface="Courier New"/>
                <a:ea typeface="Courier New"/>
                <a:cs typeface="Courier New"/>
                <a:sym typeface="Courier New"/>
              </a:defRPr>
            </a:pPr>
            <a:r>
              <a:rPr>
                <a:solidFill>
                  <a:srgbClr val="0033B3"/>
                </a:solidFill>
              </a:rPr>
              <a:t>import </a:t>
            </a:r>
            <a:r>
              <a:t>javafx.scene.Scene</a:t>
            </a:r>
            <a:r>
              <a:rPr>
                <a:solidFill>
                  <a:srgbClr val="080808"/>
                </a:solidFill>
              </a:rPr>
              <a:t>;</a:t>
            </a:r>
          </a:p>
          <a:p>
            <a:pPr marL="0" indent="0" defTabSz="315468">
              <a:lnSpc>
                <a:spcPct val="100000"/>
              </a:lnSpc>
              <a:spcBef>
                <a:spcPts val="0"/>
              </a:spcBef>
              <a:buClrTx/>
              <a:buSzTx/>
              <a:buFontTx/>
              <a:buNone/>
              <a:defRPr sz="897">
                <a:latin typeface="Courier New"/>
                <a:ea typeface="Courier New"/>
                <a:cs typeface="Courier New"/>
                <a:sym typeface="Courier New"/>
              </a:defRPr>
            </a:pPr>
            <a:r>
              <a:rPr>
                <a:solidFill>
                  <a:srgbClr val="0033B3"/>
                </a:solidFill>
              </a:rPr>
              <a:t>import </a:t>
            </a:r>
            <a:r>
              <a:t>javafx.scene.control.</a:t>
            </a:r>
            <a:r>
              <a:rPr>
                <a:solidFill>
                  <a:srgbClr val="080808"/>
                </a:solidFill>
              </a:rPr>
              <a:t>*;</a:t>
            </a:r>
          </a:p>
          <a:p>
            <a:pPr marL="0" indent="0" defTabSz="315468">
              <a:lnSpc>
                <a:spcPct val="100000"/>
              </a:lnSpc>
              <a:spcBef>
                <a:spcPts val="0"/>
              </a:spcBef>
              <a:buClrTx/>
              <a:buSzTx/>
              <a:buFontTx/>
              <a:buNone/>
              <a:defRPr sz="897">
                <a:latin typeface="Courier New"/>
                <a:ea typeface="Courier New"/>
                <a:cs typeface="Courier New"/>
                <a:sym typeface="Courier New"/>
              </a:defRPr>
            </a:pPr>
            <a:r>
              <a:rPr>
                <a:solidFill>
                  <a:srgbClr val="0033B3"/>
                </a:solidFill>
              </a:rPr>
              <a:t>import </a:t>
            </a:r>
            <a:r>
              <a:t>javafx.scene.layout.GridPane</a:t>
            </a:r>
            <a:r>
              <a:rPr>
                <a:solidFill>
                  <a:srgbClr val="080808"/>
                </a:solidFill>
              </a:rPr>
              <a:t>;</a:t>
            </a:r>
          </a:p>
          <a:p>
            <a:pPr marL="0" indent="0" defTabSz="315468">
              <a:lnSpc>
                <a:spcPct val="100000"/>
              </a:lnSpc>
              <a:spcBef>
                <a:spcPts val="0"/>
              </a:spcBef>
              <a:buClrTx/>
              <a:buSzTx/>
              <a:buFontTx/>
              <a:buNone/>
              <a:defRPr sz="897">
                <a:latin typeface="Courier New"/>
                <a:ea typeface="Courier New"/>
                <a:cs typeface="Courier New"/>
                <a:sym typeface="Courier New"/>
              </a:defRPr>
            </a:pPr>
            <a:r>
              <a:rPr>
                <a:solidFill>
                  <a:srgbClr val="0033B3"/>
                </a:solidFill>
              </a:rPr>
              <a:t>import </a:t>
            </a:r>
            <a:r>
              <a:t>javafx.scene.layout.HBox</a:t>
            </a:r>
            <a:r>
              <a:rPr>
                <a:solidFill>
                  <a:srgbClr val="080808"/>
                </a:solidFill>
              </a:rPr>
              <a:t>;</a:t>
            </a:r>
          </a:p>
          <a:p>
            <a:pPr marL="0" indent="0" defTabSz="315468">
              <a:lnSpc>
                <a:spcPct val="100000"/>
              </a:lnSpc>
              <a:spcBef>
                <a:spcPts val="0"/>
              </a:spcBef>
              <a:buClrTx/>
              <a:buSzTx/>
              <a:buFontTx/>
              <a:buNone/>
              <a:defRPr sz="897">
                <a:latin typeface="Courier New"/>
                <a:ea typeface="Courier New"/>
                <a:cs typeface="Courier New"/>
                <a:sym typeface="Courier New"/>
              </a:defRPr>
            </a:pPr>
            <a:r>
              <a:rPr>
                <a:solidFill>
                  <a:srgbClr val="0033B3"/>
                </a:solidFill>
              </a:rPr>
              <a:t>import </a:t>
            </a:r>
            <a:r>
              <a:t>javafx.scene.paint.Color</a:t>
            </a:r>
            <a:r>
              <a:rPr>
                <a:solidFill>
                  <a:srgbClr val="080808"/>
                </a:solidFill>
              </a:rPr>
              <a:t>;</a:t>
            </a:r>
          </a:p>
          <a:p>
            <a:pPr marL="0" indent="0" defTabSz="315468">
              <a:lnSpc>
                <a:spcPct val="100000"/>
              </a:lnSpc>
              <a:spcBef>
                <a:spcPts val="0"/>
              </a:spcBef>
              <a:buClrTx/>
              <a:buSzTx/>
              <a:buFontTx/>
              <a:buNone/>
              <a:defRPr sz="897">
                <a:latin typeface="Courier New"/>
                <a:ea typeface="Courier New"/>
                <a:cs typeface="Courier New"/>
                <a:sym typeface="Courier New"/>
              </a:defRPr>
            </a:pPr>
            <a:r>
              <a:rPr>
                <a:solidFill>
                  <a:srgbClr val="0033B3"/>
                </a:solidFill>
              </a:rPr>
              <a:t>import </a:t>
            </a:r>
            <a:r>
              <a:t>javafx.scene.text.Font</a:t>
            </a:r>
            <a:r>
              <a:rPr>
                <a:solidFill>
                  <a:srgbClr val="080808"/>
                </a:solidFill>
              </a:rPr>
              <a:t>;</a:t>
            </a:r>
          </a:p>
          <a:p>
            <a:pPr marL="0" indent="0" defTabSz="315468">
              <a:lnSpc>
                <a:spcPct val="100000"/>
              </a:lnSpc>
              <a:spcBef>
                <a:spcPts val="0"/>
              </a:spcBef>
              <a:buClrTx/>
              <a:buSzTx/>
              <a:buFontTx/>
              <a:buNone/>
              <a:defRPr sz="897">
                <a:latin typeface="Courier New"/>
                <a:ea typeface="Courier New"/>
                <a:cs typeface="Courier New"/>
                <a:sym typeface="Courier New"/>
              </a:defRPr>
            </a:pPr>
            <a:r>
              <a:rPr>
                <a:solidFill>
                  <a:srgbClr val="0033B3"/>
                </a:solidFill>
              </a:rPr>
              <a:t>import </a:t>
            </a:r>
            <a:r>
              <a:t>javafx.stage.Stage</a:t>
            </a:r>
            <a:r>
              <a:rPr>
                <a:solidFill>
                  <a:srgbClr val="080808"/>
                </a:solidFill>
              </a:rP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endParaRPr>
              <a:solidFill>
                <a:srgbClr val="080808"/>
              </a:solidFill>
            </a:endParaRPr>
          </a:p>
          <a:p>
            <a:pPr marL="0" indent="0" defTabSz="315468">
              <a:lnSpc>
                <a:spcPct val="100000"/>
              </a:lnSpc>
              <a:spcBef>
                <a:spcPts val="0"/>
              </a:spcBef>
              <a:buClrTx/>
              <a:buSzTx/>
              <a:buFontTx/>
              <a:buNone/>
              <a:defRPr sz="897">
                <a:latin typeface="Courier New"/>
                <a:ea typeface="Courier New"/>
                <a:cs typeface="Courier New"/>
                <a:sym typeface="Courier New"/>
              </a:defRPr>
            </a:pPr>
            <a:r>
              <a:rPr>
                <a:solidFill>
                  <a:srgbClr val="0033B3"/>
                </a:solidFill>
              </a:rPr>
              <a:t>import </a:t>
            </a:r>
            <a:r>
              <a:t>java.io.IOException</a:t>
            </a:r>
            <a:r>
              <a:rPr>
                <a:solidFill>
                  <a:srgbClr val="080808"/>
                </a:solidFill>
              </a:rP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endParaRPr>
              <a:solidFill>
                <a:srgbClr val="080808"/>
              </a:solidFill>
            </a:endParaRPr>
          </a:p>
          <a:p>
            <a:pPr marL="0" indent="0" defTabSz="315468">
              <a:lnSpc>
                <a:spcPct val="100000"/>
              </a:lnSpc>
              <a:spcBef>
                <a:spcPts val="0"/>
              </a:spcBef>
              <a:buClrTx/>
              <a:buSzTx/>
              <a:buFontTx/>
              <a:buNone/>
              <a:defRPr sz="897">
                <a:latin typeface="Courier New"/>
                <a:ea typeface="Courier New"/>
                <a:cs typeface="Courier New"/>
                <a:sym typeface="Courier New"/>
              </a:defRPr>
            </a:pPr>
            <a:r>
              <a:rPr>
                <a:solidFill>
                  <a:srgbClr val="0033B3"/>
                </a:solidFill>
              </a:rPr>
              <a:t>public class </a:t>
            </a:r>
            <a:r>
              <a:t>HelloApplication </a:t>
            </a:r>
            <a:r>
              <a:rPr>
                <a:solidFill>
                  <a:srgbClr val="0033B3"/>
                </a:solidFill>
              </a:rPr>
              <a:t>extends </a:t>
            </a:r>
            <a:r>
              <a:t>Application </a:t>
            </a:r>
            <a:r>
              <a:rPr>
                <a:solidFill>
                  <a:srgbClr val="080808"/>
                </a:solidFill>
              </a:rPr>
              <a:t>{</a:t>
            </a:r>
          </a:p>
          <a:p>
            <a:pPr marL="0" indent="0" defTabSz="315468">
              <a:lnSpc>
                <a:spcPct val="100000"/>
              </a:lnSpc>
              <a:spcBef>
                <a:spcPts val="0"/>
              </a:spcBef>
              <a:buClrTx/>
              <a:buSzTx/>
              <a:buFontTx/>
              <a:buNone/>
              <a:defRPr sz="897">
                <a:solidFill>
                  <a:srgbClr val="9E880C"/>
                </a:solidFill>
                <a:latin typeface="Courier New"/>
                <a:ea typeface="Courier New"/>
                <a:cs typeface="Courier New"/>
                <a:sym typeface="Courier New"/>
              </a:defRPr>
            </a:pPr>
            <a:r>
              <a:rPr>
                <a:solidFill>
                  <a:srgbClr val="080808"/>
                </a:solidFill>
              </a:rPr>
              <a:t>    </a:t>
            </a:r>
            <a:r>
              <a:t>@Override</a:t>
            </a:r>
          </a:p>
          <a:p>
            <a:pPr marL="0" indent="0" defTabSz="315468">
              <a:lnSpc>
                <a:spcPct val="100000"/>
              </a:lnSpc>
              <a:spcBef>
                <a:spcPts val="0"/>
              </a:spcBef>
              <a:buClrTx/>
              <a:buSzTx/>
              <a:buFontTx/>
              <a:buNone/>
              <a:defRPr sz="897">
                <a:solidFill>
                  <a:srgbClr val="0033B3"/>
                </a:solidFill>
                <a:latin typeface="Courier New"/>
                <a:ea typeface="Courier New"/>
                <a:cs typeface="Courier New"/>
                <a:sym typeface="Courier New"/>
              </a:defRPr>
            </a:pPr>
            <a:r>
              <a:rPr>
                <a:solidFill>
                  <a:srgbClr val="9E880C"/>
                </a:solidFill>
              </a:rPr>
              <a:t>    </a:t>
            </a:r>
            <a:r>
              <a:t>public void </a:t>
            </a:r>
            <a:r>
              <a:rPr>
                <a:solidFill>
                  <a:srgbClr val="00627A"/>
                </a:solidFill>
              </a:rPr>
              <a:t>start</a:t>
            </a:r>
            <a:r>
              <a:rPr>
                <a:solidFill>
                  <a:srgbClr val="080808"/>
                </a:solidFill>
              </a:rPr>
              <a:t>(</a:t>
            </a:r>
            <a:r>
              <a:rPr>
                <a:solidFill>
                  <a:srgbClr val="000000"/>
                </a:solidFill>
              </a:rPr>
              <a:t>Stage </a:t>
            </a:r>
            <a:r>
              <a:rPr>
                <a:solidFill>
                  <a:srgbClr val="080808"/>
                </a:solidFill>
              </a:rPr>
              <a:t>stage) </a:t>
            </a:r>
            <a:r>
              <a:t>throws </a:t>
            </a:r>
            <a:r>
              <a:rPr>
                <a:solidFill>
                  <a:srgbClr val="000000"/>
                </a:solidFill>
              </a:rPr>
              <a:t>IOException </a:t>
            </a:r>
            <a:r>
              <a:rPr>
                <a:solidFill>
                  <a:srgbClr val="080808"/>
                </a:solidFill>
              </a:rP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endParaRPr>
              <a:solidFill>
                <a:srgbClr val="080808"/>
              </a:solidFill>
            </a:endParaRPr>
          </a:p>
          <a:p>
            <a:pPr marL="0" indent="0" defTabSz="315468">
              <a:lnSpc>
                <a:spcPct val="100000"/>
              </a:lnSpc>
              <a:spcBef>
                <a:spcPts val="0"/>
              </a:spcBef>
              <a:buClrTx/>
              <a:buSzTx/>
              <a:buFontTx/>
              <a:buNone/>
              <a:defRPr sz="897">
                <a:latin typeface="Courier New"/>
                <a:ea typeface="Courier New"/>
                <a:cs typeface="Courier New"/>
                <a:sym typeface="Courier New"/>
              </a:defRPr>
            </a:pPr>
            <a:r>
              <a:rPr>
                <a:solidFill>
                  <a:srgbClr val="080808"/>
                </a:solidFill>
              </a:rPr>
              <a:t>        </a:t>
            </a:r>
            <a:r>
              <a:t>GridPane root </a:t>
            </a:r>
            <a:r>
              <a:rPr>
                <a:solidFill>
                  <a:srgbClr val="080808"/>
                </a:solidFill>
              </a:rPr>
              <a:t>= </a:t>
            </a:r>
            <a:r>
              <a:rPr>
                <a:solidFill>
                  <a:srgbClr val="0033B3"/>
                </a:solidFill>
              </a:rPr>
              <a:t>new </a:t>
            </a:r>
            <a:r>
              <a:rPr>
                <a:solidFill>
                  <a:srgbClr val="080808"/>
                </a:solidFill>
              </a:rPr>
              <a:t>GridPane();</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000000"/>
                </a:solidFill>
              </a:rPr>
              <a:t>root</a:t>
            </a:r>
            <a:r>
              <a:t>.setPadding(</a:t>
            </a:r>
            <a:r>
              <a:rPr>
                <a:solidFill>
                  <a:srgbClr val="0033B3"/>
                </a:solidFill>
              </a:rPr>
              <a:t>new </a:t>
            </a:r>
            <a:r>
              <a:t>Insets(</a:t>
            </a:r>
            <a:r>
              <a:rPr>
                <a:solidFill>
                  <a:srgbClr val="1750EB"/>
                </a:solidFill>
              </a:rPr>
              <a:t>10</a:t>
            </a:r>
            <a:r>
              <a:t>, </a:t>
            </a:r>
            <a:r>
              <a:rPr>
                <a:solidFill>
                  <a:srgbClr val="1750EB"/>
                </a:solidFill>
              </a:rPr>
              <a:t>10</a:t>
            </a:r>
            <a:r>
              <a:t>, </a:t>
            </a:r>
            <a:r>
              <a:rPr>
                <a:solidFill>
                  <a:srgbClr val="1750EB"/>
                </a:solidFill>
              </a:rPr>
              <a:t>10</a:t>
            </a:r>
            <a:r>
              <a:t>, </a:t>
            </a:r>
            <a:r>
              <a:rPr>
                <a:solidFill>
                  <a:srgbClr val="1750EB"/>
                </a:solidFill>
              </a:rPr>
              <a:t>10</a:t>
            </a:r>
            <a: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000000"/>
                </a:solidFill>
              </a:rPr>
              <a:t>root</a:t>
            </a:r>
            <a:r>
              <a:t>.setVgap(</a:t>
            </a:r>
            <a:r>
              <a:rPr>
                <a:solidFill>
                  <a:srgbClr val="1750EB"/>
                </a:solidFill>
              </a:rPr>
              <a:t>5</a:t>
            </a:r>
            <a: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000000"/>
                </a:solidFill>
              </a:rPr>
              <a:t>root</a:t>
            </a:r>
            <a:r>
              <a:t>.setHgap(</a:t>
            </a:r>
            <a:r>
              <a:rPr>
                <a:solidFill>
                  <a:srgbClr val="1750EB"/>
                </a:solidFill>
              </a:rPr>
              <a:t>5</a:t>
            </a:r>
            <a:r>
              <a:t>);</a:t>
            </a:r>
          </a:p>
          <a:p>
            <a:pPr marL="0" indent="0" defTabSz="315468">
              <a:lnSpc>
                <a:spcPct val="100000"/>
              </a:lnSpc>
              <a:spcBef>
                <a:spcPts val="0"/>
              </a:spcBef>
              <a:buClrTx/>
              <a:buSzTx/>
              <a:buFontTx/>
              <a:buNone/>
              <a:defRPr sz="897" i="1">
                <a:solidFill>
                  <a:srgbClr val="8C8C8C"/>
                </a:solidFill>
                <a:latin typeface="Courier New"/>
                <a:ea typeface="Courier New"/>
                <a:cs typeface="Courier New"/>
                <a:sym typeface="Courier New"/>
              </a:defRPr>
            </a:pPr>
            <a:r>
              <a:rPr i="0">
                <a:solidFill>
                  <a:srgbClr val="080808"/>
                </a:solidFill>
              </a:rPr>
              <a:t>        </a:t>
            </a:r>
            <a:r>
              <a:t>//Defining the Name text field</a:t>
            </a:r>
          </a:p>
          <a:p>
            <a:pPr marL="0" indent="0" defTabSz="315468">
              <a:lnSpc>
                <a:spcPct val="100000"/>
              </a:lnSpc>
              <a:spcBef>
                <a:spcPts val="0"/>
              </a:spcBef>
              <a:buClrTx/>
              <a:buSzTx/>
              <a:buFontTx/>
              <a:buNone/>
              <a:defRPr sz="897">
                <a:latin typeface="Courier New"/>
                <a:ea typeface="Courier New"/>
                <a:cs typeface="Courier New"/>
                <a:sym typeface="Courier New"/>
              </a:defRPr>
            </a:pPr>
            <a:r>
              <a:rPr i="1">
                <a:solidFill>
                  <a:srgbClr val="8C8C8C"/>
                </a:solidFill>
              </a:rPr>
              <a:t>        </a:t>
            </a:r>
            <a:r>
              <a:rPr>
                <a:solidFill>
                  <a:srgbClr val="0033B3"/>
                </a:solidFill>
              </a:rPr>
              <a:t>final </a:t>
            </a:r>
            <a:r>
              <a:t>TextField ad </a:t>
            </a:r>
            <a:r>
              <a:rPr>
                <a:solidFill>
                  <a:srgbClr val="080808"/>
                </a:solidFill>
              </a:rPr>
              <a:t>= </a:t>
            </a:r>
            <a:r>
              <a:rPr>
                <a:solidFill>
                  <a:srgbClr val="0033B3"/>
                </a:solidFill>
              </a:rPr>
              <a:t>new </a:t>
            </a:r>
            <a:r>
              <a:rPr>
                <a:solidFill>
                  <a:srgbClr val="080808"/>
                </a:solidFill>
              </a:rPr>
              <a:t>TextField();</a:t>
            </a:r>
          </a:p>
          <a:p>
            <a:pPr marL="0" indent="0" defTabSz="315468">
              <a:lnSpc>
                <a:spcPct val="100000"/>
              </a:lnSpc>
              <a:spcBef>
                <a:spcPts val="0"/>
              </a:spcBef>
              <a:buClrTx/>
              <a:buSzTx/>
              <a:buFontTx/>
              <a:buNone/>
              <a:defRPr sz="897">
                <a:solidFill>
                  <a:srgbClr val="077D16"/>
                </a:solidFill>
                <a:latin typeface="Courier New"/>
                <a:ea typeface="Courier New"/>
                <a:cs typeface="Courier New"/>
                <a:sym typeface="Courier New"/>
              </a:defRPr>
            </a:pPr>
            <a:r>
              <a:rPr>
                <a:solidFill>
                  <a:srgbClr val="080808"/>
                </a:solidFill>
              </a:rPr>
              <a:t>        </a:t>
            </a:r>
            <a:r>
              <a:rPr>
                <a:solidFill>
                  <a:srgbClr val="000000"/>
                </a:solidFill>
              </a:rPr>
              <a:t>ad</a:t>
            </a:r>
            <a:r>
              <a:rPr>
                <a:solidFill>
                  <a:srgbClr val="080808"/>
                </a:solidFill>
              </a:rPr>
              <a:t>.setPromptText(</a:t>
            </a:r>
            <a:r>
              <a:t>"Adınızı giriniz."</a:t>
            </a:r>
            <a:r>
              <a:rPr>
                <a:solidFill>
                  <a:srgbClr val="080808"/>
                </a:solidFill>
              </a:rP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000000"/>
                </a:solidFill>
              </a:rPr>
              <a:t>GridPane</a:t>
            </a:r>
            <a:r>
              <a:t>.</a:t>
            </a:r>
            <a:r>
              <a:rPr i="1"/>
              <a:t>setConstraints</a:t>
            </a:r>
            <a:r>
              <a:t>(</a:t>
            </a:r>
            <a:r>
              <a:rPr>
                <a:solidFill>
                  <a:srgbClr val="000000"/>
                </a:solidFill>
              </a:rPr>
              <a:t>ad</a:t>
            </a:r>
            <a:r>
              <a:t>, </a:t>
            </a:r>
            <a:r>
              <a:rPr>
                <a:solidFill>
                  <a:srgbClr val="1750EB"/>
                </a:solidFill>
              </a:rPr>
              <a:t>0</a:t>
            </a:r>
            <a:r>
              <a:t>, </a:t>
            </a:r>
            <a:r>
              <a:rPr>
                <a:solidFill>
                  <a:srgbClr val="1750EB"/>
                </a:solidFill>
              </a:rPr>
              <a:t>0</a:t>
            </a:r>
            <a: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000000"/>
                </a:solidFill>
              </a:rPr>
              <a:t>root</a:t>
            </a:r>
            <a:r>
              <a:t>.getChildren().add(</a:t>
            </a:r>
            <a:r>
              <a:rPr>
                <a:solidFill>
                  <a:srgbClr val="000000"/>
                </a:solidFill>
              </a:rPr>
              <a:t>ad</a:t>
            </a:r>
            <a:r>
              <a:t>);</a:t>
            </a:r>
          </a:p>
          <a:p>
            <a:pPr marL="0" indent="0" defTabSz="315468">
              <a:lnSpc>
                <a:spcPct val="100000"/>
              </a:lnSpc>
              <a:spcBef>
                <a:spcPts val="0"/>
              </a:spcBef>
              <a:buClrTx/>
              <a:buSzTx/>
              <a:buFontTx/>
              <a:buNone/>
              <a:defRPr sz="897" i="1">
                <a:solidFill>
                  <a:srgbClr val="8C8C8C"/>
                </a:solidFill>
                <a:latin typeface="Courier New"/>
                <a:ea typeface="Courier New"/>
                <a:cs typeface="Courier New"/>
                <a:sym typeface="Courier New"/>
              </a:defRPr>
            </a:pPr>
            <a:r>
              <a:rPr i="0">
                <a:solidFill>
                  <a:srgbClr val="080808"/>
                </a:solidFill>
              </a:rPr>
              <a:t>        </a:t>
            </a:r>
            <a:r>
              <a:t>//Defining the Last Name text field</a:t>
            </a:r>
          </a:p>
          <a:p>
            <a:pPr marL="0" indent="0" defTabSz="315468">
              <a:lnSpc>
                <a:spcPct val="100000"/>
              </a:lnSpc>
              <a:spcBef>
                <a:spcPts val="0"/>
              </a:spcBef>
              <a:buClrTx/>
              <a:buSzTx/>
              <a:buFontTx/>
              <a:buNone/>
              <a:defRPr sz="897">
                <a:latin typeface="Courier New"/>
                <a:ea typeface="Courier New"/>
                <a:cs typeface="Courier New"/>
                <a:sym typeface="Courier New"/>
              </a:defRPr>
            </a:pPr>
            <a:r>
              <a:rPr i="1">
                <a:solidFill>
                  <a:srgbClr val="8C8C8C"/>
                </a:solidFill>
              </a:rPr>
              <a:t>        </a:t>
            </a:r>
            <a:r>
              <a:rPr>
                <a:solidFill>
                  <a:srgbClr val="0033B3"/>
                </a:solidFill>
              </a:rPr>
              <a:t>final </a:t>
            </a:r>
            <a:r>
              <a:t>TextField soyad </a:t>
            </a:r>
            <a:r>
              <a:rPr>
                <a:solidFill>
                  <a:srgbClr val="080808"/>
                </a:solidFill>
              </a:rPr>
              <a:t>= </a:t>
            </a:r>
            <a:r>
              <a:rPr>
                <a:solidFill>
                  <a:srgbClr val="0033B3"/>
                </a:solidFill>
              </a:rPr>
              <a:t>new </a:t>
            </a:r>
            <a:r>
              <a:rPr>
                <a:solidFill>
                  <a:srgbClr val="080808"/>
                </a:solidFill>
              </a:rPr>
              <a:t>TextField();</a:t>
            </a:r>
          </a:p>
          <a:p>
            <a:pPr marL="0" indent="0" defTabSz="315468">
              <a:lnSpc>
                <a:spcPct val="100000"/>
              </a:lnSpc>
              <a:spcBef>
                <a:spcPts val="0"/>
              </a:spcBef>
              <a:buClrTx/>
              <a:buSzTx/>
              <a:buFontTx/>
              <a:buNone/>
              <a:defRPr sz="897">
                <a:solidFill>
                  <a:srgbClr val="077D16"/>
                </a:solidFill>
                <a:latin typeface="Courier New"/>
                <a:ea typeface="Courier New"/>
                <a:cs typeface="Courier New"/>
                <a:sym typeface="Courier New"/>
              </a:defRPr>
            </a:pPr>
            <a:r>
              <a:rPr>
                <a:solidFill>
                  <a:srgbClr val="080808"/>
                </a:solidFill>
              </a:rPr>
              <a:t>        </a:t>
            </a:r>
            <a:r>
              <a:rPr>
                <a:solidFill>
                  <a:srgbClr val="000000"/>
                </a:solidFill>
              </a:rPr>
              <a:t>soyad</a:t>
            </a:r>
            <a:r>
              <a:rPr>
                <a:solidFill>
                  <a:srgbClr val="080808"/>
                </a:solidFill>
              </a:rPr>
              <a:t>.setPromptText(</a:t>
            </a:r>
            <a:r>
              <a:t>"Soyadınızı giriniz."</a:t>
            </a:r>
            <a:r>
              <a:rPr>
                <a:solidFill>
                  <a:srgbClr val="080808"/>
                </a:solidFill>
              </a:rP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000000"/>
                </a:solidFill>
              </a:rPr>
              <a:t>GridPane</a:t>
            </a:r>
            <a:r>
              <a:t>.</a:t>
            </a:r>
            <a:r>
              <a:rPr i="1"/>
              <a:t>setConstraints</a:t>
            </a:r>
            <a:r>
              <a:t>(</a:t>
            </a:r>
            <a:r>
              <a:rPr>
                <a:solidFill>
                  <a:srgbClr val="000000"/>
                </a:solidFill>
              </a:rPr>
              <a:t>soyad</a:t>
            </a:r>
            <a:r>
              <a:t>, </a:t>
            </a:r>
            <a:r>
              <a:rPr>
                <a:solidFill>
                  <a:srgbClr val="1750EB"/>
                </a:solidFill>
              </a:rPr>
              <a:t>0</a:t>
            </a:r>
            <a:r>
              <a:t>, </a:t>
            </a:r>
            <a:r>
              <a:rPr>
                <a:solidFill>
                  <a:srgbClr val="1750EB"/>
                </a:solidFill>
              </a:rPr>
              <a:t>1</a:t>
            </a:r>
            <a: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000000"/>
                </a:solidFill>
              </a:rPr>
              <a:t>root</a:t>
            </a:r>
            <a:r>
              <a:t>.getChildren().add(</a:t>
            </a:r>
            <a:r>
              <a:rPr>
                <a:solidFill>
                  <a:srgbClr val="000000"/>
                </a:solidFill>
              </a:rPr>
              <a:t>soyad</a:t>
            </a:r>
            <a:r>
              <a:t>);</a:t>
            </a:r>
          </a:p>
          <a:p>
            <a:pPr marL="0" indent="0" defTabSz="315468">
              <a:lnSpc>
                <a:spcPct val="100000"/>
              </a:lnSpc>
              <a:spcBef>
                <a:spcPts val="0"/>
              </a:spcBef>
              <a:buClrTx/>
              <a:buSzTx/>
              <a:buFontTx/>
              <a:buNone/>
              <a:defRPr sz="897" i="1">
                <a:solidFill>
                  <a:srgbClr val="8C8C8C"/>
                </a:solidFill>
                <a:latin typeface="Courier New"/>
                <a:ea typeface="Courier New"/>
                <a:cs typeface="Courier New"/>
                <a:sym typeface="Courier New"/>
              </a:defRPr>
            </a:pPr>
            <a:r>
              <a:rPr i="0">
                <a:solidFill>
                  <a:srgbClr val="080808"/>
                </a:solidFill>
              </a:rPr>
              <a:t>        </a:t>
            </a:r>
            <a:r>
              <a:t>//Defining the Comment text field</a:t>
            </a:r>
          </a:p>
          <a:p>
            <a:pPr marL="0" indent="0" defTabSz="315468">
              <a:lnSpc>
                <a:spcPct val="100000"/>
              </a:lnSpc>
              <a:spcBef>
                <a:spcPts val="0"/>
              </a:spcBef>
              <a:buClrTx/>
              <a:buSzTx/>
              <a:buFontTx/>
              <a:buNone/>
              <a:defRPr sz="897">
                <a:latin typeface="Courier New"/>
                <a:ea typeface="Courier New"/>
                <a:cs typeface="Courier New"/>
                <a:sym typeface="Courier New"/>
              </a:defRPr>
            </a:pPr>
            <a:r>
              <a:rPr i="1">
                <a:solidFill>
                  <a:srgbClr val="8C8C8C"/>
                </a:solidFill>
              </a:rPr>
              <a:t>        </a:t>
            </a:r>
            <a:r>
              <a:rPr>
                <a:solidFill>
                  <a:srgbClr val="0033B3"/>
                </a:solidFill>
              </a:rPr>
              <a:t>final </a:t>
            </a:r>
            <a:r>
              <a:t>TextField yorum </a:t>
            </a:r>
            <a:r>
              <a:rPr>
                <a:solidFill>
                  <a:srgbClr val="080808"/>
                </a:solidFill>
              </a:rPr>
              <a:t>= </a:t>
            </a:r>
            <a:r>
              <a:rPr>
                <a:solidFill>
                  <a:srgbClr val="0033B3"/>
                </a:solidFill>
              </a:rPr>
              <a:t>new </a:t>
            </a:r>
            <a:r>
              <a:rPr>
                <a:solidFill>
                  <a:srgbClr val="080808"/>
                </a:solidFill>
              </a:rPr>
              <a:t>TextField();</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000000"/>
                </a:solidFill>
              </a:rPr>
              <a:t>yorum</a:t>
            </a:r>
            <a:r>
              <a:t>.setPromptText(</a:t>
            </a:r>
            <a:r>
              <a:rPr>
                <a:solidFill>
                  <a:srgbClr val="077D16"/>
                </a:solidFill>
              </a:rPr>
              <a:t>"Yorumunuz."</a:t>
            </a:r>
            <a: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000000"/>
                </a:solidFill>
              </a:rPr>
              <a:t>GridPane</a:t>
            </a:r>
            <a:r>
              <a:t>.</a:t>
            </a:r>
            <a:r>
              <a:rPr i="1"/>
              <a:t>setConstraints</a:t>
            </a:r>
            <a:r>
              <a:t>(</a:t>
            </a:r>
            <a:r>
              <a:rPr>
                <a:solidFill>
                  <a:srgbClr val="000000"/>
                </a:solidFill>
              </a:rPr>
              <a:t>yorum</a:t>
            </a:r>
            <a:r>
              <a:t>, </a:t>
            </a:r>
            <a:r>
              <a:rPr>
                <a:solidFill>
                  <a:srgbClr val="1750EB"/>
                </a:solidFill>
              </a:rPr>
              <a:t>0</a:t>
            </a:r>
            <a:r>
              <a:t>, </a:t>
            </a:r>
            <a:r>
              <a:rPr>
                <a:solidFill>
                  <a:srgbClr val="1750EB"/>
                </a:solidFill>
              </a:rPr>
              <a:t>2</a:t>
            </a:r>
            <a: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000000"/>
                </a:solidFill>
              </a:rPr>
              <a:t>root</a:t>
            </a:r>
            <a:r>
              <a:t>.getChildren().add(</a:t>
            </a:r>
            <a:r>
              <a:rPr>
                <a:solidFill>
                  <a:srgbClr val="000000"/>
                </a:solidFill>
              </a:rPr>
              <a:t>yorum</a:t>
            </a:r>
            <a:r>
              <a:t>);</a:t>
            </a:r>
          </a:p>
          <a:p>
            <a:pPr marL="0" indent="0" defTabSz="315468">
              <a:lnSpc>
                <a:spcPct val="100000"/>
              </a:lnSpc>
              <a:spcBef>
                <a:spcPts val="0"/>
              </a:spcBef>
              <a:buClrTx/>
              <a:buSzTx/>
              <a:buFontTx/>
              <a:buNone/>
              <a:defRPr sz="897" i="1">
                <a:solidFill>
                  <a:srgbClr val="8C8C8C"/>
                </a:solidFill>
                <a:latin typeface="Courier New"/>
                <a:ea typeface="Courier New"/>
                <a:cs typeface="Courier New"/>
                <a:sym typeface="Courier New"/>
              </a:defRPr>
            </a:pPr>
            <a:r>
              <a:rPr i="0">
                <a:solidFill>
                  <a:srgbClr val="080808"/>
                </a:solidFill>
              </a:rPr>
              <a:t>        </a:t>
            </a:r>
            <a:r>
              <a:t>//Defining the Submit button</a:t>
            </a:r>
          </a:p>
          <a:p>
            <a:pPr marL="0" indent="0" defTabSz="315468">
              <a:lnSpc>
                <a:spcPct val="100000"/>
              </a:lnSpc>
              <a:spcBef>
                <a:spcPts val="0"/>
              </a:spcBef>
              <a:buClrTx/>
              <a:buSzTx/>
              <a:buFontTx/>
              <a:buNone/>
              <a:defRPr sz="897">
                <a:latin typeface="Courier New"/>
                <a:ea typeface="Courier New"/>
                <a:cs typeface="Courier New"/>
                <a:sym typeface="Courier New"/>
              </a:defRPr>
            </a:pPr>
            <a:r>
              <a:rPr i="1">
                <a:solidFill>
                  <a:srgbClr val="8C8C8C"/>
                </a:solidFill>
              </a:rPr>
              <a:t>        </a:t>
            </a:r>
            <a:r>
              <a:t>Button gonder </a:t>
            </a:r>
            <a:r>
              <a:rPr>
                <a:solidFill>
                  <a:srgbClr val="080808"/>
                </a:solidFill>
              </a:rPr>
              <a:t>= </a:t>
            </a:r>
            <a:r>
              <a:rPr>
                <a:solidFill>
                  <a:srgbClr val="0033B3"/>
                </a:solidFill>
              </a:rPr>
              <a:t>new </a:t>
            </a:r>
            <a:r>
              <a:rPr>
                <a:solidFill>
                  <a:srgbClr val="080808"/>
                </a:solidFill>
              </a:rPr>
              <a:t>Button(</a:t>
            </a:r>
            <a:r>
              <a:rPr>
                <a:solidFill>
                  <a:srgbClr val="077D16"/>
                </a:solidFill>
              </a:rPr>
              <a:t>"Gönder"</a:t>
            </a:r>
            <a:r>
              <a:rPr>
                <a:solidFill>
                  <a:srgbClr val="080808"/>
                </a:solidFill>
              </a:rP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000000"/>
                </a:solidFill>
              </a:rPr>
              <a:t>GridPane</a:t>
            </a:r>
            <a:r>
              <a:t>.</a:t>
            </a:r>
            <a:r>
              <a:rPr i="1"/>
              <a:t>setConstraints</a:t>
            </a:r>
            <a:r>
              <a:t>(</a:t>
            </a:r>
            <a:r>
              <a:rPr>
                <a:solidFill>
                  <a:srgbClr val="000000"/>
                </a:solidFill>
              </a:rPr>
              <a:t>gonder</a:t>
            </a:r>
            <a:r>
              <a:t>, </a:t>
            </a:r>
            <a:r>
              <a:rPr>
                <a:solidFill>
                  <a:srgbClr val="1750EB"/>
                </a:solidFill>
              </a:rPr>
              <a:t>1</a:t>
            </a:r>
            <a:r>
              <a:t>, </a:t>
            </a:r>
            <a:r>
              <a:rPr>
                <a:solidFill>
                  <a:srgbClr val="1750EB"/>
                </a:solidFill>
              </a:rPr>
              <a:t>0</a:t>
            </a:r>
            <a: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000000"/>
                </a:solidFill>
              </a:rPr>
              <a:t>root</a:t>
            </a:r>
            <a:r>
              <a:t>.getChildren().add(</a:t>
            </a:r>
            <a:r>
              <a:rPr>
                <a:solidFill>
                  <a:srgbClr val="000000"/>
                </a:solidFill>
              </a:rPr>
              <a:t>gonder</a:t>
            </a:r>
            <a:r>
              <a:t>);</a:t>
            </a:r>
          </a:p>
          <a:p>
            <a:pPr marL="0" indent="0" defTabSz="315468">
              <a:lnSpc>
                <a:spcPct val="100000"/>
              </a:lnSpc>
              <a:spcBef>
                <a:spcPts val="0"/>
              </a:spcBef>
              <a:buClrTx/>
              <a:buSzTx/>
              <a:buFontTx/>
              <a:buNone/>
              <a:defRPr sz="897" i="1">
                <a:solidFill>
                  <a:srgbClr val="8C8C8C"/>
                </a:solidFill>
                <a:latin typeface="Courier New"/>
                <a:ea typeface="Courier New"/>
                <a:cs typeface="Courier New"/>
                <a:sym typeface="Courier New"/>
              </a:defRPr>
            </a:pPr>
            <a:r>
              <a:rPr i="0">
                <a:solidFill>
                  <a:srgbClr val="080808"/>
                </a:solidFill>
              </a:rPr>
              <a:t>        </a:t>
            </a:r>
            <a:r>
              <a:t>//Defining the Clear button</a:t>
            </a:r>
          </a:p>
          <a:p>
            <a:pPr marL="0" indent="0" defTabSz="315468">
              <a:lnSpc>
                <a:spcPct val="100000"/>
              </a:lnSpc>
              <a:spcBef>
                <a:spcPts val="0"/>
              </a:spcBef>
              <a:buClrTx/>
              <a:buSzTx/>
              <a:buFontTx/>
              <a:buNone/>
              <a:defRPr sz="897">
                <a:latin typeface="Courier New"/>
                <a:ea typeface="Courier New"/>
                <a:cs typeface="Courier New"/>
                <a:sym typeface="Courier New"/>
              </a:defRPr>
            </a:pPr>
            <a:r>
              <a:rPr i="1">
                <a:solidFill>
                  <a:srgbClr val="8C8C8C"/>
                </a:solidFill>
              </a:rPr>
              <a:t>        </a:t>
            </a:r>
            <a:r>
              <a:t>Button temizle </a:t>
            </a:r>
            <a:r>
              <a:rPr>
                <a:solidFill>
                  <a:srgbClr val="080808"/>
                </a:solidFill>
              </a:rPr>
              <a:t>= </a:t>
            </a:r>
            <a:r>
              <a:rPr>
                <a:solidFill>
                  <a:srgbClr val="0033B3"/>
                </a:solidFill>
              </a:rPr>
              <a:t>new </a:t>
            </a:r>
            <a:r>
              <a:rPr>
                <a:solidFill>
                  <a:srgbClr val="080808"/>
                </a:solidFill>
              </a:rPr>
              <a:t>Button(</a:t>
            </a:r>
            <a:r>
              <a:rPr>
                <a:solidFill>
                  <a:srgbClr val="077D16"/>
                </a:solidFill>
              </a:rPr>
              <a:t>"Temizle"</a:t>
            </a:r>
            <a:r>
              <a:rPr>
                <a:solidFill>
                  <a:srgbClr val="080808"/>
                </a:solidFill>
              </a:rP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000000"/>
                </a:solidFill>
              </a:rPr>
              <a:t>GridPane</a:t>
            </a:r>
            <a:r>
              <a:t>.</a:t>
            </a:r>
            <a:r>
              <a:rPr i="1"/>
              <a:t>setConstraints</a:t>
            </a:r>
            <a:r>
              <a:t>(</a:t>
            </a:r>
            <a:r>
              <a:rPr>
                <a:solidFill>
                  <a:srgbClr val="000000"/>
                </a:solidFill>
              </a:rPr>
              <a:t>temizle</a:t>
            </a:r>
            <a:r>
              <a:t>, </a:t>
            </a:r>
            <a:r>
              <a:rPr>
                <a:solidFill>
                  <a:srgbClr val="1750EB"/>
                </a:solidFill>
              </a:rPr>
              <a:t>1</a:t>
            </a:r>
            <a:r>
              <a:t>, </a:t>
            </a:r>
            <a:r>
              <a:rPr>
                <a:solidFill>
                  <a:srgbClr val="1750EB"/>
                </a:solidFill>
              </a:rPr>
              <a:t>1</a:t>
            </a:r>
            <a: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000000"/>
                </a:solidFill>
              </a:rPr>
              <a:t>root</a:t>
            </a:r>
            <a:r>
              <a:t>.getChildren().add(</a:t>
            </a:r>
            <a:r>
              <a:rPr>
                <a:solidFill>
                  <a:srgbClr val="000000"/>
                </a:solidFill>
              </a:rPr>
              <a:t>temizle</a:t>
            </a:r>
            <a: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stage.setTitle(</a:t>
            </a:r>
            <a:r>
              <a:rPr>
                <a:solidFill>
                  <a:srgbClr val="077D16"/>
                </a:solidFill>
              </a:rPr>
              <a:t>"Kontroller!"</a:t>
            </a:r>
            <a:r>
              <a:t>);</a:t>
            </a:r>
          </a:p>
          <a:p>
            <a:pPr marL="0" indent="0" defTabSz="315468">
              <a:lnSpc>
                <a:spcPct val="100000"/>
              </a:lnSpc>
              <a:spcBef>
                <a:spcPts val="0"/>
              </a:spcBef>
              <a:buClrTx/>
              <a:buSzTx/>
              <a:buFontTx/>
              <a:buNone/>
              <a:defRPr sz="897">
                <a:latin typeface="Courier New"/>
                <a:ea typeface="Courier New"/>
                <a:cs typeface="Courier New"/>
                <a:sym typeface="Courier New"/>
              </a:defRPr>
            </a:pPr>
            <a:r>
              <a:rPr>
                <a:solidFill>
                  <a:srgbClr val="080808"/>
                </a:solidFill>
              </a:rPr>
              <a:t>        </a:t>
            </a:r>
            <a:r>
              <a:t>Scene scene </a:t>
            </a:r>
            <a:r>
              <a:rPr>
                <a:solidFill>
                  <a:srgbClr val="080808"/>
                </a:solidFill>
              </a:rPr>
              <a:t>= </a:t>
            </a:r>
            <a:r>
              <a:rPr>
                <a:solidFill>
                  <a:srgbClr val="0033B3"/>
                </a:solidFill>
              </a:rPr>
              <a:t>new </a:t>
            </a:r>
            <a:r>
              <a:rPr>
                <a:solidFill>
                  <a:srgbClr val="080808"/>
                </a:solidFill>
              </a:rPr>
              <a:t>Scene(</a:t>
            </a:r>
            <a:r>
              <a:t>root</a:t>
            </a:r>
            <a:r>
              <a:rPr>
                <a:solidFill>
                  <a:srgbClr val="080808"/>
                </a:solidFill>
              </a:rPr>
              <a:t>,</a:t>
            </a:r>
            <a:r>
              <a:rPr>
                <a:solidFill>
                  <a:srgbClr val="1750EB"/>
                </a:solidFill>
              </a:rPr>
              <a:t>300</a:t>
            </a:r>
            <a:r>
              <a:rPr>
                <a:solidFill>
                  <a:srgbClr val="080808"/>
                </a:solidFill>
              </a:rPr>
              <a:t>,</a:t>
            </a:r>
            <a:r>
              <a:rPr>
                <a:solidFill>
                  <a:srgbClr val="1750EB"/>
                </a:solidFill>
              </a:rPr>
              <a:t>300</a:t>
            </a:r>
            <a:r>
              <a:rPr>
                <a:solidFill>
                  <a:srgbClr val="080808"/>
                </a:solidFill>
              </a:rP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stage.setScene(</a:t>
            </a:r>
            <a:r>
              <a:rPr>
                <a:solidFill>
                  <a:srgbClr val="000000"/>
                </a:solidFill>
              </a:rPr>
              <a:t>scene</a:t>
            </a:r>
            <a: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endParaRPr/>
          </a:p>
          <a:p>
            <a:pPr marL="0" indent="0" defTabSz="315468">
              <a:lnSpc>
                <a:spcPct val="100000"/>
              </a:lnSpc>
              <a:spcBef>
                <a:spcPts val="0"/>
              </a:spcBef>
              <a:buClrTx/>
              <a:buSzTx/>
              <a:buFontTx/>
              <a:buNone/>
              <a:defRPr sz="897" i="1">
                <a:solidFill>
                  <a:srgbClr val="8C8C8C"/>
                </a:solidFill>
                <a:latin typeface="Courier New"/>
                <a:ea typeface="Courier New"/>
                <a:cs typeface="Courier New"/>
                <a:sym typeface="Courier New"/>
              </a:defRPr>
            </a:pPr>
            <a:r>
              <a:rPr i="0">
                <a:solidFill>
                  <a:srgbClr val="080808"/>
                </a:solidFill>
              </a:rPr>
              <a:t>        </a:t>
            </a:r>
            <a:r>
              <a:t>//Adding a Label</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rPr i="1">
                <a:solidFill>
                  <a:srgbClr val="8C8C8C"/>
                </a:solidFill>
              </a:rPr>
              <a:t>        </a:t>
            </a:r>
            <a:r>
              <a:rPr>
                <a:solidFill>
                  <a:srgbClr val="0033B3"/>
                </a:solidFill>
              </a:rPr>
              <a:t>final </a:t>
            </a:r>
            <a:r>
              <a:rPr>
                <a:solidFill>
                  <a:srgbClr val="000000"/>
                </a:solidFill>
              </a:rPr>
              <a:t>Label label </a:t>
            </a:r>
            <a:r>
              <a:t>= </a:t>
            </a:r>
            <a:r>
              <a:rPr>
                <a:solidFill>
                  <a:srgbClr val="0033B3"/>
                </a:solidFill>
              </a:rPr>
              <a:t>new </a:t>
            </a:r>
            <a:r>
              <a:t>Label(); </a:t>
            </a:r>
            <a:r>
              <a:rPr>
                <a:solidFill>
                  <a:srgbClr val="000000"/>
                </a:solidFill>
              </a:rPr>
              <a:t>GridPane</a:t>
            </a:r>
            <a:r>
              <a:t>.</a:t>
            </a:r>
            <a:r>
              <a:rPr i="1"/>
              <a:t>setConstraints</a:t>
            </a:r>
            <a:r>
              <a:t>(</a:t>
            </a:r>
            <a:r>
              <a:rPr>
                <a:solidFill>
                  <a:srgbClr val="000000"/>
                </a:solidFill>
              </a:rPr>
              <a:t>label</a:t>
            </a:r>
            <a:r>
              <a:t>, </a:t>
            </a:r>
            <a:r>
              <a:rPr>
                <a:solidFill>
                  <a:srgbClr val="1750EB"/>
                </a:solidFill>
              </a:rPr>
              <a:t>0</a:t>
            </a:r>
            <a:r>
              <a:t>, </a:t>
            </a:r>
            <a:r>
              <a:rPr>
                <a:solidFill>
                  <a:srgbClr val="1750EB"/>
                </a:solidFill>
              </a:rPr>
              <a:t>3</a:t>
            </a:r>
            <a: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000000"/>
                </a:solidFill>
              </a:rPr>
              <a:t>GridPane</a:t>
            </a:r>
            <a:r>
              <a:t>.</a:t>
            </a:r>
            <a:r>
              <a:rPr i="1"/>
              <a:t>setColumnSpan</a:t>
            </a:r>
            <a:r>
              <a:t>(</a:t>
            </a:r>
            <a:r>
              <a:rPr>
                <a:solidFill>
                  <a:srgbClr val="000000"/>
                </a:solidFill>
              </a:rPr>
              <a:t>label</a:t>
            </a:r>
            <a:r>
              <a:t>, </a:t>
            </a:r>
            <a:r>
              <a:rPr>
                <a:solidFill>
                  <a:srgbClr val="1750EB"/>
                </a:solidFill>
              </a:rPr>
              <a:t>2</a:t>
            </a:r>
            <a: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000000"/>
                </a:solidFill>
              </a:rPr>
              <a:t>root</a:t>
            </a:r>
            <a:r>
              <a:t>.getChildren().add(</a:t>
            </a:r>
            <a:r>
              <a:rPr>
                <a:solidFill>
                  <a:srgbClr val="000000"/>
                </a:solidFill>
              </a:rPr>
              <a:t>label</a:t>
            </a:r>
            <a: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000000"/>
                </a:solidFill>
              </a:rPr>
              <a:t>gonder</a:t>
            </a:r>
            <a:r>
              <a:t>.setOnAction((</a:t>
            </a:r>
            <a:r>
              <a:rPr>
                <a:solidFill>
                  <a:srgbClr val="000000"/>
                </a:solidFill>
              </a:rPr>
              <a:t>ActionEvent </a:t>
            </a:r>
            <a:r>
              <a:t>e) -&gt; { </a:t>
            </a:r>
            <a:r>
              <a:rPr>
                <a:solidFill>
                  <a:srgbClr val="0033B3"/>
                </a:solidFill>
              </a:rPr>
              <a:t>if</a:t>
            </a:r>
            <a: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851F91"/>
                </a:solidFill>
              </a:rPr>
              <a:t>yorum</a:t>
            </a:r>
            <a:r>
              <a:t>.getText() != </a:t>
            </a:r>
            <a:r>
              <a:rPr>
                <a:solidFill>
                  <a:srgbClr val="0033B3"/>
                </a:solidFill>
              </a:rPr>
              <a:t>null </a:t>
            </a:r>
            <a:r>
              <a:t>&amp;&amp; !</a:t>
            </a:r>
            <a:r>
              <a:rPr>
                <a:solidFill>
                  <a:srgbClr val="851F91"/>
                </a:solidFill>
              </a:rPr>
              <a:t>yorum</a:t>
            </a:r>
            <a:r>
              <a:t>.getText().isEmpty()) ){</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851F91"/>
                </a:solidFill>
              </a:rPr>
              <a:t>label</a:t>
            </a:r>
            <a:r>
              <a:t>.setText(</a:t>
            </a:r>
            <a:r>
              <a:rPr>
                <a:solidFill>
                  <a:srgbClr val="851F91"/>
                </a:solidFill>
              </a:rPr>
              <a:t>ad</a:t>
            </a:r>
            <a:r>
              <a:t>.getText() + </a:t>
            </a:r>
            <a:r>
              <a:rPr>
                <a:solidFill>
                  <a:srgbClr val="077D16"/>
                </a:solidFill>
              </a:rPr>
              <a:t>" " </a:t>
            </a:r>
            <a:r>
              <a:t>+ </a:t>
            </a:r>
            <a:r>
              <a:rPr>
                <a:solidFill>
                  <a:srgbClr val="851F91"/>
                </a:solidFill>
              </a:rPr>
              <a:t>soyad</a:t>
            </a:r>
            <a:r>
              <a:t>.getText() + </a:t>
            </a:r>
            <a:r>
              <a:rPr>
                <a:solidFill>
                  <a:srgbClr val="077D16"/>
                </a:solidFill>
              </a:rPr>
              <a:t>", "</a:t>
            </a:r>
          </a:p>
          <a:p>
            <a:pPr marL="0" indent="0" defTabSz="315468">
              <a:lnSpc>
                <a:spcPct val="100000"/>
              </a:lnSpc>
              <a:spcBef>
                <a:spcPts val="0"/>
              </a:spcBef>
              <a:buClrTx/>
              <a:buSzTx/>
              <a:buFontTx/>
              <a:buNone/>
              <a:defRPr sz="897">
                <a:solidFill>
                  <a:srgbClr val="077D16"/>
                </a:solidFill>
                <a:latin typeface="Courier New"/>
                <a:ea typeface="Courier New"/>
                <a:cs typeface="Courier New"/>
                <a:sym typeface="Courier New"/>
              </a:defRPr>
            </a:pPr>
            <a:r>
              <a:t>                    </a:t>
            </a:r>
            <a:r>
              <a:rPr>
                <a:solidFill>
                  <a:srgbClr val="080808"/>
                </a:solidFill>
              </a:rPr>
              <a:t>+ </a:t>
            </a:r>
            <a:r>
              <a:t>"yorumunuz için teşekkürler!"</a:t>
            </a:r>
            <a:r>
              <a:rPr>
                <a:solidFill>
                  <a:srgbClr val="080808"/>
                </a:solidFill>
              </a:rP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0033B3"/>
                </a:solidFill>
              </a:rPr>
              <a:t>else</a:t>
            </a:r>
            <a:r>
              <a:t>{</a:t>
            </a:r>
          </a:p>
          <a:p>
            <a:pPr marL="0" indent="0" defTabSz="315468">
              <a:lnSpc>
                <a:spcPct val="100000"/>
              </a:lnSpc>
              <a:spcBef>
                <a:spcPts val="0"/>
              </a:spcBef>
              <a:buClrTx/>
              <a:buSzTx/>
              <a:buFontTx/>
              <a:buNone/>
              <a:defRPr sz="897">
                <a:solidFill>
                  <a:srgbClr val="077D16"/>
                </a:solidFill>
                <a:latin typeface="Courier New"/>
                <a:ea typeface="Courier New"/>
                <a:cs typeface="Courier New"/>
                <a:sym typeface="Courier New"/>
              </a:defRPr>
            </a:pPr>
            <a:r>
              <a:rPr>
                <a:solidFill>
                  <a:srgbClr val="080808"/>
                </a:solidFill>
              </a:rPr>
              <a:t>            </a:t>
            </a:r>
            <a:r>
              <a:rPr>
                <a:solidFill>
                  <a:srgbClr val="851F91"/>
                </a:solidFill>
              </a:rPr>
              <a:t>label</a:t>
            </a:r>
            <a:r>
              <a:rPr>
                <a:solidFill>
                  <a:srgbClr val="080808"/>
                </a:solidFill>
              </a:rPr>
              <a:t>.setText(</a:t>
            </a:r>
            <a:r>
              <a:t>"Bir yorum yapmadınız."</a:t>
            </a:r>
            <a:r>
              <a:rPr>
                <a:solidFill>
                  <a:srgbClr val="080808"/>
                </a:solidFill>
              </a:rP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 });</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000000"/>
                </a:solidFill>
              </a:rPr>
              <a:t>temizle</a:t>
            </a:r>
            <a:r>
              <a:t>.setOnAction((</a:t>
            </a:r>
            <a:r>
              <a:rPr>
                <a:solidFill>
                  <a:srgbClr val="000000"/>
                </a:solidFill>
              </a:rPr>
              <a:t>ActionEvent </a:t>
            </a:r>
            <a:r>
              <a:t>e) -&gt; { </a:t>
            </a:r>
            <a:r>
              <a:rPr>
                <a:solidFill>
                  <a:srgbClr val="851F91"/>
                </a:solidFill>
              </a:rPr>
              <a:t>ad</a:t>
            </a:r>
            <a:r>
              <a:t>.clear();</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851F91"/>
                </a:solidFill>
              </a:rPr>
              <a:t>soyad</a:t>
            </a:r>
            <a:r>
              <a:t>.clear(); </a:t>
            </a:r>
            <a:r>
              <a:rPr>
                <a:solidFill>
                  <a:srgbClr val="851F91"/>
                </a:solidFill>
              </a:rPr>
              <a:t>yorum</a:t>
            </a:r>
            <a:r>
              <a:t>.clear(); </a:t>
            </a:r>
            <a:r>
              <a:rPr>
                <a:solidFill>
                  <a:srgbClr val="851F91"/>
                </a:solidFill>
              </a:rPr>
              <a:t>label</a:t>
            </a:r>
            <a:r>
              <a:t>.setText(</a:t>
            </a:r>
            <a:r>
              <a:rPr>
                <a:solidFill>
                  <a:srgbClr val="0033B3"/>
                </a:solidFill>
              </a:rPr>
              <a:t>null</a:t>
            </a:r>
            <a: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endParaRP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stage.show();</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endParaRPr/>
          </a:p>
          <a:p>
            <a:pPr marL="0" indent="0" defTabSz="315468">
              <a:lnSpc>
                <a:spcPct val="100000"/>
              </a:lnSpc>
              <a:spcBef>
                <a:spcPts val="0"/>
              </a:spcBef>
              <a:buClrTx/>
              <a:buSzTx/>
              <a:buFontTx/>
              <a:buNone/>
              <a:defRPr sz="897">
                <a:solidFill>
                  <a:srgbClr val="0033B3"/>
                </a:solidFill>
                <a:latin typeface="Courier New"/>
                <a:ea typeface="Courier New"/>
                <a:cs typeface="Courier New"/>
                <a:sym typeface="Courier New"/>
              </a:defRPr>
            </a:pPr>
            <a:r>
              <a:rPr>
                <a:solidFill>
                  <a:srgbClr val="080808"/>
                </a:solidFill>
              </a:rPr>
              <a:t>    </a:t>
            </a:r>
            <a:r>
              <a:t>public static void </a:t>
            </a:r>
            <a:r>
              <a:rPr>
                <a:solidFill>
                  <a:srgbClr val="00627A"/>
                </a:solidFill>
              </a:rPr>
              <a:t>main</a:t>
            </a:r>
            <a:r>
              <a:rPr>
                <a:solidFill>
                  <a:srgbClr val="080808"/>
                </a:solidFill>
              </a:rPr>
              <a:t>(</a:t>
            </a:r>
            <a:r>
              <a:rPr>
                <a:solidFill>
                  <a:srgbClr val="000000"/>
                </a:solidFill>
              </a:rPr>
              <a:t>String</a:t>
            </a:r>
            <a:r>
              <a:rPr>
                <a:solidFill>
                  <a:srgbClr val="080808"/>
                </a:solidFill>
              </a:rPr>
              <a:t>[] args) {</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i="1"/>
              <a:t>launch</a:t>
            </a:r>
            <a: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Password Field"/>
          <p:cNvSpPr txBox="1">
            <a:spLocks noGrp="1"/>
          </p:cNvSpPr>
          <p:nvPr>
            <p:ph type="title"/>
          </p:nvPr>
        </p:nvSpPr>
        <p:spPr>
          <a:prstGeom prst="rect">
            <a:avLst/>
          </a:prstGeom>
        </p:spPr>
        <p:txBody>
          <a:bodyPr/>
          <a:lstStyle/>
          <a:p>
            <a:r>
              <a:t>Password Field</a:t>
            </a:r>
          </a:p>
        </p:txBody>
      </p:sp>
      <p:sp>
        <p:nvSpPr>
          <p:cNvPr id="215" name="Password field ile şifre okuyabilirsiniz."/>
          <p:cNvSpPr txBox="1">
            <a:spLocks noGrp="1"/>
          </p:cNvSpPr>
          <p:nvPr>
            <p:ph type="body" idx="1"/>
          </p:nvPr>
        </p:nvSpPr>
        <p:spPr>
          <a:prstGeom prst="rect">
            <a:avLst/>
          </a:prstGeom>
        </p:spPr>
        <p:txBody>
          <a:bodyPr/>
          <a:lstStyle/>
          <a:p>
            <a:r>
              <a:rPr lang="en-US" dirty="0"/>
              <a:t>You can read the password with the password field.</a:t>
            </a:r>
            <a:endParaRPr dirty="0"/>
          </a:p>
        </p:txBody>
      </p:sp>
      <p:pic>
        <p:nvPicPr>
          <p:cNvPr id="216" name="Screen Shot 2022-05-09 at 15.48.02.png" descr="Screen Shot 2022-05-09 at 15.48.02.png"/>
          <p:cNvPicPr>
            <a:picLocks noChangeAspect="1"/>
          </p:cNvPicPr>
          <p:nvPr/>
        </p:nvPicPr>
        <p:blipFill>
          <a:blip r:embed="rId2"/>
          <a:stretch>
            <a:fillRect/>
          </a:stretch>
        </p:blipFill>
        <p:spPr>
          <a:xfrm>
            <a:off x="8091461" y="4230291"/>
            <a:ext cx="9279154" cy="3313984"/>
          </a:xfrm>
          <a:prstGeom prst="rect">
            <a:avLst/>
          </a:prstGeom>
          <a:ln w="12700">
            <a:miter lim="400000"/>
          </a:ln>
        </p:spPr>
      </p:pic>
      <p:sp>
        <p:nvSpPr>
          <p:cNvPr id="217" name="PasswordField passwordField = new PasswordField();…"/>
          <p:cNvSpPr txBox="1"/>
          <p:nvPr/>
        </p:nvSpPr>
        <p:spPr>
          <a:xfrm>
            <a:off x="6355401" y="6731024"/>
            <a:ext cx="11673198" cy="1498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defTabSz="457200">
              <a:spcBef>
                <a:spcPts val="800"/>
              </a:spcBef>
              <a:defRPr sz="3000">
                <a:latin typeface="Courier New"/>
                <a:ea typeface="Courier New"/>
                <a:cs typeface="Courier New"/>
                <a:sym typeface="Courier New"/>
              </a:defRPr>
            </a:pPr>
            <a:r>
              <a:t>PasswordField passwordField </a:t>
            </a:r>
            <a:r>
              <a:rPr>
                <a:solidFill>
                  <a:srgbClr val="080808"/>
                </a:solidFill>
              </a:rPr>
              <a:t>= </a:t>
            </a:r>
            <a:r>
              <a:rPr>
                <a:solidFill>
                  <a:srgbClr val="0033B3"/>
                </a:solidFill>
              </a:rPr>
              <a:t>new </a:t>
            </a:r>
            <a:r>
              <a:rPr>
                <a:solidFill>
                  <a:srgbClr val="080808"/>
                </a:solidFill>
              </a:rPr>
              <a:t>PasswordField(); </a:t>
            </a:r>
          </a:p>
          <a:p>
            <a:pPr defTabSz="457200">
              <a:spcBef>
                <a:spcPts val="800"/>
              </a:spcBef>
              <a:defRPr sz="3000">
                <a:solidFill>
                  <a:srgbClr val="080808"/>
                </a:solidFill>
                <a:latin typeface="Courier New"/>
                <a:ea typeface="Courier New"/>
                <a:cs typeface="Courier New"/>
                <a:sym typeface="Courier New"/>
              </a:defRPr>
            </a:pPr>
            <a:r>
              <a:rPr>
                <a:solidFill>
                  <a:srgbClr val="000000"/>
                </a:solidFill>
              </a:rPr>
              <a:t>passwordField</a:t>
            </a:r>
            <a:r>
              <a:t>.setPromptText(</a:t>
            </a:r>
            <a:r>
              <a:rPr>
                <a:solidFill>
                  <a:srgbClr val="077D16"/>
                </a:solidFill>
              </a:rPr>
              <a:t>"Şifreniz"</a:t>
            </a:r>
            <a:r>
              <a:t>);</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Google Shape;90;p8"/>
          <p:cNvSpPr txBox="1">
            <a:spLocks noGrp="1"/>
          </p:cNvSpPr>
          <p:nvPr>
            <p:ph type="title"/>
          </p:nvPr>
        </p:nvSpPr>
        <p:spPr>
          <a:xfrm>
            <a:off x="765750" y="263524"/>
            <a:ext cx="22852500" cy="2022445"/>
          </a:xfrm>
          <a:prstGeom prst="rect">
            <a:avLst/>
          </a:prstGeom>
        </p:spPr>
        <p:txBody>
          <a:bodyPr/>
          <a:lstStyle/>
          <a:p>
            <a:pPr>
              <a:defRPr sz="6400"/>
            </a:pPr>
            <a:r>
              <a:rPr lang="en-US" dirty="0"/>
              <a:t>Visual</a:t>
            </a:r>
            <a:r>
              <a:rPr dirty="0"/>
              <a:t> Program </a:t>
            </a:r>
            <a:br>
              <a:rPr dirty="0"/>
            </a:br>
            <a:r>
              <a:rPr lang="en-US" sz="4800" dirty="0">
                <a:solidFill>
                  <a:srgbClr val="00B050"/>
                </a:solidFill>
              </a:rPr>
              <a:t>Example</a:t>
            </a:r>
            <a:r>
              <a:rPr sz="4800" dirty="0">
                <a:solidFill>
                  <a:srgbClr val="00B050"/>
                </a:solidFill>
              </a:rPr>
              <a:t> - 8</a:t>
            </a:r>
          </a:p>
        </p:txBody>
      </p:sp>
      <p:sp>
        <p:nvSpPr>
          <p:cNvPr id="220" name="Google Shape;91;p8"/>
          <p:cNvSpPr txBox="1">
            <a:spLocks noGrp="1"/>
          </p:cNvSpPr>
          <p:nvPr>
            <p:ph type="body" idx="1"/>
          </p:nvPr>
        </p:nvSpPr>
        <p:spPr>
          <a:xfrm>
            <a:off x="838230" y="2606682"/>
            <a:ext cx="22707542" cy="9823485"/>
          </a:xfrm>
          <a:prstGeom prst="rect">
            <a:avLst/>
          </a:prstGeom>
        </p:spPr>
        <p:txBody>
          <a:bodyPr/>
          <a:lstStyle>
            <a:lvl1pPr marL="685800" indent="-685800">
              <a:spcBef>
                <a:spcPts val="0"/>
              </a:spcBef>
            </a:lvl1pPr>
          </a:lstStyle>
          <a:p>
            <a:r>
              <a:rPr lang="en-US" dirty="0"/>
              <a:t>Let's prepare a visual program using Password.</a:t>
            </a:r>
            <a:endParaRPr dirty="0"/>
          </a:p>
        </p:txBody>
      </p:sp>
      <p:sp>
        <p:nvSpPr>
          <p:cNvPr id="221" name="Google Shape;92;p8"/>
          <p:cNvSpPr txBox="1">
            <a:spLocks noGrp="1"/>
          </p:cNvSpPr>
          <p:nvPr>
            <p:ph type="sldNum" sz="quarter" idx="4294967295"/>
          </p:nvPr>
        </p:nvSpPr>
        <p:spPr>
          <a:xfrm>
            <a:off x="20572871" y="12813614"/>
            <a:ext cx="534530" cy="52842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398" tIns="91398" rIns="91398" bIns="91398"/>
          <a:lstStyle/>
          <a:p>
            <a:fld id="{86CB4B4D-7CA3-9044-876B-883B54F8677D}" type="slidenum">
              <a:t>52</a:t>
            </a:fld>
            <a:endParaRPr/>
          </a:p>
        </p:txBody>
      </p:sp>
      <p:pic>
        <p:nvPicPr>
          <p:cNvPr id="222" name="Screen Shot 2022-05-09 at 15.59.22.png" descr="Screen Shot 2022-05-09 at 15.59.22.png"/>
          <p:cNvPicPr>
            <a:picLocks noChangeAspect="1"/>
          </p:cNvPicPr>
          <p:nvPr/>
        </p:nvPicPr>
        <p:blipFill>
          <a:blip r:embed="rId2"/>
          <a:stretch>
            <a:fillRect/>
          </a:stretch>
        </p:blipFill>
        <p:spPr>
          <a:xfrm>
            <a:off x="9575800" y="4064000"/>
            <a:ext cx="5232400" cy="5588000"/>
          </a:xfrm>
          <a:prstGeom prst="rect">
            <a:avLst/>
          </a:prstGeom>
          <a:ln w="12700">
            <a:miter lim="400000"/>
          </a:ln>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Password Programı"/>
          <p:cNvSpPr txBox="1">
            <a:spLocks noGrp="1"/>
          </p:cNvSpPr>
          <p:nvPr>
            <p:ph type="title"/>
          </p:nvPr>
        </p:nvSpPr>
        <p:spPr>
          <a:prstGeom prst="rect">
            <a:avLst/>
          </a:prstGeom>
        </p:spPr>
        <p:txBody>
          <a:bodyPr/>
          <a:lstStyle/>
          <a:p>
            <a:r>
              <a:rPr dirty="0"/>
              <a:t>Password Program</a:t>
            </a:r>
          </a:p>
        </p:txBody>
      </p:sp>
      <p:sp>
        <p:nvSpPr>
          <p:cNvPr id="225" name="package com.example.kontrollerprj1;…"/>
          <p:cNvSpPr txBox="1">
            <a:spLocks noGrp="1"/>
          </p:cNvSpPr>
          <p:nvPr>
            <p:ph type="body" idx="1"/>
          </p:nvPr>
        </p:nvSpPr>
        <p:spPr>
          <a:prstGeom prst="rect">
            <a:avLst/>
          </a:prstGeom>
        </p:spPr>
        <p:txBody>
          <a:bodyPr>
            <a:normAutofit/>
          </a:bodyPr>
          <a:lstStyle/>
          <a:p>
            <a:pPr marL="0" indent="0" defTabSz="443484">
              <a:lnSpc>
                <a:spcPct val="100000"/>
              </a:lnSpc>
              <a:spcBef>
                <a:spcPts val="0"/>
              </a:spcBef>
              <a:buClrTx/>
              <a:buSzTx/>
              <a:buFontTx/>
              <a:buNone/>
              <a:defRPr sz="1261">
                <a:latin typeface="Courier New"/>
                <a:ea typeface="Courier New"/>
                <a:cs typeface="Courier New"/>
                <a:sym typeface="Courier New"/>
              </a:defRPr>
            </a:pPr>
            <a:r>
              <a:rPr>
                <a:solidFill>
                  <a:srgbClr val="0033B3"/>
                </a:solidFill>
              </a:rPr>
              <a:t>package </a:t>
            </a:r>
            <a:r>
              <a:t>com.example.kontrollerprj1</a:t>
            </a:r>
            <a:r>
              <a:rPr>
                <a:solidFill>
                  <a:srgbClr val="080808"/>
                </a:solidFill>
              </a:rPr>
              <a:t>;</a:t>
            </a:r>
          </a:p>
          <a:p>
            <a:pPr marL="0" indent="0" defTabSz="443484">
              <a:lnSpc>
                <a:spcPct val="100000"/>
              </a:lnSpc>
              <a:spcBef>
                <a:spcPts val="0"/>
              </a:spcBef>
              <a:buClrTx/>
              <a:buSzTx/>
              <a:buFontTx/>
              <a:buNone/>
              <a:defRPr sz="1261">
                <a:solidFill>
                  <a:srgbClr val="080808"/>
                </a:solidFill>
                <a:latin typeface="Courier New"/>
                <a:ea typeface="Courier New"/>
                <a:cs typeface="Courier New"/>
                <a:sym typeface="Courier New"/>
              </a:defRPr>
            </a:pPr>
            <a:endParaRPr>
              <a:solidFill>
                <a:srgbClr val="080808"/>
              </a:solidFill>
            </a:endParaRPr>
          </a:p>
          <a:p>
            <a:pPr marL="0" indent="0" defTabSz="443484">
              <a:lnSpc>
                <a:spcPct val="100000"/>
              </a:lnSpc>
              <a:spcBef>
                <a:spcPts val="0"/>
              </a:spcBef>
              <a:buClrTx/>
              <a:buSzTx/>
              <a:buFontTx/>
              <a:buNone/>
              <a:defRPr sz="1261">
                <a:latin typeface="Courier New"/>
                <a:ea typeface="Courier New"/>
                <a:cs typeface="Courier New"/>
                <a:sym typeface="Courier New"/>
              </a:defRPr>
            </a:pPr>
            <a:r>
              <a:rPr>
                <a:solidFill>
                  <a:srgbClr val="0033B3"/>
                </a:solidFill>
              </a:rPr>
              <a:t>import </a:t>
            </a:r>
            <a:r>
              <a:t>javafx.application.Application</a:t>
            </a:r>
            <a:r>
              <a:rPr>
                <a:solidFill>
                  <a:srgbClr val="080808"/>
                </a:solidFill>
              </a:rPr>
              <a:t>;</a:t>
            </a:r>
          </a:p>
          <a:p>
            <a:pPr marL="0" indent="0" defTabSz="443484">
              <a:lnSpc>
                <a:spcPct val="100000"/>
              </a:lnSpc>
              <a:spcBef>
                <a:spcPts val="0"/>
              </a:spcBef>
              <a:buClrTx/>
              <a:buSzTx/>
              <a:buFontTx/>
              <a:buNone/>
              <a:defRPr sz="1261">
                <a:latin typeface="Courier New"/>
                <a:ea typeface="Courier New"/>
                <a:cs typeface="Courier New"/>
                <a:sym typeface="Courier New"/>
              </a:defRPr>
            </a:pPr>
            <a:r>
              <a:rPr>
                <a:solidFill>
                  <a:srgbClr val="0033B3"/>
                </a:solidFill>
              </a:rPr>
              <a:t>import </a:t>
            </a:r>
            <a:r>
              <a:t>javafx.event.ActionEvent</a:t>
            </a:r>
            <a:r>
              <a:rPr>
                <a:solidFill>
                  <a:srgbClr val="080808"/>
                </a:solidFill>
              </a:rPr>
              <a:t>;</a:t>
            </a:r>
          </a:p>
          <a:p>
            <a:pPr marL="0" indent="0" defTabSz="443484">
              <a:lnSpc>
                <a:spcPct val="100000"/>
              </a:lnSpc>
              <a:spcBef>
                <a:spcPts val="0"/>
              </a:spcBef>
              <a:buClrTx/>
              <a:buSzTx/>
              <a:buFontTx/>
              <a:buNone/>
              <a:defRPr sz="1261">
                <a:latin typeface="Courier New"/>
                <a:ea typeface="Courier New"/>
                <a:cs typeface="Courier New"/>
                <a:sym typeface="Courier New"/>
              </a:defRPr>
            </a:pPr>
            <a:r>
              <a:rPr>
                <a:solidFill>
                  <a:srgbClr val="0033B3"/>
                </a:solidFill>
              </a:rPr>
              <a:t>import </a:t>
            </a:r>
            <a:r>
              <a:t>javafx.geometry.Insets</a:t>
            </a:r>
            <a:r>
              <a:rPr>
                <a:solidFill>
                  <a:srgbClr val="080808"/>
                </a:solidFill>
              </a:rPr>
              <a:t>;</a:t>
            </a:r>
          </a:p>
          <a:p>
            <a:pPr marL="0" indent="0" defTabSz="443484">
              <a:lnSpc>
                <a:spcPct val="100000"/>
              </a:lnSpc>
              <a:spcBef>
                <a:spcPts val="0"/>
              </a:spcBef>
              <a:buClrTx/>
              <a:buSzTx/>
              <a:buFontTx/>
              <a:buNone/>
              <a:defRPr sz="1261">
                <a:latin typeface="Courier New"/>
                <a:ea typeface="Courier New"/>
                <a:cs typeface="Courier New"/>
                <a:sym typeface="Courier New"/>
              </a:defRPr>
            </a:pPr>
            <a:r>
              <a:rPr>
                <a:solidFill>
                  <a:srgbClr val="0033B3"/>
                </a:solidFill>
              </a:rPr>
              <a:t>import </a:t>
            </a:r>
            <a:r>
              <a:t>javafx.geometry.Pos</a:t>
            </a:r>
            <a:r>
              <a:rPr>
                <a:solidFill>
                  <a:srgbClr val="080808"/>
                </a:solidFill>
              </a:rPr>
              <a:t>;</a:t>
            </a:r>
          </a:p>
          <a:p>
            <a:pPr marL="0" indent="0" defTabSz="443484">
              <a:lnSpc>
                <a:spcPct val="100000"/>
              </a:lnSpc>
              <a:spcBef>
                <a:spcPts val="0"/>
              </a:spcBef>
              <a:buClrTx/>
              <a:buSzTx/>
              <a:buFontTx/>
              <a:buNone/>
              <a:defRPr sz="1261">
                <a:latin typeface="Courier New"/>
                <a:ea typeface="Courier New"/>
                <a:cs typeface="Courier New"/>
                <a:sym typeface="Courier New"/>
              </a:defRPr>
            </a:pPr>
            <a:r>
              <a:rPr>
                <a:solidFill>
                  <a:srgbClr val="0033B3"/>
                </a:solidFill>
              </a:rPr>
              <a:t>import </a:t>
            </a:r>
            <a:r>
              <a:t>javafx.scene.Scene</a:t>
            </a:r>
            <a:r>
              <a:rPr>
                <a:solidFill>
                  <a:srgbClr val="080808"/>
                </a:solidFill>
              </a:rPr>
              <a:t>;</a:t>
            </a:r>
          </a:p>
          <a:p>
            <a:pPr marL="0" indent="0" defTabSz="443484">
              <a:lnSpc>
                <a:spcPct val="100000"/>
              </a:lnSpc>
              <a:spcBef>
                <a:spcPts val="0"/>
              </a:spcBef>
              <a:buClrTx/>
              <a:buSzTx/>
              <a:buFontTx/>
              <a:buNone/>
              <a:defRPr sz="1261">
                <a:latin typeface="Courier New"/>
                <a:ea typeface="Courier New"/>
                <a:cs typeface="Courier New"/>
                <a:sym typeface="Courier New"/>
              </a:defRPr>
            </a:pPr>
            <a:r>
              <a:rPr>
                <a:solidFill>
                  <a:srgbClr val="0033B3"/>
                </a:solidFill>
              </a:rPr>
              <a:t>import </a:t>
            </a:r>
            <a:r>
              <a:t>javafx.scene.control.</a:t>
            </a:r>
            <a:r>
              <a:rPr>
                <a:solidFill>
                  <a:srgbClr val="080808"/>
                </a:solidFill>
              </a:rPr>
              <a:t>*;</a:t>
            </a:r>
          </a:p>
          <a:p>
            <a:pPr marL="0" indent="0" defTabSz="443484">
              <a:lnSpc>
                <a:spcPct val="100000"/>
              </a:lnSpc>
              <a:spcBef>
                <a:spcPts val="0"/>
              </a:spcBef>
              <a:buClrTx/>
              <a:buSzTx/>
              <a:buFontTx/>
              <a:buNone/>
              <a:defRPr sz="1261">
                <a:latin typeface="Courier New"/>
                <a:ea typeface="Courier New"/>
                <a:cs typeface="Courier New"/>
                <a:sym typeface="Courier New"/>
              </a:defRPr>
            </a:pPr>
            <a:r>
              <a:rPr>
                <a:solidFill>
                  <a:srgbClr val="0033B3"/>
                </a:solidFill>
              </a:rPr>
              <a:t>import </a:t>
            </a:r>
            <a:r>
              <a:t>javafx.scene.layout.GridPane</a:t>
            </a:r>
            <a:r>
              <a:rPr>
                <a:solidFill>
                  <a:srgbClr val="080808"/>
                </a:solidFill>
              </a:rPr>
              <a:t>;</a:t>
            </a:r>
          </a:p>
          <a:p>
            <a:pPr marL="0" indent="0" defTabSz="443484">
              <a:lnSpc>
                <a:spcPct val="100000"/>
              </a:lnSpc>
              <a:spcBef>
                <a:spcPts val="0"/>
              </a:spcBef>
              <a:buClrTx/>
              <a:buSzTx/>
              <a:buFontTx/>
              <a:buNone/>
              <a:defRPr sz="1261">
                <a:latin typeface="Courier New"/>
                <a:ea typeface="Courier New"/>
                <a:cs typeface="Courier New"/>
                <a:sym typeface="Courier New"/>
              </a:defRPr>
            </a:pPr>
            <a:r>
              <a:rPr>
                <a:solidFill>
                  <a:srgbClr val="0033B3"/>
                </a:solidFill>
              </a:rPr>
              <a:t>import </a:t>
            </a:r>
            <a:r>
              <a:t>javafx.scene.layout.HBox</a:t>
            </a:r>
            <a:r>
              <a:rPr>
                <a:solidFill>
                  <a:srgbClr val="080808"/>
                </a:solidFill>
              </a:rPr>
              <a:t>;</a:t>
            </a:r>
          </a:p>
          <a:p>
            <a:pPr marL="0" indent="0" defTabSz="443484">
              <a:lnSpc>
                <a:spcPct val="100000"/>
              </a:lnSpc>
              <a:spcBef>
                <a:spcPts val="0"/>
              </a:spcBef>
              <a:buClrTx/>
              <a:buSzTx/>
              <a:buFontTx/>
              <a:buNone/>
              <a:defRPr sz="1261">
                <a:latin typeface="Courier New"/>
                <a:ea typeface="Courier New"/>
                <a:cs typeface="Courier New"/>
                <a:sym typeface="Courier New"/>
              </a:defRPr>
            </a:pPr>
            <a:r>
              <a:rPr>
                <a:solidFill>
                  <a:srgbClr val="0033B3"/>
                </a:solidFill>
              </a:rPr>
              <a:t>import </a:t>
            </a:r>
            <a:r>
              <a:t>javafx.scene.layout.VBox</a:t>
            </a:r>
            <a:r>
              <a:rPr>
                <a:solidFill>
                  <a:srgbClr val="080808"/>
                </a:solidFill>
              </a:rPr>
              <a:t>;</a:t>
            </a:r>
          </a:p>
          <a:p>
            <a:pPr marL="0" indent="0" defTabSz="443484">
              <a:lnSpc>
                <a:spcPct val="100000"/>
              </a:lnSpc>
              <a:spcBef>
                <a:spcPts val="0"/>
              </a:spcBef>
              <a:buClrTx/>
              <a:buSzTx/>
              <a:buFontTx/>
              <a:buNone/>
              <a:defRPr sz="1261">
                <a:latin typeface="Courier New"/>
                <a:ea typeface="Courier New"/>
                <a:cs typeface="Courier New"/>
                <a:sym typeface="Courier New"/>
              </a:defRPr>
            </a:pPr>
            <a:r>
              <a:rPr>
                <a:solidFill>
                  <a:srgbClr val="0033B3"/>
                </a:solidFill>
              </a:rPr>
              <a:t>import </a:t>
            </a:r>
            <a:r>
              <a:t>javafx.scene.paint.Color</a:t>
            </a:r>
            <a:r>
              <a:rPr>
                <a:solidFill>
                  <a:srgbClr val="080808"/>
                </a:solidFill>
              </a:rPr>
              <a:t>;</a:t>
            </a:r>
          </a:p>
          <a:p>
            <a:pPr marL="0" indent="0" defTabSz="443484">
              <a:lnSpc>
                <a:spcPct val="100000"/>
              </a:lnSpc>
              <a:spcBef>
                <a:spcPts val="0"/>
              </a:spcBef>
              <a:buClrTx/>
              <a:buSzTx/>
              <a:buFontTx/>
              <a:buNone/>
              <a:defRPr sz="1261">
                <a:latin typeface="Courier New"/>
                <a:ea typeface="Courier New"/>
                <a:cs typeface="Courier New"/>
                <a:sym typeface="Courier New"/>
              </a:defRPr>
            </a:pPr>
            <a:r>
              <a:rPr>
                <a:solidFill>
                  <a:srgbClr val="0033B3"/>
                </a:solidFill>
              </a:rPr>
              <a:t>import </a:t>
            </a:r>
            <a:r>
              <a:t>javafx.scene.text.Font</a:t>
            </a:r>
            <a:r>
              <a:rPr>
                <a:solidFill>
                  <a:srgbClr val="080808"/>
                </a:solidFill>
              </a:rPr>
              <a:t>;</a:t>
            </a:r>
          </a:p>
          <a:p>
            <a:pPr marL="0" indent="0" defTabSz="443484">
              <a:lnSpc>
                <a:spcPct val="100000"/>
              </a:lnSpc>
              <a:spcBef>
                <a:spcPts val="0"/>
              </a:spcBef>
              <a:buClrTx/>
              <a:buSzTx/>
              <a:buFontTx/>
              <a:buNone/>
              <a:defRPr sz="1261">
                <a:latin typeface="Courier New"/>
                <a:ea typeface="Courier New"/>
                <a:cs typeface="Courier New"/>
                <a:sym typeface="Courier New"/>
              </a:defRPr>
            </a:pPr>
            <a:r>
              <a:rPr>
                <a:solidFill>
                  <a:srgbClr val="0033B3"/>
                </a:solidFill>
              </a:rPr>
              <a:t>import </a:t>
            </a:r>
            <a:r>
              <a:t>javafx.stage.Stage</a:t>
            </a:r>
            <a:r>
              <a:rPr>
                <a:solidFill>
                  <a:srgbClr val="080808"/>
                </a:solidFill>
              </a:rPr>
              <a:t>;</a:t>
            </a:r>
          </a:p>
          <a:p>
            <a:pPr marL="0" indent="0" defTabSz="443484">
              <a:lnSpc>
                <a:spcPct val="100000"/>
              </a:lnSpc>
              <a:spcBef>
                <a:spcPts val="0"/>
              </a:spcBef>
              <a:buClrTx/>
              <a:buSzTx/>
              <a:buFontTx/>
              <a:buNone/>
              <a:defRPr sz="1261">
                <a:solidFill>
                  <a:srgbClr val="080808"/>
                </a:solidFill>
                <a:latin typeface="Courier New"/>
                <a:ea typeface="Courier New"/>
                <a:cs typeface="Courier New"/>
                <a:sym typeface="Courier New"/>
              </a:defRPr>
            </a:pPr>
            <a:endParaRPr>
              <a:solidFill>
                <a:srgbClr val="080808"/>
              </a:solidFill>
            </a:endParaRPr>
          </a:p>
          <a:p>
            <a:pPr marL="0" indent="0" defTabSz="443484">
              <a:lnSpc>
                <a:spcPct val="100000"/>
              </a:lnSpc>
              <a:spcBef>
                <a:spcPts val="0"/>
              </a:spcBef>
              <a:buClrTx/>
              <a:buSzTx/>
              <a:buFontTx/>
              <a:buNone/>
              <a:defRPr sz="1261">
                <a:latin typeface="Courier New"/>
                <a:ea typeface="Courier New"/>
                <a:cs typeface="Courier New"/>
                <a:sym typeface="Courier New"/>
              </a:defRPr>
            </a:pPr>
            <a:r>
              <a:rPr>
                <a:solidFill>
                  <a:srgbClr val="0033B3"/>
                </a:solidFill>
              </a:rPr>
              <a:t>import </a:t>
            </a:r>
            <a:r>
              <a:t>java.io.IOException</a:t>
            </a:r>
            <a:r>
              <a:rPr>
                <a:solidFill>
                  <a:srgbClr val="080808"/>
                </a:solidFill>
              </a:rPr>
              <a:t>;</a:t>
            </a:r>
          </a:p>
          <a:p>
            <a:pPr marL="0" indent="0" defTabSz="443484">
              <a:lnSpc>
                <a:spcPct val="100000"/>
              </a:lnSpc>
              <a:spcBef>
                <a:spcPts val="0"/>
              </a:spcBef>
              <a:buClrTx/>
              <a:buSzTx/>
              <a:buFontTx/>
              <a:buNone/>
              <a:defRPr sz="1261">
                <a:solidFill>
                  <a:srgbClr val="080808"/>
                </a:solidFill>
                <a:latin typeface="Courier New"/>
                <a:ea typeface="Courier New"/>
                <a:cs typeface="Courier New"/>
                <a:sym typeface="Courier New"/>
              </a:defRPr>
            </a:pPr>
            <a:endParaRPr>
              <a:solidFill>
                <a:srgbClr val="080808"/>
              </a:solidFill>
            </a:endParaRPr>
          </a:p>
          <a:p>
            <a:pPr marL="0" indent="0" defTabSz="443484">
              <a:lnSpc>
                <a:spcPct val="100000"/>
              </a:lnSpc>
              <a:spcBef>
                <a:spcPts val="0"/>
              </a:spcBef>
              <a:buClrTx/>
              <a:buSzTx/>
              <a:buFontTx/>
              <a:buNone/>
              <a:defRPr sz="1261">
                <a:latin typeface="Courier New"/>
                <a:ea typeface="Courier New"/>
                <a:cs typeface="Courier New"/>
                <a:sym typeface="Courier New"/>
              </a:defRPr>
            </a:pPr>
            <a:r>
              <a:rPr>
                <a:solidFill>
                  <a:srgbClr val="0033B3"/>
                </a:solidFill>
              </a:rPr>
              <a:t>public class </a:t>
            </a:r>
            <a:r>
              <a:t>HelloApplication </a:t>
            </a:r>
            <a:r>
              <a:rPr>
                <a:solidFill>
                  <a:srgbClr val="0033B3"/>
                </a:solidFill>
              </a:rPr>
              <a:t>extends </a:t>
            </a:r>
            <a:r>
              <a:t>Application </a:t>
            </a:r>
            <a:r>
              <a:rPr>
                <a:solidFill>
                  <a:srgbClr val="080808"/>
                </a:solidFill>
              </a:rPr>
              <a:t>{</a:t>
            </a:r>
          </a:p>
          <a:p>
            <a:pPr marL="0" indent="0" defTabSz="443484">
              <a:lnSpc>
                <a:spcPct val="100000"/>
              </a:lnSpc>
              <a:spcBef>
                <a:spcPts val="0"/>
              </a:spcBef>
              <a:buClrTx/>
              <a:buSzTx/>
              <a:buFontTx/>
              <a:buNone/>
              <a:defRPr sz="1261">
                <a:solidFill>
                  <a:srgbClr val="9E880C"/>
                </a:solidFill>
                <a:latin typeface="Courier New"/>
                <a:ea typeface="Courier New"/>
                <a:cs typeface="Courier New"/>
                <a:sym typeface="Courier New"/>
              </a:defRPr>
            </a:pPr>
            <a:r>
              <a:rPr>
                <a:solidFill>
                  <a:srgbClr val="080808"/>
                </a:solidFill>
              </a:rPr>
              <a:t>    </a:t>
            </a:r>
            <a:r>
              <a:t>@Override</a:t>
            </a:r>
          </a:p>
          <a:p>
            <a:pPr marL="0" indent="0" defTabSz="443484">
              <a:lnSpc>
                <a:spcPct val="100000"/>
              </a:lnSpc>
              <a:spcBef>
                <a:spcPts val="0"/>
              </a:spcBef>
              <a:buClrTx/>
              <a:buSzTx/>
              <a:buFontTx/>
              <a:buNone/>
              <a:defRPr sz="1261">
                <a:solidFill>
                  <a:srgbClr val="0033B3"/>
                </a:solidFill>
                <a:latin typeface="Courier New"/>
                <a:ea typeface="Courier New"/>
                <a:cs typeface="Courier New"/>
                <a:sym typeface="Courier New"/>
              </a:defRPr>
            </a:pPr>
            <a:r>
              <a:rPr>
                <a:solidFill>
                  <a:srgbClr val="9E880C"/>
                </a:solidFill>
              </a:rPr>
              <a:t>    </a:t>
            </a:r>
            <a:r>
              <a:t>public void </a:t>
            </a:r>
            <a:r>
              <a:rPr>
                <a:solidFill>
                  <a:srgbClr val="00627A"/>
                </a:solidFill>
              </a:rPr>
              <a:t>start</a:t>
            </a:r>
            <a:r>
              <a:rPr>
                <a:solidFill>
                  <a:srgbClr val="080808"/>
                </a:solidFill>
              </a:rPr>
              <a:t>(</a:t>
            </a:r>
            <a:r>
              <a:rPr>
                <a:solidFill>
                  <a:srgbClr val="000000"/>
                </a:solidFill>
              </a:rPr>
              <a:t>Stage </a:t>
            </a:r>
            <a:r>
              <a:rPr>
                <a:solidFill>
                  <a:srgbClr val="080808"/>
                </a:solidFill>
              </a:rPr>
              <a:t>stage) </a:t>
            </a:r>
            <a:r>
              <a:t>throws </a:t>
            </a:r>
            <a:r>
              <a:rPr>
                <a:solidFill>
                  <a:srgbClr val="000000"/>
                </a:solidFill>
              </a:rPr>
              <a:t>IOException </a:t>
            </a:r>
            <a:r>
              <a:rPr>
                <a:solidFill>
                  <a:srgbClr val="080808"/>
                </a:solidFill>
              </a:rPr>
              <a:t>{</a:t>
            </a:r>
          </a:p>
          <a:p>
            <a:pPr marL="0" indent="0" defTabSz="443484">
              <a:lnSpc>
                <a:spcPct val="100000"/>
              </a:lnSpc>
              <a:spcBef>
                <a:spcPts val="0"/>
              </a:spcBef>
              <a:buClrTx/>
              <a:buSzTx/>
              <a:buFontTx/>
              <a:buNone/>
              <a:defRPr sz="1261">
                <a:latin typeface="Courier New"/>
                <a:ea typeface="Courier New"/>
                <a:cs typeface="Courier New"/>
                <a:sym typeface="Courier New"/>
              </a:defRPr>
            </a:pPr>
            <a:r>
              <a:rPr>
                <a:solidFill>
                  <a:srgbClr val="080808"/>
                </a:solidFill>
              </a:rPr>
              <a:t>        </a:t>
            </a:r>
            <a:r>
              <a:rPr>
                <a:solidFill>
                  <a:srgbClr val="0033B3"/>
                </a:solidFill>
              </a:rPr>
              <a:t>final </a:t>
            </a:r>
            <a:r>
              <a:t>Label message </a:t>
            </a:r>
            <a:r>
              <a:rPr>
                <a:solidFill>
                  <a:srgbClr val="080808"/>
                </a:solidFill>
              </a:rPr>
              <a:t>= </a:t>
            </a:r>
            <a:r>
              <a:rPr>
                <a:solidFill>
                  <a:srgbClr val="0033B3"/>
                </a:solidFill>
              </a:rPr>
              <a:t>new </a:t>
            </a:r>
            <a:r>
              <a:rPr>
                <a:solidFill>
                  <a:srgbClr val="080808"/>
                </a:solidFill>
              </a:rPr>
              <a:t>Label(</a:t>
            </a:r>
            <a:r>
              <a:rPr>
                <a:solidFill>
                  <a:srgbClr val="077D16"/>
                </a:solidFill>
              </a:rPr>
              <a:t>""</a:t>
            </a:r>
            <a:r>
              <a:rPr>
                <a:solidFill>
                  <a:srgbClr val="080808"/>
                </a:solidFill>
              </a:rPr>
              <a:t>);</a:t>
            </a:r>
          </a:p>
          <a:p>
            <a:pPr marL="0" indent="0" defTabSz="443484">
              <a:lnSpc>
                <a:spcPct val="100000"/>
              </a:lnSpc>
              <a:spcBef>
                <a:spcPts val="0"/>
              </a:spcBef>
              <a:buClrTx/>
              <a:buSzTx/>
              <a:buFontTx/>
              <a:buNone/>
              <a:defRPr sz="1261">
                <a:solidFill>
                  <a:srgbClr val="080808"/>
                </a:solidFill>
                <a:latin typeface="Courier New"/>
                <a:ea typeface="Courier New"/>
                <a:cs typeface="Courier New"/>
                <a:sym typeface="Courier New"/>
              </a:defRPr>
            </a:pPr>
            <a:r>
              <a:t>        </a:t>
            </a:r>
            <a:r>
              <a:rPr>
                <a:solidFill>
                  <a:srgbClr val="000000"/>
                </a:solidFill>
              </a:rPr>
              <a:t>VBox vb </a:t>
            </a:r>
            <a:r>
              <a:t>= </a:t>
            </a:r>
            <a:r>
              <a:rPr>
                <a:solidFill>
                  <a:srgbClr val="0033B3"/>
                </a:solidFill>
              </a:rPr>
              <a:t>new </a:t>
            </a:r>
            <a:r>
              <a:t>VBox();</a:t>
            </a:r>
          </a:p>
          <a:p>
            <a:pPr marL="0" indent="0" defTabSz="443484">
              <a:lnSpc>
                <a:spcPct val="100000"/>
              </a:lnSpc>
              <a:spcBef>
                <a:spcPts val="0"/>
              </a:spcBef>
              <a:buClrTx/>
              <a:buSzTx/>
              <a:buFontTx/>
              <a:buNone/>
              <a:defRPr sz="1261">
                <a:solidFill>
                  <a:srgbClr val="080808"/>
                </a:solidFill>
                <a:latin typeface="Courier New"/>
                <a:ea typeface="Courier New"/>
                <a:cs typeface="Courier New"/>
                <a:sym typeface="Courier New"/>
              </a:defRPr>
            </a:pPr>
            <a:r>
              <a:t>        </a:t>
            </a:r>
            <a:r>
              <a:rPr>
                <a:solidFill>
                  <a:srgbClr val="000000"/>
                </a:solidFill>
              </a:rPr>
              <a:t>vb</a:t>
            </a:r>
            <a:r>
              <a:t>.setPadding(</a:t>
            </a:r>
            <a:r>
              <a:rPr>
                <a:solidFill>
                  <a:srgbClr val="0033B3"/>
                </a:solidFill>
              </a:rPr>
              <a:t>new </a:t>
            </a:r>
            <a:r>
              <a:t>Insets(</a:t>
            </a:r>
            <a:r>
              <a:rPr>
                <a:solidFill>
                  <a:srgbClr val="1750EB"/>
                </a:solidFill>
              </a:rPr>
              <a:t>10</a:t>
            </a:r>
            <a:r>
              <a:t>, </a:t>
            </a:r>
            <a:r>
              <a:rPr>
                <a:solidFill>
                  <a:srgbClr val="1750EB"/>
                </a:solidFill>
              </a:rPr>
              <a:t>0</a:t>
            </a:r>
            <a:r>
              <a:t>, </a:t>
            </a:r>
            <a:r>
              <a:rPr>
                <a:solidFill>
                  <a:srgbClr val="1750EB"/>
                </a:solidFill>
              </a:rPr>
              <a:t>0</a:t>
            </a:r>
            <a:r>
              <a:t>, </a:t>
            </a:r>
            <a:r>
              <a:rPr>
                <a:solidFill>
                  <a:srgbClr val="1750EB"/>
                </a:solidFill>
              </a:rPr>
              <a:t>10</a:t>
            </a:r>
            <a:r>
              <a:t>));</a:t>
            </a:r>
          </a:p>
          <a:p>
            <a:pPr marL="0" indent="0" defTabSz="443484">
              <a:lnSpc>
                <a:spcPct val="100000"/>
              </a:lnSpc>
              <a:spcBef>
                <a:spcPts val="0"/>
              </a:spcBef>
              <a:buClrTx/>
              <a:buSzTx/>
              <a:buFontTx/>
              <a:buNone/>
              <a:defRPr sz="1261">
                <a:solidFill>
                  <a:srgbClr val="080808"/>
                </a:solidFill>
                <a:latin typeface="Courier New"/>
                <a:ea typeface="Courier New"/>
                <a:cs typeface="Courier New"/>
                <a:sym typeface="Courier New"/>
              </a:defRPr>
            </a:pPr>
            <a:r>
              <a:t>        </a:t>
            </a:r>
            <a:r>
              <a:rPr>
                <a:solidFill>
                  <a:srgbClr val="000000"/>
                </a:solidFill>
              </a:rPr>
              <a:t>vb</a:t>
            </a:r>
            <a:r>
              <a:t>.setSpacing(</a:t>
            </a:r>
            <a:r>
              <a:rPr>
                <a:solidFill>
                  <a:srgbClr val="1750EB"/>
                </a:solidFill>
              </a:rPr>
              <a:t>10</a:t>
            </a:r>
            <a:r>
              <a:t>);</a:t>
            </a:r>
          </a:p>
          <a:p>
            <a:pPr marL="0" indent="0" defTabSz="443484">
              <a:lnSpc>
                <a:spcPct val="100000"/>
              </a:lnSpc>
              <a:spcBef>
                <a:spcPts val="0"/>
              </a:spcBef>
              <a:buClrTx/>
              <a:buSzTx/>
              <a:buFontTx/>
              <a:buNone/>
              <a:defRPr sz="1261">
                <a:solidFill>
                  <a:srgbClr val="080808"/>
                </a:solidFill>
                <a:latin typeface="Courier New"/>
                <a:ea typeface="Courier New"/>
                <a:cs typeface="Courier New"/>
                <a:sym typeface="Courier New"/>
              </a:defRPr>
            </a:pPr>
            <a:r>
              <a:t>        </a:t>
            </a:r>
            <a:r>
              <a:rPr>
                <a:solidFill>
                  <a:srgbClr val="000000"/>
                </a:solidFill>
              </a:rPr>
              <a:t>HBox hb </a:t>
            </a:r>
            <a:r>
              <a:t>= </a:t>
            </a:r>
            <a:r>
              <a:rPr>
                <a:solidFill>
                  <a:srgbClr val="0033B3"/>
                </a:solidFill>
              </a:rPr>
              <a:t>new </a:t>
            </a:r>
            <a:r>
              <a:t>HBox();</a:t>
            </a:r>
          </a:p>
          <a:p>
            <a:pPr marL="0" indent="0" defTabSz="443484">
              <a:lnSpc>
                <a:spcPct val="100000"/>
              </a:lnSpc>
              <a:spcBef>
                <a:spcPts val="0"/>
              </a:spcBef>
              <a:buClrTx/>
              <a:buSzTx/>
              <a:buFontTx/>
              <a:buNone/>
              <a:defRPr sz="1261">
                <a:solidFill>
                  <a:srgbClr val="080808"/>
                </a:solidFill>
                <a:latin typeface="Courier New"/>
                <a:ea typeface="Courier New"/>
                <a:cs typeface="Courier New"/>
                <a:sym typeface="Courier New"/>
              </a:defRPr>
            </a:pPr>
            <a:r>
              <a:t>        </a:t>
            </a:r>
            <a:r>
              <a:rPr>
                <a:solidFill>
                  <a:srgbClr val="000000"/>
                </a:solidFill>
              </a:rPr>
              <a:t>hb</a:t>
            </a:r>
            <a:r>
              <a:t>.setSpacing(</a:t>
            </a:r>
            <a:r>
              <a:rPr>
                <a:solidFill>
                  <a:srgbClr val="1750EB"/>
                </a:solidFill>
              </a:rPr>
              <a:t>10</a:t>
            </a:r>
            <a:r>
              <a:t>);</a:t>
            </a:r>
          </a:p>
          <a:p>
            <a:pPr marL="0" indent="0" defTabSz="443484">
              <a:lnSpc>
                <a:spcPct val="100000"/>
              </a:lnSpc>
              <a:spcBef>
                <a:spcPts val="0"/>
              </a:spcBef>
              <a:buClrTx/>
              <a:buSzTx/>
              <a:buFontTx/>
              <a:buNone/>
              <a:defRPr sz="1261">
                <a:solidFill>
                  <a:srgbClr val="080808"/>
                </a:solidFill>
                <a:latin typeface="Courier New"/>
                <a:ea typeface="Courier New"/>
                <a:cs typeface="Courier New"/>
                <a:sym typeface="Courier New"/>
              </a:defRPr>
            </a:pPr>
            <a:r>
              <a:t>        </a:t>
            </a:r>
            <a:r>
              <a:rPr>
                <a:solidFill>
                  <a:srgbClr val="000000"/>
                </a:solidFill>
              </a:rPr>
              <a:t>hb</a:t>
            </a:r>
            <a:r>
              <a:t>.setAlignment(</a:t>
            </a:r>
            <a:r>
              <a:rPr>
                <a:solidFill>
                  <a:srgbClr val="000000"/>
                </a:solidFill>
              </a:rPr>
              <a:t>Pos</a:t>
            </a:r>
            <a:r>
              <a:t>.</a:t>
            </a:r>
            <a:r>
              <a:rPr i="1">
                <a:solidFill>
                  <a:srgbClr val="872094"/>
                </a:solidFill>
              </a:rPr>
              <a:t>CENTER_LEFT</a:t>
            </a:r>
            <a:r>
              <a:t>);</a:t>
            </a:r>
          </a:p>
          <a:p>
            <a:pPr marL="0" indent="0" defTabSz="443484">
              <a:lnSpc>
                <a:spcPct val="100000"/>
              </a:lnSpc>
              <a:spcBef>
                <a:spcPts val="0"/>
              </a:spcBef>
              <a:buClrTx/>
              <a:buSzTx/>
              <a:buFontTx/>
              <a:buNone/>
              <a:defRPr sz="1261">
                <a:solidFill>
                  <a:srgbClr val="080808"/>
                </a:solidFill>
                <a:latin typeface="Courier New"/>
                <a:ea typeface="Courier New"/>
                <a:cs typeface="Courier New"/>
                <a:sym typeface="Courier New"/>
              </a:defRPr>
            </a:pPr>
            <a:endParaRPr/>
          </a:p>
          <a:p>
            <a:pPr marL="0" indent="0" defTabSz="443484">
              <a:lnSpc>
                <a:spcPct val="100000"/>
              </a:lnSpc>
              <a:spcBef>
                <a:spcPts val="0"/>
              </a:spcBef>
              <a:buClrTx/>
              <a:buSzTx/>
              <a:buFontTx/>
              <a:buNone/>
              <a:defRPr sz="1261">
                <a:solidFill>
                  <a:srgbClr val="080808"/>
                </a:solidFill>
                <a:latin typeface="Courier New"/>
                <a:ea typeface="Courier New"/>
                <a:cs typeface="Courier New"/>
                <a:sym typeface="Courier New"/>
              </a:defRPr>
            </a:pPr>
            <a:endParaRPr/>
          </a:p>
          <a:p>
            <a:pPr marL="0" indent="0" defTabSz="443484">
              <a:lnSpc>
                <a:spcPct val="100000"/>
              </a:lnSpc>
              <a:spcBef>
                <a:spcPts val="0"/>
              </a:spcBef>
              <a:buClrTx/>
              <a:buSzTx/>
              <a:buFontTx/>
              <a:buNone/>
              <a:defRPr sz="1261">
                <a:solidFill>
                  <a:srgbClr val="080808"/>
                </a:solidFill>
                <a:latin typeface="Courier New"/>
                <a:ea typeface="Courier New"/>
                <a:cs typeface="Courier New"/>
                <a:sym typeface="Courier New"/>
              </a:defRPr>
            </a:pPr>
            <a:r>
              <a:t>        stage.setTitle(</a:t>
            </a:r>
            <a:r>
              <a:rPr>
                <a:solidFill>
                  <a:srgbClr val="077D16"/>
                </a:solidFill>
              </a:rPr>
              <a:t>"Kontroller!"</a:t>
            </a:r>
            <a:r>
              <a:t>);</a:t>
            </a:r>
          </a:p>
          <a:p>
            <a:pPr marL="0" indent="0" defTabSz="443484">
              <a:lnSpc>
                <a:spcPct val="100000"/>
              </a:lnSpc>
              <a:spcBef>
                <a:spcPts val="0"/>
              </a:spcBef>
              <a:buClrTx/>
              <a:buSzTx/>
              <a:buFontTx/>
              <a:buNone/>
              <a:defRPr sz="1261">
                <a:latin typeface="Courier New"/>
                <a:ea typeface="Courier New"/>
                <a:cs typeface="Courier New"/>
                <a:sym typeface="Courier New"/>
              </a:defRPr>
            </a:pPr>
            <a:r>
              <a:rPr>
                <a:solidFill>
                  <a:srgbClr val="080808"/>
                </a:solidFill>
              </a:rPr>
              <a:t>        </a:t>
            </a:r>
            <a:r>
              <a:t>Scene scene </a:t>
            </a:r>
            <a:r>
              <a:rPr>
                <a:solidFill>
                  <a:srgbClr val="080808"/>
                </a:solidFill>
              </a:rPr>
              <a:t>= </a:t>
            </a:r>
            <a:r>
              <a:rPr>
                <a:solidFill>
                  <a:srgbClr val="0033B3"/>
                </a:solidFill>
              </a:rPr>
              <a:t>new </a:t>
            </a:r>
            <a:r>
              <a:rPr>
                <a:solidFill>
                  <a:srgbClr val="080808"/>
                </a:solidFill>
              </a:rPr>
              <a:t>Scene(</a:t>
            </a:r>
            <a:r>
              <a:t>vb</a:t>
            </a:r>
            <a:r>
              <a:rPr>
                <a:solidFill>
                  <a:srgbClr val="080808"/>
                </a:solidFill>
              </a:rPr>
              <a:t>,</a:t>
            </a:r>
            <a:r>
              <a:rPr>
                <a:solidFill>
                  <a:srgbClr val="1750EB"/>
                </a:solidFill>
              </a:rPr>
              <a:t>300</a:t>
            </a:r>
            <a:r>
              <a:rPr>
                <a:solidFill>
                  <a:srgbClr val="080808"/>
                </a:solidFill>
              </a:rPr>
              <a:t>,</a:t>
            </a:r>
            <a:r>
              <a:rPr>
                <a:solidFill>
                  <a:srgbClr val="1750EB"/>
                </a:solidFill>
              </a:rPr>
              <a:t>300</a:t>
            </a:r>
            <a:r>
              <a:rPr>
                <a:solidFill>
                  <a:srgbClr val="080808"/>
                </a:solidFill>
              </a:rPr>
              <a:t>);</a:t>
            </a:r>
          </a:p>
          <a:p>
            <a:pPr marL="0" indent="0" defTabSz="443484">
              <a:lnSpc>
                <a:spcPct val="100000"/>
              </a:lnSpc>
              <a:spcBef>
                <a:spcPts val="0"/>
              </a:spcBef>
              <a:buClrTx/>
              <a:buSzTx/>
              <a:buFontTx/>
              <a:buNone/>
              <a:defRPr sz="1261">
                <a:latin typeface="Courier New"/>
                <a:ea typeface="Courier New"/>
                <a:cs typeface="Courier New"/>
                <a:sym typeface="Courier New"/>
              </a:defRPr>
            </a:pPr>
            <a:r>
              <a:rPr>
                <a:solidFill>
                  <a:srgbClr val="080808"/>
                </a:solidFill>
              </a:rPr>
              <a:t>        </a:t>
            </a:r>
            <a:r>
              <a:t>Label label </a:t>
            </a:r>
            <a:r>
              <a:rPr>
                <a:solidFill>
                  <a:srgbClr val="080808"/>
                </a:solidFill>
              </a:rPr>
              <a:t>= </a:t>
            </a:r>
            <a:r>
              <a:rPr>
                <a:solidFill>
                  <a:srgbClr val="0033B3"/>
                </a:solidFill>
              </a:rPr>
              <a:t>new </a:t>
            </a:r>
            <a:r>
              <a:rPr>
                <a:solidFill>
                  <a:srgbClr val="080808"/>
                </a:solidFill>
              </a:rPr>
              <a:t>Label(</a:t>
            </a:r>
            <a:r>
              <a:rPr>
                <a:solidFill>
                  <a:srgbClr val="077D16"/>
                </a:solidFill>
              </a:rPr>
              <a:t>"Şifreniz"</a:t>
            </a:r>
            <a:r>
              <a:rPr>
                <a:solidFill>
                  <a:srgbClr val="080808"/>
                </a:solidFill>
              </a:rPr>
              <a:t>);</a:t>
            </a:r>
          </a:p>
          <a:p>
            <a:pPr marL="0" indent="0" defTabSz="443484">
              <a:lnSpc>
                <a:spcPct val="100000"/>
              </a:lnSpc>
              <a:spcBef>
                <a:spcPts val="0"/>
              </a:spcBef>
              <a:buClrTx/>
              <a:buSzTx/>
              <a:buFontTx/>
              <a:buNone/>
              <a:defRPr sz="1261">
                <a:latin typeface="Courier New"/>
                <a:ea typeface="Courier New"/>
                <a:cs typeface="Courier New"/>
                <a:sym typeface="Courier New"/>
              </a:defRPr>
            </a:pPr>
            <a:r>
              <a:rPr>
                <a:solidFill>
                  <a:srgbClr val="080808"/>
                </a:solidFill>
              </a:rPr>
              <a:t>        </a:t>
            </a:r>
            <a:r>
              <a:t>PasswordField pb </a:t>
            </a:r>
            <a:r>
              <a:rPr>
                <a:solidFill>
                  <a:srgbClr val="080808"/>
                </a:solidFill>
              </a:rPr>
              <a:t>= </a:t>
            </a:r>
            <a:r>
              <a:rPr>
                <a:solidFill>
                  <a:srgbClr val="0033B3"/>
                </a:solidFill>
              </a:rPr>
              <a:t>new </a:t>
            </a:r>
            <a:r>
              <a:rPr>
                <a:solidFill>
                  <a:srgbClr val="080808"/>
                </a:solidFill>
              </a:rPr>
              <a:t>PasswordField();</a:t>
            </a:r>
          </a:p>
          <a:p>
            <a:pPr marL="0" indent="0" defTabSz="443484">
              <a:lnSpc>
                <a:spcPct val="100000"/>
              </a:lnSpc>
              <a:spcBef>
                <a:spcPts val="0"/>
              </a:spcBef>
              <a:buClrTx/>
              <a:buSzTx/>
              <a:buFontTx/>
              <a:buNone/>
              <a:defRPr sz="1261">
                <a:solidFill>
                  <a:srgbClr val="080808"/>
                </a:solidFill>
                <a:latin typeface="Courier New"/>
                <a:ea typeface="Courier New"/>
                <a:cs typeface="Courier New"/>
                <a:sym typeface="Courier New"/>
              </a:defRPr>
            </a:pPr>
            <a:r>
              <a:t>        </a:t>
            </a:r>
            <a:r>
              <a:rPr>
                <a:solidFill>
                  <a:srgbClr val="000000"/>
                </a:solidFill>
              </a:rPr>
              <a:t>pb</a:t>
            </a:r>
            <a:r>
              <a:t>.setOnAction((</a:t>
            </a:r>
            <a:r>
              <a:rPr>
                <a:solidFill>
                  <a:srgbClr val="000000"/>
                </a:solidFill>
              </a:rPr>
              <a:t>ActionEvent </a:t>
            </a:r>
            <a:r>
              <a:t>e) -&gt; {</a:t>
            </a:r>
          </a:p>
          <a:p>
            <a:pPr marL="0" indent="0" defTabSz="443484">
              <a:lnSpc>
                <a:spcPct val="100000"/>
              </a:lnSpc>
              <a:spcBef>
                <a:spcPts val="0"/>
              </a:spcBef>
              <a:buClrTx/>
              <a:buSzTx/>
              <a:buFontTx/>
              <a:buNone/>
              <a:defRPr sz="1261">
                <a:solidFill>
                  <a:srgbClr val="080808"/>
                </a:solidFill>
                <a:latin typeface="Courier New"/>
                <a:ea typeface="Courier New"/>
                <a:cs typeface="Courier New"/>
                <a:sym typeface="Courier New"/>
              </a:defRPr>
            </a:pPr>
            <a:r>
              <a:t>            </a:t>
            </a:r>
            <a:r>
              <a:rPr>
                <a:solidFill>
                  <a:srgbClr val="0033B3"/>
                </a:solidFill>
              </a:rPr>
              <a:t>if </a:t>
            </a:r>
            <a:r>
              <a:t>(!</a:t>
            </a:r>
            <a:r>
              <a:rPr>
                <a:solidFill>
                  <a:srgbClr val="851F91"/>
                </a:solidFill>
              </a:rPr>
              <a:t>pb</a:t>
            </a:r>
            <a:r>
              <a:t>.getText().equals(</a:t>
            </a:r>
            <a:r>
              <a:rPr>
                <a:solidFill>
                  <a:srgbClr val="077D16"/>
                </a:solidFill>
              </a:rPr>
              <a:t>"AA"</a:t>
            </a:r>
            <a:r>
              <a:t>)) {</a:t>
            </a:r>
          </a:p>
          <a:p>
            <a:pPr marL="0" indent="0" defTabSz="443484">
              <a:lnSpc>
                <a:spcPct val="100000"/>
              </a:lnSpc>
              <a:spcBef>
                <a:spcPts val="0"/>
              </a:spcBef>
              <a:buClrTx/>
              <a:buSzTx/>
              <a:buFontTx/>
              <a:buNone/>
              <a:defRPr sz="1261">
                <a:solidFill>
                  <a:srgbClr val="077D16"/>
                </a:solidFill>
                <a:latin typeface="Courier New"/>
                <a:ea typeface="Courier New"/>
                <a:cs typeface="Courier New"/>
                <a:sym typeface="Courier New"/>
              </a:defRPr>
            </a:pPr>
            <a:r>
              <a:rPr>
                <a:solidFill>
                  <a:srgbClr val="080808"/>
                </a:solidFill>
              </a:rPr>
              <a:t>                </a:t>
            </a:r>
            <a:r>
              <a:rPr>
                <a:solidFill>
                  <a:srgbClr val="851F91"/>
                </a:solidFill>
              </a:rPr>
              <a:t>message</a:t>
            </a:r>
            <a:r>
              <a:rPr>
                <a:solidFill>
                  <a:srgbClr val="080808"/>
                </a:solidFill>
              </a:rPr>
              <a:t>.setText(</a:t>
            </a:r>
            <a:r>
              <a:t>"Your password is incorrect!"</a:t>
            </a:r>
            <a:r>
              <a:rPr>
                <a:solidFill>
                  <a:srgbClr val="080808"/>
                </a:solidFill>
              </a:rPr>
              <a:t>);</a:t>
            </a:r>
          </a:p>
          <a:p>
            <a:pPr marL="0" indent="0" defTabSz="443484">
              <a:lnSpc>
                <a:spcPct val="100000"/>
              </a:lnSpc>
              <a:spcBef>
                <a:spcPts val="0"/>
              </a:spcBef>
              <a:buClrTx/>
              <a:buSzTx/>
              <a:buFontTx/>
              <a:buNone/>
              <a:defRPr sz="1261">
                <a:solidFill>
                  <a:srgbClr val="080808"/>
                </a:solidFill>
                <a:latin typeface="Courier New"/>
                <a:ea typeface="Courier New"/>
                <a:cs typeface="Courier New"/>
                <a:sym typeface="Courier New"/>
              </a:defRPr>
            </a:pPr>
            <a:r>
              <a:t>                </a:t>
            </a:r>
            <a:r>
              <a:rPr>
                <a:solidFill>
                  <a:srgbClr val="851F91"/>
                </a:solidFill>
              </a:rPr>
              <a:t>message</a:t>
            </a:r>
            <a:r>
              <a:t>.setTextFill(</a:t>
            </a:r>
            <a:r>
              <a:rPr>
                <a:solidFill>
                  <a:srgbClr val="000000"/>
                </a:solidFill>
              </a:rPr>
              <a:t>Color</a:t>
            </a:r>
            <a:r>
              <a:t>.</a:t>
            </a:r>
            <a:r>
              <a:rPr i="1"/>
              <a:t>rgb</a:t>
            </a:r>
            <a:r>
              <a:t>(</a:t>
            </a:r>
            <a:r>
              <a:rPr>
                <a:solidFill>
                  <a:srgbClr val="1750EB"/>
                </a:solidFill>
              </a:rPr>
              <a:t>210</a:t>
            </a:r>
            <a:r>
              <a:t>, </a:t>
            </a:r>
            <a:r>
              <a:rPr>
                <a:solidFill>
                  <a:srgbClr val="1750EB"/>
                </a:solidFill>
              </a:rPr>
              <a:t>39</a:t>
            </a:r>
            <a:r>
              <a:t>, </a:t>
            </a:r>
            <a:r>
              <a:rPr>
                <a:solidFill>
                  <a:srgbClr val="1750EB"/>
                </a:solidFill>
              </a:rPr>
              <a:t>30</a:t>
            </a:r>
            <a:r>
              <a:t>)); }</a:t>
            </a:r>
            <a:r>
              <a:rPr>
                <a:solidFill>
                  <a:srgbClr val="0033B3"/>
                </a:solidFill>
              </a:rPr>
              <a:t>else</a:t>
            </a:r>
            <a:r>
              <a:t>{</a:t>
            </a:r>
          </a:p>
          <a:p>
            <a:pPr marL="0" indent="0" defTabSz="443484">
              <a:lnSpc>
                <a:spcPct val="100000"/>
              </a:lnSpc>
              <a:spcBef>
                <a:spcPts val="0"/>
              </a:spcBef>
              <a:buClrTx/>
              <a:buSzTx/>
              <a:buFontTx/>
              <a:buNone/>
              <a:defRPr sz="1261">
                <a:solidFill>
                  <a:srgbClr val="077D16"/>
                </a:solidFill>
                <a:latin typeface="Courier New"/>
                <a:ea typeface="Courier New"/>
                <a:cs typeface="Courier New"/>
                <a:sym typeface="Courier New"/>
              </a:defRPr>
            </a:pPr>
            <a:r>
              <a:rPr>
                <a:solidFill>
                  <a:srgbClr val="080808"/>
                </a:solidFill>
              </a:rPr>
              <a:t>                </a:t>
            </a:r>
            <a:r>
              <a:rPr>
                <a:solidFill>
                  <a:srgbClr val="851F91"/>
                </a:solidFill>
              </a:rPr>
              <a:t>message</a:t>
            </a:r>
            <a:r>
              <a:rPr>
                <a:solidFill>
                  <a:srgbClr val="080808"/>
                </a:solidFill>
              </a:rPr>
              <a:t>.setText(</a:t>
            </a:r>
            <a:r>
              <a:t>"Your password has been confirmed"</a:t>
            </a:r>
            <a:r>
              <a:rPr>
                <a:solidFill>
                  <a:srgbClr val="080808"/>
                </a:solidFill>
              </a:rPr>
              <a:t>);</a:t>
            </a:r>
          </a:p>
          <a:p>
            <a:pPr marL="0" indent="0" defTabSz="443484">
              <a:lnSpc>
                <a:spcPct val="100000"/>
              </a:lnSpc>
              <a:spcBef>
                <a:spcPts val="0"/>
              </a:spcBef>
              <a:buClrTx/>
              <a:buSzTx/>
              <a:buFontTx/>
              <a:buNone/>
              <a:defRPr sz="1261">
                <a:solidFill>
                  <a:srgbClr val="080808"/>
                </a:solidFill>
                <a:latin typeface="Courier New"/>
                <a:ea typeface="Courier New"/>
                <a:cs typeface="Courier New"/>
                <a:sym typeface="Courier New"/>
              </a:defRPr>
            </a:pPr>
            <a:r>
              <a:t>                </a:t>
            </a:r>
            <a:r>
              <a:rPr>
                <a:solidFill>
                  <a:srgbClr val="851F91"/>
                </a:solidFill>
              </a:rPr>
              <a:t>message</a:t>
            </a:r>
            <a:r>
              <a:t>.setTextFill(</a:t>
            </a:r>
            <a:r>
              <a:rPr>
                <a:solidFill>
                  <a:srgbClr val="000000"/>
                </a:solidFill>
              </a:rPr>
              <a:t>Color</a:t>
            </a:r>
            <a:r>
              <a:t>.</a:t>
            </a:r>
            <a:r>
              <a:rPr i="1"/>
              <a:t>rgb</a:t>
            </a:r>
            <a:r>
              <a:t>(</a:t>
            </a:r>
            <a:r>
              <a:rPr>
                <a:solidFill>
                  <a:srgbClr val="1750EB"/>
                </a:solidFill>
              </a:rPr>
              <a:t>21</a:t>
            </a:r>
            <a:r>
              <a:t>, </a:t>
            </a:r>
            <a:r>
              <a:rPr>
                <a:solidFill>
                  <a:srgbClr val="1750EB"/>
                </a:solidFill>
              </a:rPr>
              <a:t>117</a:t>
            </a:r>
            <a:r>
              <a:t>, </a:t>
            </a:r>
            <a:r>
              <a:rPr>
                <a:solidFill>
                  <a:srgbClr val="1750EB"/>
                </a:solidFill>
              </a:rPr>
              <a:t>84</a:t>
            </a:r>
            <a:r>
              <a:t>)); }</a:t>
            </a:r>
          </a:p>
          <a:p>
            <a:pPr marL="0" indent="0" defTabSz="443484">
              <a:lnSpc>
                <a:spcPct val="100000"/>
              </a:lnSpc>
              <a:spcBef>
                <a:spcPts val="0"/>
              </a:spcBef>
              <a:buClrTx/>
              <a:buSzTx/>
              <a:buFontTx/>
              <a:buNone/>
              <a:defRPr sz="1261">
                <a:solidFill>
                  <a:srgbClr val="080808"/>
                </a:solidFill>
                <a:latin typeface="Courier New"/>
                <a:ea typeface="Courier New"/>
                <a:cs typeface="Courier New"/>
                <a:sym typeface="Courier New"/>
              </a:defRPr>
            </a:pPr>
            <a:r>
              <a:t>            </a:t>
            </a:r>
            <a:r>
              <a:rPr>
                <a:solidFill>
                  <a:srgbClr val="851F91"/>
                </a:solidFill>
              </a:rPr>
              <a:t>pb</a:t>
            </a:r>
            <a:r>
              <a:t>.clear(); });</a:t>
            </a:r>
          </a:p>
          <a:p>
            <a:pPr marL="0" indent="0" defTabSz="443484">
              <a:lnSpc>
                <a:spcPct val="100000"/>
              </a:lnSpc>
              <a:spcBef>
                <a:spcPts val="0"/>
              </a:spcBef>
              <a:buClrTx/>
              <a:buSzTx/>
              <a:buFontTx/>
              <a:buNone/>
              <a:defRPr sz="1261">
                <a:solidFill>
                  <a:srgbClr val="080808"/>
                </a:solidFill>
                <a:latin typeface="Courier New"/>
                <a:ea typeface="Courier New"/>
                <a:cs typeface="Courier New"/>
                <a:sym typeface="Courier New"/>
              </a:defRPr>
            </a:pPr>
            <a:r>
              <a:t>        </a:t>
            </a:r>
            <a:r>
              <a:rPr>
                <a:solidFill>
                  <a:srgbClr val="000000"/>
                </a:solidFill>
              </a:rPr>
              <a:t>vb</a:t>
            </a:r>
            <a:r>
              <a:t>.getChildren().addAll(</a:t>
            </a:r>
            <a:r>
              <a:rPr>
                <a:solidFill>
                  <a:srgbClr val="000000"/>
                </a:solidFill>
              </a:rPr>
              <a:t>hb</a:t>
            </a:r>
            <a:r>
              <a:t>, </a:t>
            </a:r>
            <a:r>
              <a:rPr>
                <a:solidFill>
                  <a:srgbClr val="000000"/>
                </a:solidFill>
              </a:rPr>
              <a:t>message</a:t>
            </a:r>
            <a:r>
              <a:t>);</a:t>
            </a:r>
          </a:p>
          <a:p>
            <a:pPr marL="0" indent="0" defTabSz="443484">
              <a:lnSpc>
                <a:spcPct val="100000"/>
              </a:lnSpc>
              <a:spcBef>
                <a:spcPts val="0"/>
              </a:spcBef>
              <a:buClrTx/>
              <a:buSzTx/>
              <a:buFontTx/>
              <a:buNone/>
              <a:defRPr sz="1261">
                <a:solidFill>
                  <a:srgbClr val="080808"/>
                </a:solidFill>
                <a:latin typeface="Courier New"/>
                <a:ea typeface="Courier New"/>
                <a:cs typeface="Courier New"/>
                <a:sym typeface="Courier New"/>
              </a:defRPr>
            </a:pPr>
            <a:r>
              <a:t>        </a:t>
            </a:r>
            <a:r>
              <a:rPr>
                <a:solidFill>
                  <a:srgbClr val="000000"/>
                </a:solidFill>
              </a:rPr>
              <a:t>hb</a:t>
            </a:r>
            <a:r>
              <a:t>.getChildren().addAll(</a:t>
            </a:r>
            <a:r>
              <a:rPr>
                <a:solidFill>
                  <a:srgbClr val="000000"/>
                </a:solidFill>
              </a:rPr>
              <a:t>label</a:t>
            </a:r>
            <a:r>
              <a:t>, </a:t>
            </a:r>
            <a:r>
              <a:rPr>
                <a:solidFill>
                  <a:srgbClr val="000000"/>
                </a:solidFill>
              </a:rPr>
              <a:t>pb</a:t>
            </a:r>
            <a:r>
              <a:t>);</a:t>
            </a:r>
          </a:p>
          <a:p>
            <a:pPr marL="0" indent="0" defTabSz="443484">
              <a:lnSpc>
                <a:spcPct val="100000"/>
              </a:lnSpc>
              <a:spcBef>
                <a:spcPts val="0"/>
              </a:spcBef>
              <a:buClrTx/>
              <a:buSzTx/>
              <a:buFontTx/>
              <a:buNone/>
              <a:defRPr sz="1261">
                <a:solidFill>
                  <a:srgbClr val="080808"/>
                </a:solidFill>
                <a:latin typeface="Courier New"/>
                <a:ea typeface="Courier New"/>
                <a:cs typeface="Courier New"/>
                <a:sym typeface="Courier New"/>
              </a:defRPr>
            </a:pPr>
            <a:r>
              <a:t>        stage.setScene(</a:t>
            </a:r>
            <a:r>
              <a:rPr>
                <a:solidFill>
                  <a:srgbClr val="000000"/>
                </a:solidFill>
              </a:rPr>
              <a:t>scene</a:t>
            </a:r>
            <a:r>
              <a:t>);</a:t>
            </a:r>
          </a:p>
          <a:p>
            <a:pPr marL="0" indent="0" defTabSz="443484">
              <a:lnSpc>
                <a:spcPct val="100000"/>
              </a:lnSpc>
              <a:spcBef>
                <a:spcPts val="0"/>
              </a:spcBef>
              <a:buClrTx/>
              <a:buSzTx/>
              <a:buFontTx/>
              <a:buNone/>
              <a:defRPr sz="1261">
                <a:solidFill>
                  <a:srgbClr val="080808"/>
                </a:solidFill>
                <a:latin typeface="Courier New"/>
                <a:ea typeface="Courier New"/>
                <a:cs typeface="Courier New"/>
                <a:sym typeface="Courier New"/>
              </a:defRPr>
            </a:pPr>
            <a:endParaRPr/>
          </a:p>
          <a:p>
            <a:pPr marL="0" indent="0" defTabSz="443484">
              <a:lnSpc>
                <a:spcPct val="100000"/>
              </a:lnSpc>
              <a:spcBef>
                <a:spcPts val="0"/>
              </a:spcBef>
              <a:buClrTx/>
              <a:buSzTx/>
              <a:buFontTx/>
              <a:buNone/>
              <a:defRPr sz="1261">
                <a:solidFill>
                  <a:srgbClr val="080808"/>
                </a:solidFill>
                <a:latin typeface="Courier New"/>
                <a:ea typeface="Courier New"/>
                <a:cs typeface="Courier New"/>
                <a:sym typeface="Courier New"/>
              </a:defRPr>
            </a:pPr>
            <a:r>
              <a:t>        stage.show();</a:t>
            </a:r>
          </a:p>
          <a:p>
            <a:pPr marL="0" indent="0" defTabSz="443484">
              <a:lnSpc>
                <a:spcPct val="100000"/>
              </a:lnSpc>
              <a:spcBef>
                <a:spcPts val="0"/>
              </a:spcBef>
              <a:buClrTx/>
              <a:buSzTx/>
              <a:buFontTx/>
              <a:buNone/>
              <a:defRPr sz="1261">
                <a:solidFill>
                  <a:srgbClr val="080808"/>
                </a:solidFill>
                <a:latin typeface="Courier New"/>
                <a:ea typeface="Courier New"/>
                <a:cs typeface="Courier New"/>
                <a:sym typeface="Courier New"/>
              </a:defRPr>
            </a:pPr>
            <a:r>
              <a:t>    }</a:t>
            </a:r>
          </a:p>
          <a:p>
            <a:pPr marL="0" indent="0" defTabSz="443484">
              <a:lnSpc>
                <a:spcPct val="100000"/>
              </a:lnSpc>
              <a:spcBef>
                <a:spcPts val="0"/>
              </a:spcBef>
              <a:buClrTx/>
              <a:buSzTx/>
              <a:buFontTx/>
              <a:buNone/>
              <a:defRPr sz="1261">
                <a:solidFill>
                  <a:srgbClr val="080808"/>
                </a:solidFill>
                <a:latin typeface="Courier New"/>
                <a:ea typeface="Courier New"/>
                <a:cs typeface="Courier New"/>
                <a:sym typeface="Courier New"/>
              </a:defRPr>
            </a:pPr>
            <a:endParaRPr/>
          </a:p>
          <a:p>
            <a:pPr marL="0" indent="0" defTabSz="443484">
              <a:lnSpc>
                <a:spcPct val="100000"/>
              </a:lnSpc>
              <a:spcBef>
                <a:spcPts val="0"/>
              </a:spcBef>
              <a:buClrTx/>
              <a:buSzTx/>
              <a:buFontTx/>
              <a:buNone/>
              <a:defRPr sz="1261">
                <a:solidFill>
                  <a:srgbClr val="0033B3"/>
                </a:solidFill>
                <a:latin typeface="Courier New"/>
                <a:ea typeface="Courier New"/>
                <a:cs typeface="Courier New"/>
                <a:sym typeface="Courier New"/>
              </a:defRPr>
            </a:pPr>
            <a:r>
              <a:rPr>
                <a:solidFill>
                  <a:srgbClr val="080808"/>
                </a:solidFill>
              </a:rPr>
              <a:t>    </a:t>
            </a:r>
            <a:r>
              <a:t>public static void </a:t>
            </a:r>
            <a:r>
              <a:rPr>
                <a:solidFill>
                  <a:srgbClr val="00627A"/>
                </a:solidFill>
              </a:rPr>
              <a:t>main</a:t>
            </a:r>
            <a:r>
              <a:rPr>
                <a:solidFill>
                  <a:srgbClr val="080808"/>
                </a:solidFill>
              </a:rPr>
              <a:t>(</a:t>
            </a:r>
            <a:r>
              <a:rPr>
                <a:solidFill>
                  <a:srgbClr val="000000"/>
                </a:solidFill>
              </a:rPr>
              <a:t>String</a:t>
            </a:r>
            <a:r>
              <a:rPr>
                <a:solidFill>
                  <a:srgbClr val="080808"/>
                </a:solidFill>
              </a:rPr>
              <a:t>[] args) {</a:t>
            </a:r>
          </a:p>
          <a:p>
            <a:pPr marL="0" indent="0" defTabSz="443484">
              <a:lnSpc>
                <a:spcPct val="100000"/>
              </a:lnSpc>
              <a:spcBef>
                <a:spcPts val="0"/>
              </a:spcBef>
              <a:buClrTx/>
              <a:buSzTx/>
              <a:buFontTx/>
              <a:buNone/>
              <a:defRPr sz="1261">
                <a:solidFill>
                  <a:srgbClr val="080808"/>
                </a:solidFill>
                <a:latin typeface="Courier New"/>
                <a:ea typeface="Courier New"/>
                <a:cs typeface="Courier New"/>
                <a:sym typeface="Courier New"/>
              </a:defRPr>
            </a:pPr>
            <a:r>
              <a:t>        </a:t>
            </a:r>
            <a:r>
              <a:rPr i="1"/>
              <a:t>launch</a:t>
            </a:r>
            <a:r>
              <a:t>();</a:t>
            </a:r>
          </a:p>
          <a:p>
            <a:pPr marL="0" indent="0" defTabSz="443484">
              <a:lnSpc>
                <a:spcPct val="100000"/>
              </a:lnSpc>
              <a:spcBef>
                <a:spcPts val="0"/>
              </a:spcBef>
              <a:buClrTx/>
              <a:buSzTx/>
              <a:buFontTx/>
              <a:buNone/>
              <a:defRPr sz="1261">
                <a:solidFill>
                  <a:srgbClr val="080808"/>
                </a:solidFill>
                <a:latin typeface="Courier New"/>
                <a:ea typeface="Courier New"/>
                <a:cs typeface="Courier New"/>
                <a:sym typeface="Courier New"/>
              </a:defRPr>
            </a:pPr>
            <a:r>
              <a:t>    }</a:t>
            </a:r>
          </a:p>
          <a:p>
            <a:pPr marL="0" indent="0" defTabSz="443484">
              <a:lnSpc>
                <a:spcPct val="100000"/>
              </a:lnSpc>
              <a:spcBef>
                <a:spcPts val="0"/>
              </a:spcBef>
              <a:buClrTx/>
              <a:buSzTx/>
              <a:buFontTx/>
              <a:buNone/>
              <a:defRPr sz="1261">
                <a:solidFill>
                  <a:srgbClr val="080808"/>
                </a:solidFill>
                <a:latin typeface="Courier New"/>
                <a:ea typeface="Courier New"/>
                <a:cs typeface="Courier New"/>
                <a:sym typeface="Courier New"/>
              </a:defRPr>
            </a:pPr>
            <a:r>
              <a:t>}</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Google Shape;90;p8"/>
          <p:cNvSpPr txBox="1">
            <a:spLocks noGrp="1"/>
          </p:cNvSpPr>
          <p:nvPr>
            <p:ph type="title"/>
          </p:nvPr>
        </p:nvSpPr>
        <p:spPr>
          <a:xfrm>
            <a:off x="765750" y="263524"/>
            <a:ext cx="22852500" cy="2022445"/>
          </a:xfrm>
          <a:prstGeom prst="rect">
            <a:avLst/>
          </a:prstGeom>
        </p:spPr>
        <p:txBody>
          <a:bodyPr/>
          <a:lstStyle/>
          <a:p>
            <a:pPr>
              <a:defRPr sz="6400"/>
            </a:pPr>
            <a:r>
              <a:rPr lang="en-US" dirty="0"/>
              <a:t>Visual</a:t>
            </a:r>
            <a:r>
              <a:rPr dirty="0"/>
              <a:t> Program </a:t>
            </a:r>
            <a:br>
              <a:rPr dirty="0"/>
            </a:br>
            <a:r>
              <a:rPr lang="en-US" sz="4800" dirty="0">
                <a:solidFill>
                  <a:srgbClr val="00B050"/>
                </a:solidFill>
              </a:rPr>
              <a:t>Example</a:t>
            </a:r>
            <a:r>
              <a:rPr sz="4800" dirty="0">
                <a:solidFill>
                  <a:srgbClr val="00B050"/>
                </a:solidFill>
              </a:rPr>
              <a:t> - </a:t>
            </a:r>
            <a:r>
              <a:rPr lang="tr-TR" sz="4800" dirty="0">
                <a:solidFill>
                  <a:srgbClr val="00B050"/>
                </a:solidFill>
              </a:rPr>
              <a:t>9</a:t>
            </a:r>
            <a:endParaRPr sz="4800" dirty="0">
              <a:solidFill>
                <a:srgbClr val="00B050"/>
              </a:solidFill>
            </a:endParaRPr>
          </a:p>
        </p:txBody>
      </p:sp>
      <p:sp>
        <p:nvSpPr>
          <p:cNvPr id="343" name="Google Shape;91;p8"/>
          <p:cNvSpPr txBox="1">
            <a:spLocks noGrp="1"/>
          </p:cNvSpPr>
          <p:nvPr>
            <p:ph type="body" idx="1"/>
          </p:nvPr>
        </p:nvSpPr>
        <p:spPr>
          <a:xfrm>
            <a:off x="838230" y="2606682"/>
            <a:ext cx="22707542" cy="9823485"/>
          </a:xfrm>
          <a:prstGeom prst="rect">
            <a:avLst/>
          </a:prstGeom>
        </p:spPr>
        <p:txBody>
          <a:bodyPr/>
          <a:lstStyle>
            <a:lvl1pPr marL="685800" indent="-685800">
              <a:spcBef>
                <a:spcPts val="0"/>
              </a:spcBef>
            </a:lvl1pPr>
          </a:lstStyle>
          <a:p>
            <a:r>
              <a:rPr lang="en-US" dirty="0"/>
              <a:t>Write the program according to the screenshot below.</a:t>
            </a:r>
            <a:endParaRPr dirty="0"/>
          </a:p>
        </p:txBody>
      </p:sp>
      <p:sp>
        <p:nvSpPr>
          <p:cNvPr id="344" name="Google Shape;92;p8"/>
          <p:cNvSpPr txBox="1">
            <a:spLocks noGrp="1"/>
          </p:cNvSpPr>
          <p:nvPr>
            <p:ph type="sldNum" sz="quarter" idx="4294967295"/>
          </p:nvPr>
        </p:nvSpPr>
        <p:spPr>
          <a:xfrm>
            <a:off x="20572871" y="12813614"/>
            <a:ext cx="534530" cy="52842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398" tIns="91398" rIns="91398" bIns="91398"/>
          <a:lstStyle/>
          <a:p>
            <a:fld id="{86CB4B4D-7CA3-9044-876B-883B54F8677D}" type="slidenum">
              <a:t>54</a:t>
            </a:fld>
            <a:endParaRPr/>
          </a:p>
        </p:txBody>
      </p:sp>
      <p:pic>
        <p:nvPicPr>
          <p:cNvPr id="345" name="Screen Shot 2022-04-26 at 09.32.44.png" descr="Screen Shot 2022-04-26 at 09.32.44.png"/>
          <p:cNvPicPr>
            <a:picLocks noChangeAspect="1"/>
          </p:cNvPicPr>
          <p:nvPr/>
        </p:nvPicPr>
        <p:blipFill>
          <a:blip r:embed="rId2"/>
          <a:stretch>
            <a:fillRect/>
          </a:stretch>
        </p:blipFill>
        <p:spPr>
          <a:xfrm>
            <a:off x="9658350" y="5448324"/>
            <a:ext cx="5067301" cy="4140201"/>
          </a:xfrm>
          <a:prstGeom prst="rect">
            <a:avLst/>
          </a:prstGeom>
          <a:ln w="12700">
            <a:miter lim="400000"/>
          </a:ln>
        </p:spPr>
      </p:pic>
      <p:sp>
        <p:nvSpPr>
          <p:cNvPr id="346" name="Tamsayıyı Stringe dönüştürme:…"/>
          <p:cNvSpPr txBox="1"/>
          <p:nvPr/>
        </p:nvSpPr>
        <p:spPr>
          <a:xfrm>
            <a:off x="7102282" y="9905392"/>
            <a:ext cx="10179436" cy="1066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defTabSz="457200">
              <a:defRPr sz="2300" b="1">
                <a:solidFill>
                  <a:srgbClr val="0433FF"/>
                </a:solidFill>
                <a:latin typeface="Courier"/>
                <a:ea typeface="Courier"/>
                <a:cs typeface="Courier"/>
                <a:sym typeface="Courier"/>
              </a:defRPr>
            </a:pPr>
            <a:r>
              <a:t>Tamsayıyı Stringe dönüştürme:</a:t>
            </a:r>
          </a:p>
          <a:p>
            <a:pPr defTabSz="457200">
              <a:defRPr sz="2300">
                <a:solidFill>
                  <a:srgbClr val="080808"/>
                </a:solidFill>
                <a:latin typeface="Courier"/>
                <a:ea typeface="Courier"/>
                <a:cs typeface="Courier"/>
                <a:sym typeface="Courier"/>
              </a:defRPr>
            </a:pPr>
            <a:r>
              <a:rPr>
                <a:solidFill>
                  <a:srgbClr val="872094"/>
                </a:solidFill>
              </a:rPr>
              <a:t>giris</a:t>
            </a:r>
            <a:r>
              <a:t>.setText(</a:t>
            </a:r>
            <a:r>
              <a:rPr>
                <a:solidFill>
                  <a:srgbClr val="000000"/>
                </a:solidFill>
              </a:rPr>
              <a:t>String</a:t>
            </a:r>
            <a:r>
              <a:t>.</a:t>
            </a:r>
            <a:r>
              <a:rPr i="1"/>
              <a:t>valueOf</a:t>
            </a:r>
            <a:r>
              <a:t>(</a:t>
            </a:r>
            <a:r>
              <a:rPr>
                <a:solidFill>
                  <a:srgbClr val="000000"/>
                </a:solidFill>
              </a:rPr>
              <a:t>Integer</a:t>
            </a:r>
            <a:r>
              <a:t>.</a:t>
            </a:r>
            <a:r>
              <a:rPr i="1"/>
              <a:t>valueOf</a:t>
            </a:r>
            <a:r>
              <a:t>(yeniDeger)));</a:t>
            </a:r>
          </a:p>
        </p:txBody>
      </p:sp>
      <p:sp>
        <p:nvSpPr>
          <p:cNvPr id="347" name="Stringi Tamsayıya dönüştürme:…"/>
          <p:cNvSpPr txBox="1"/>
          <p:nvPr/>
        </p:nvSpPr>
        <p:spPr>
          <a:xfrm>
            <a:off x="7102282" y="11560964"/>
            <a:ext cx="7725396" cy="1066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defTabSz="457200">
              <a:defRPr sz="2300" b="1">
                <a:solidFill>
                  <a:srgbClr val="FF40FF"/>
                </a:solidFill>
                <a:latin typeface="Courier"/>
                <a:ea typeface="Courier"/>
                <a:cs typeface="Courier"/>
                <a:sym typeface="Courier"/>
              </a:defRPr>
            </a:pPr>
            <a:r>
              <a:t>Stringi Tamsayıya dönüştürme:</a:t>
            </a:r>
          </a:p>
          <a:p>
            <a:pPr defTabSz="457200">
              <a:defRPr sz="2300">
                <a:solidFill>
                  <a:srgbClr val="080808"/>
                </a:solidFill>
                <a:latin typeface="Courier"/>
                <a:ea typeface="Courier"/>
                <a:cs typeface="Courier"/>
                <a:sym typeface="Courier"/>
              </a:defRPr>
            </a:pPr>
            <a:r>
              <a:t>yeniDeger=</a:t>
            </a:r>
            <a:r>
              <a:rPr>
                <a:solidFill>
                  <a:srgbClr val="000000"/>
                </a:solidFill>
              </a:rPr>
              <a:t>Integer</a:t>
            </a:r>
            <a:r>
              <a:t>.</a:t>
            </a:r>
            <a:r>
              <a:rPr i="1"/>
              <a:t>parseInt</a:t>
            </a:r>
            <a:r>
              <a:t>(</a:t>
            </a:r>
            <a:r>
              <a:rPr>
                <a:solidFill>
                  <a:srgbClr val="872094"/>
                </a:solidFill>
              </a:rPr>
              <a:t>giris</a:t>
            </a:r>
            <a:r>
              <a:t>.getText());</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Google Shape;111;p11"/>
          <p:cNvSpPr txBox="1">
            <a:spLocks noGrp="1"/>
          </p:cNvSpPr>
          <p:nvPr>
            <p:ph type="title"/>
          </p:nvPr>
        </p:nvSpPr>
        <p:spPr>
          <a:xfrm>
            <a:off x="765750" y="263524"/>
            <a:ext cx="22852500" cy="2022445"/>
          </a:xfrm>
          <a:prstGeom prst="rect">
            <a:avLst/>
          </a:prstGeom>
        </p:spPr>
        <p:txBody>
          <a:bodyPr/>
          <a:lstStyle/>
          <a:p>
            <a:r>
              <a:rPr lang="en-US" dirty="0"/>
              <a:t>Visual</a:t>
            </a:r>
            <a:r>
              <a:rPr dirty="0"/>
              <a:t> Program </a:t>
            </a:r>
            <a:br>
              <a:rPr dirty="0"/>
            </a:br>
            <a:r>
              <a:rPr lang="tr-TR" sz="4800" dirty="0" err="1">
                <a:solidFill>
                  <a:srgbClr val="00B050"/>
                </a:solidFill>
              </a:rPr>
              <a:t>Example</a:t>
            </a:r>
            <a:r>
              <a:rPr sz="4800" dirty="0">
                <a:solidFill>
                  <a:srgbClr val="00B050"/>
                </a:solidFill>
              </a:rPr>
              <a:t> - </a:t>
            </a:r>
            <a:r>
              <a:rPr lang="tr-TR" sz="4800" dirty="0">
                <a:solidFill>
                  <a:srgbClr val="00B050"/>
                </a:solidFill>
              </a:rPr>
              <a:t>9</a:t>
            </a:r>
            <a:endParaRPr sz="4800" dirty="0">
              <a:solidFill>
                <a:srgbClr val="00B050"/>
              </a:solidFill>
            </a:endParaRPr>
          </a:p>
        </p:txBody>
      </p:sp>
      <p:sp>
        <p:nvSpPr>
          <p:cNvPr id="350" name="Google Shape;112;p11"/>
          <p:cNvSpPr txBox="1">
            <a:spLocks noGrp="1"/>
          </p:cNvSpPr>
          <p:nvPr>
            <p:ph type="body" idx="1"/>
          </p:nvPr>
        </p:nvSpPr>
        <p:spPr>
          <a:xfrm>
            <a:off x="838230" y="2606682"/>
            <a:ext cx="22707542" cy="9823485"/>
          </a:xfrm>
          <a:prstGeom prst="rect">
            <a:avLst/>
          </a:prstGeom>
        </p:spPr>
        <p:txBody>
          <a:bodyPr/>
          <a:lstStyle/>
          <a:p>
            <a:pPr marL="0" indent="0" defTabSz="457200">
              <a:spcBef>
                <a:spcPts val="0"/>
              </a:spcBef>
              <a:buClrTx/>
              <a:buSzTx/>
              <a:buFontTx/>
              <a:buNone/>
              <a:defRPr sz="1900">
                <a:latin typeface="Courier"/>
                <a:ea typeface="Courier"/>
                <a:cs typeface="Courier"/>
                <a:sym typeface="Courier"/>
              </a:defRPr>
            </a:pPr>
            <a:r>
              <a:rPr dirty="0">
                <a:solidFill>
                  <a:srgbClr val="0033B3"/>
                </a:solidFill>
              </a:rPr>
              <a:t>package </a:t>
            </a:r>
            <a:r>
              <a:rPr dirty="0"/>
              <a:t>com.example.yeni2</a:t>
            </a:r>
            <a:r>
              <a:rPr dirty="0">
                <a:solidFill>
                  <a:srgbClr val="080808"/>
                </a:solidFill>
              </a:rPr>
              <a:t>;</a:t>
            </a:r>
          </a:p>
          <a:p>
            <a:pPr marL="0" indent="0" defTabSz="457200">
              <a:spcBef>
                <a:spcPts val="0"/>
              </a:spcBef>
              <a:buClrTx/>
              <a:buSzTx/>
              <a:buFontTx/>
              <a:buNone/>
              <a:defRPr sz="1900">
                <a:solidFill>
                  <a:srgbClr val="080808"/>
                </a:solidFill>
                <a:latin typeface="Courier"/>
                <a:ea typeface="Courier"/>
                <a:cs typeface="Courier"/>
                <a:sym typeface="Courier"/>
              </a:defRPr>
            </a:pPr>
            <a:endParaRPr dirty="0">
              <a:solidFill>
                <a:srgbClr val="080808"/>
              </a:solidFill>
            </a:endParaRPr>
          </a:p>
          <a:p>
            <a:pPr marL="0" indent="0" defTabSz="457200">
              <a:spcBef>
                <a:spcPts val="0"/>
              </a:spcBef>
              <a:buClrTx/>
              <a:buSzTx/>
              <a:buFontTx/>
              <a:buNone/>
              <a:defRPr sz="1900">
                <a:latin typeface="Courier"/>
                <a:ea typeface="Courier"/>
                <a:cs typeface="Courier"/>
                <a:sym typeface="Courier"/>
              </a:defRPr>
            </a:pPr>
            <a:r>
              <a:rPr dirty="0">
                <a:solidFill>
                  <a:srgbClr val="0033B3"/>
                </a:solidFill>
              </a:rPr>
              <a:t>import </a:t>
            </a:r>
            <a:r>
              <a:rPr dirty="0" err="1"/>
              <a:t>javafx.application.Application</a:t>
            </a:r>
            <a:r>
              <a:rPr dirty="0">
                <a:solidFill>
                  <a:srgbClr val="080808"/>
                </a:solidFill>
              </a:rPr>
              <a:t>;</a:t>
            </a:r>
          </a:p>
          <a:p>
            <a:pPr marL="0" indent="0" defTabSz="457200">
              <a:spcBef>
                <a:spcPts val="0"/>
              </a:spcBef>
              <a:buClrTx/>
              <a:buSzTx/>
              <a:buFontTx/>
              <a:buNone/>
              <a:defRPr sz="1900">
                <a:latin typeface="Courier"/>
                <a:ea typeface="Courier"/>
                <a:cs typeface="Courier"/>
                <a:sym typeface="Courier"/>
              </a:defRPr>
            </a:pPr>
            <a:r>
              <a:rPr dirty="0">
                <a:solidFill>
                  <a:srgbClr val="0033B3"/>
                </a:solidFill>
              </a:rPr>
              <a:t>import </a:t>
            </a:r>
            <a:r>
              <a:rPr dirty="0" err="1"/>
              <a:t>javafx.fxml.FXMLLoader</a:t>
            </a:r>
            <a:r>
              <a:rPr dirty="0">
                <a:solidFill>
                  <a:srgbClr val="080808"/>
                </a:solidFill>
              </a:rPr>
              <a:t>;</a:t>
            </a:r>
          </a:p>
          <a:p>
            <a:pPr marL="0" indent="0" defTabSz="457200">
              <a:spcBef>
                <a:spcPts val="0"/>
              </a:spcBef>
              <a:buClrTx/>
              <a:buSzTx/>
              <a:buFontTx/>
              <a:buNone/>
              <a:defRPr sz="1900">
                <a:latin typeface="Courier"/>
                <a:ea typeface="Courier"/>
                <a:cs typeface="Courier"/>
                <a:sym typeface="Courier"/>
              </a:defRPr>
            </a:pPr>
            <a:r>
              <a:rPr dirty="0">
                <a:solidFill>
                  <a:srgbClr val="0033B3"/>
                </a:solidFill>
              </a:rPr>
              <a:t>import </a:t>
            </a:r>
            <a:r>
              <a:rPr dirty="0" err="1"/>
              <a:t>javafx.scene.Scene</a:t>
            </a:r>
            <a:r>
              <a:rPr dirty="0">
                <a:solidFill>
                  <a:srgbClr val="080808"/>
                </a:solidFill>
              </a:rPr>
              <a:t>;</a:t>
            </a:r>
          </a:p>
          <a:p>
            <a:pPr marL="0" indent="0" defTabSz="457200">
              <a:spcBef>
                <a:spcPts val="0"/>
              </a:spcBef>
              <a:buClrTx/>
              <a:buSzTx/>
              <a:buFontTx/>
              <a:buNone/>
              <a:defRPr sz="1900">
                <a:latin typeface="Courier"/>
                <a:ea typeface="Courier"/>
                <a:cs typeface="Courier"/>
                <a:sym typeface="Courier"/>
              </a:defRPr>
            </a:pPr>
            <a:r>
              <a:rPr dirty="0">
                <a:solidFill>
                  <a:srgbClr val="0033B3"/>
                </a:solidFill>
              </a:rPr>
              <a:t>import </a:t>
            </a:r>
            <a:r>
              <a:rPr dirty="0" err="1"/>
              <a:t>javafx.stage.Stage</a:t>
            </a:r>
            <a:r>
              <a:rPr dirty="0">
                <a:solidFill>
                  <a:srgbClr val="080808"/>
                </a:solidFill>
              </a:rPr>
              <a:t>;</a:t>
            </a:r>
          </a:p>
          <a:p>
            <a:pPr marL="0" indent="0" defTabSz="457200">
              <a:spcBef>
                <a:spcPts val="0"/>
              </a:spcBef>
              <a:buClrTx/>
              <a:buSzTx/>
              <a:buFontTx/>
              <a:buNone/>
              <a:defRPr sz="1900">
                <a:solidFill>
                  <a:srgbClr val="080808"/>
                </a:solidFill>
                <a:latin typeface="Courier"/>
                <a:ea typeface="Courier"/>
                <a:cs typeface="Courier"/>
                <a:sym typeface="Courier"/>
              </a:defRPr>
            </a:pPr>
            <a:endParaRPr dirty="0">
              <a:solidFill>
                <a:srgbClr val="080808"/>
              </a:solidFill>
            </a:endParaRPr>
          </a:p>
          <a:p>
            <a:pPr marL="0" indent="0" defTabSz="457200">
              <a:spcBef>
                <a:spcPts val="0"/>
              </a:spcBef>
              <a:buClrTx/>
              <a:buSzTx/>
              <a:buFontTx/>
              <a:buNone/>
              <a:defRPr sz="1900">
                <a:latin typeface="Courier"/>
                <a:ea typeface="Courier"/>
                <a:cs typeface="Courier"/>
                <a:sym typeface="Courier"/>
              </a:defRPr>
            </a:pPr>
            <a:r>
              <a:rPr dirty="0">
                <a:solidFill>
                  <a:srgbClr val="0033B3"/>
                </a:solidFill>
              </a:rPr>
              <a:t>import </a:t>
            </a:r>
            <a:r>
              <a:rPr dirty="0" err="1"/>
              <a:t>java.io.IOException</a:t>
            </a:r>
            <a:r>
              <a:rPr dirty="0">
                <a:solidFill>
                  <a:srgbClr val="080808"/>
                </a:solidFill>
              </a:rPr>
              <a:t>;</a:t>
            </a:r>
          </a:p>
          <a:p>
            <a:pPr marL="0" indent="0" defTabSz="457200">
              <a:spcBef>
                <a:spcPts val="0"/>
              </a:spcBef>
              <a:buClrTx/>
              <a:buSzTx/>
              <a:buFontTx/>
              <a:buNone/>
              <a:defRPr sz="1900">
                <a:solidFill>
                  <a:srgbClr val="080808"/>
                </a:solidFill>
                <a:latin typeface="Courier"/>
                <a:ea typeface="Courier"/>
                <a:cs typeface="Courier"/>
                <a:sym typeface="Courier"/>
              </a:defRPr>
            </a:pPr>
            <a:endParaRPr dirty="0">
              <a:solidFill>
                <a:srgbClr val="080808"/>
              </a:solidFill>
            </a:endParaRPr>
          </a:p>
          <a:p>
            <a:pPr marL="0" indent="0" defTabSz="457200">
              <a:spcBef>
                <a:spcPts val="0"/>
              </a:spcBef>
              <a:buClrTx/>
              <a:buSzTx/>
              <a:buFontTx/>
              <a:buNone/>
              <a:defRPr sz="1900">
                <a:latin typeface="Courier"/>
                <a:ea typeface="Courier"/>
                <a:cs typeface="Courier"/>
                <a:sym typeface="Courier"/>
              </a:defRPr>
            </a:pPr>
            <a:r>
              <a:rPr dirty="0">
                <a:solidFill>
                  <a:srgbClr val="0033B3"/>
                </a:solidFill>
              </a:rPr>
              <a:t>public class </a:t>
            </a:r>
            <a:r>
              <a:rPr dirty="0" err="1"/>
              <a:t>HelloApplication</a:t>
            </a:r>
            <a:r>
              <a:rPr dirty="0"/>
              <a:t> </a:t>
            </a:r>
            <a:r>
              <a:rPr dirty="0">
                <a:solidFill>
                  <a:srgbClr val="0033B3"/>
                </a:solidFill>
              </a:rPr>
              <a:t>extends </a:t>
            </a:r>
            <a:r>
              <a:rPr dirty="0"/>
              <a:t>Application</a:t>
            </a:r>
            <a:r>
              <a:rPr dirty="0">
                <a:solidFill>
                  <a:srgbClr val="080808"/>
                </a:solidFill>
              </a:rPr>
              <a:t>{</a:t>
            </a:r>
          </a:p>
          <a:p>
            <a:pPr marL="0" indent="0" defTabSz="457200">
              <a:spcBef>
                <a:spcPts val="0"/>
              </a:spcBef>
              <a:buClrTx/>
              <a:buSzTx/>
              <a:buFontTx/>
              <a:buNone/>
              <a:defRPr sz="1900">
                <a:solidFill>
                  <a:srgbClr val="080808"/>
                </a:solidFill>
                <a:latin typeface="Courier"/>
                <a:ea typeface="Courier"/>
                <a:cs typeface="Courier"/>
                <a:sym typeface="Courier"/>
              </a:defRPr>
            </a:pPr>
            <a:endParaRPr dirty="0">
              <a:solidFill>
                <a:srgbClr val="080808"/>
              </a:solidFill>
            </a:endParaRPr>
          </a:p>
          <a:p>
            <a:pPr marL="0" indent="0" defTabSz="457200">
              <a:spcBef>
                <a:spcPts val="0"/>
              </a:spcBef>
              <a:buClrTx/>
              <a:buSzTx/>
              <a:buFontTx/>
              <a:buNone/>
              <a:defRPr sz="1900">
                <a:solidFill>
                  <a:srgbClr val="080808"/>
                </a:solidFill>
                <a:latin typeface="Courier"/>
                <a:ea typeface="Courier"/>
                <a:cs typeface="Courier"/>
                <a:sym typeface="Courier"/>
              </a:defRPr>
            </a:pPr>
            <a:endParaRPr dirty="0">
              <a:solidFill>
                <a:srgbClr val="080808"/>
              </a:solidFill>
            </a:endParaRPr>
          </a:p>
          <a:p>
            <a:pPr marL="0" indent="0" defTabSz="457200">
              <a:spcBef>
                <a:spcPts val="0"/>
              </a:spcBef>
              <a:buClrTx/>
              <a:buSzTx/>
              <a:buFontTx/>
              <a:buNone/>
              <a:defRPr sz="1900">
                <a:solidFill>
                  <a:srgbClr val="080808"/>
                </a:solidFill>
                <a:latin typeface="Courier"/>
                <a:ea typeface="Courier"/>
                <a:cs typeface="Courier"/>
                <a:sym typeface="Courier"/>
              </a:defRPr>
            </a:pPr>
            <a:endParaRPr dirty="0">
              <a:solidFill>
                <a:srgbClr val="080808"/>
              </a:solidFill>
            </a:endParaRPr>
          </a:p>
          <a:p>
            <a:pPr marL="0" indent="0" defTabSz="457200">
              <a:spcBef>
                <a:spcPts val="0"/>
              </a:spcBef>
              <a:buClrTx/>
              <a:buSzTx/>
              <a:buFontTx/>
              <a:buNone/>
              <a:defRPr sz="1900">
                <a:solidFill>
                  <a:srgbClr val="0033B3"/>
                </a:solidFill>
                <a:latin typeface="Courier"/>
                <a:ea typeface="Courier"/>
                <a:cs typeface="Courier"/>
                <a:sym typeface="Courier"/>
              </a:defRPr>
            </a:pPr>
            <a:r>
              <a:rPr dirty="0">
                <a:solidFill>
                  <a:srgbClr val="080808"/>
                </a:solidFill>
              </a:rPr>
              <a:t>    </a:t>
            </a:r>
            <a:r>
              <a:rPr dirty="0"/>
              <a:t>public static void </a:t>
            </a:r>
            <a:r>
              <a:rPr dirty="0">
                <a:solidFill>
                  <a:srgbClr val="00627A"/>
                </a:solidFill>
              </a:rPr>
              <a:t>main</a:t>
            </a:r>
            <a:r>
              <a:rPr dirty="0">
                <a:solidFill>
                  <a:srgbClr val="080808"/>
                </a:solidFill>
              </a:rPr>
              <a:t>(</a:t>
            </a:r>
            <a:r>
              <a:rPr dirty="0">
                <a:solidFill>
                  <a:srgbClr val="000000"/>
                </a:solidFill>
              </a:rPr>
              <a:t>String</a:t>
            </a:r>
            <a:r>
              <a:rPr dirty="0">
                <a:solidFill>
                  <a:srgbClr val="080808"/>
                </a:solidFill>
              </a:rPr>
              <a:t>[] </a:t>
            </a:r>
            <a:r>
              <a:rPr dirty="0" err="1">
                <a:solidFill>
                  <a:srgbClr val="080808"/>
                </a:solidFill>
              </a:rPr>
              <a:t>args</a:t>
            </a:r>
            <a:r>
              <a:rPr dirty="0">
                <a:solidFill>
                  <a:srgbClr val="080808"/>
                </a:solidFill>
              </a:rPr>
              <a:t>) {</a:t>
            </a:r>
          </a:p>
          <a:p>
            <a:pPr marL="0" indent="0" defTabSz="457200">
              <a:spcBef>
                <a:spcPts val="0"/>
              </a:spcBef>
              <a:buClrTx/>
              <a:buSzTx/>
              <a:buFontTx/>
              <a:buNone/>
              <a:defRPr sz="1900">
                <a:solidFill>
                  <a:srgbClr val="080808"/>
                </a:solidFill>
                <a:latin typeface="Courier"/>
                <a:ea typeface="Courier"/>
                <a:cs typeface="Courier"/>
                <a:sym typeface="Courier"/>
              </a:defRPr>
            </a:pPr>
            <a:r>
              <a:rPr dirty="0"/>
              <a:t>        </a:t>
            </a:r>
            <a:r>
              <a:rPr i="1" dirty="0"/>
              <a:t>launch</a:t>
            </a:r>
            <a:r>
              <a:rPr dirty="0"/>
              <a:t>();</a:t>
            </a:r>
          </a:p>
          <a:p>
            <a:pPr marL="0" indent="0" defTabSz="457200">
              <a:spcBef>
                <a:spcPts val="0"/>
              </a:spcBef>
              <a:buClrTx/>
              <a:buSzTx/>
              <a:buFontTx/>
              <a:buNone/>
              <a:defRPr sz="1900">
                <a:solidFill>
                  <a:srgbClr val="080808"/>
                </a:solidFill>
                <a:latin typeface="Courier"/>
                <a:ea typeface="Courier"/>
                <a:cs typeface="Courier"/>
                <a:sym typeface="Courier"/>
              </a:defRPr>
            </a:pPr>
            <a:r>
              <a:rPr dirty="0"/>
              <a:t>    }</a:t>
            </a:r>
          </a:p>
          <a:p>
            <a:pPr marL="0" indent="0" defTabSz="457200">
              <a:spcBef>
                <a:spcPts val="0"/>
              </a:spcBef>
              <a:buClrTx/>
              <a:buSzTx/>
              <a:buFontTx/>
              <a:buNone/>
              <a:defRPr sz="1900">
                <a:solidFill>
                  <a:srgbClr val="080808"/>
                </a:solidFill>
                <a:latin typeface="Courier"/>
                <a:ea typeface="Courier"/>
                <a:cs typeface="Courier"/>
                <a:sym typeface="Courier"/>
              </a:defRPr>
            </a:pPr>
            <a:endParaRPr dirty="0"/>
          </a:p>
          <a:p>
            <a:pPr marL="0" indent="0" defTabSz="457200">
              <a:spcBef>
                <a:spcPts val="0"/>
              </a:spcBef>
              <a:buClrTx/>
              <a:buSzTx/>
              <a:buFontTx/>
              <a:buNone/>
              <a:defRPr sz="1900">
                <a:solidFill>
                  <a:srgbClr val="9E880C"/>
                </a:solidFill>
                <a:latin typeface="Courier"/>
                <a:ea typeface="Courier"/>
                <a:cs typeface="Courier"/>
                <a:sym typeface="Courier"/>
              </a:defRPr>
            </a:pPr>
            <a:r>
              <a:rPr dirty="0">
                <a:solidFill>
                  <a:srgbClr val="080808"/>
                </a:solidFill>
              </a:rPr>
              <a:t>    </a:t>
            </a:r>
            <a:r>
              <a:rPr dirty="0"/>
              <a:t>@Override</a:t>
            </a:r>
          </a:p>
          <a:p>
            <a:pPr marL="0" indent="0" defTabSz="457200">
              <a:spcBef>
                <a:spcPts val="0"/>
              </a:spcBef>
              <a:buClrTx/>
              <a:buSzTx/>
              <a:buFontTx/>
              <a:buNone/>
              <a:defRPr sz="1900">
                <a:solidFill>
                  <a:srgbClr val="0033B3"/>
                </a:solidFill>
                <a:latin typeface="Courier"/>
                <a:ea typeface="Courier"/>
                <a:cs typeface="Courier"/>
                <a:sym typeface="Courier"/>
              </a:defRPr>
            </a:pPr>
            <a:r>
              <a:rPr dirty="0">
                <a:solidFill>
                  <a:srgbClr val="9E880C"/>
                </a:solidFill>
              </a:rPr>
              <a:t>    </a:t>
            </a:r>
            <a:r>
              <a:rPr dirty="0"/>
              <a:t>public void </a:t>
            </a:r>
            <a:r>
              <a:rPr dirty="0">
                <a:solidFill>
                  <a:srgbClr val="00627A"/>
                </a:solidFill>
              </a:rPr>
              <a:t>start</a:t>
            </a:r>
            <a:r>
              <a:rPr dirty="0">
                <a:solidFill>
                  <a:srgbClr val="080808"/>
                </a:solidFill>
              </a:rPr>
              <a:t>(</a:t>
            </a:r>
            <a:r>
              <a:rPr dirty="0">
                <a:solidFill>
                  <a:srgbClr val="000000"/>
                </a:solidFill>
              </a:rPr>
              <a:t>Stage </a:t>
            </a:r>
            <a:r>
              <a:rPr dirty="0">
                <a:solidFill>
                  <a:srgbClr val="080808"/>
                </a:solidFill>
              </a:rPr>
              <a:t>stage) </a:t>
            </a:r>
            <a:r>
              <a:rPr dirty="0"/>
              <a:t>throws </a:t>
            </a:r>
            <a:r>
              <a:rPr dirty="0">
                <a:solidFill>
                  <a:srgbClr val="000000"/>
                </a:solidFill>
              </a:rPr>
              <a:t>Exception </a:t>
            </a:r>
            <a:r>
              <a:rPr dirty="0">
                <a:solidFill>
                  <a:srgbClr val="080808"/>
                </a:solidFill>
              </a:rPr>
              <a:t>{</a:t>
            </a:r>
          </a:p>
          <a:p>
            <a:pPr marL="0" indent="0" defTabSz="457200">
              <a:spcBef>
                <a:spcPts val="0"/>
              </a:spcBef>
              <a:buClrTx/>
              <a:buSzTx/>
              <a:buFontTx/>
              <a:buNone/>
              <a:defRPr sz="1900">
                <a:solidFill>
                  <a:srgbClr val="080808"/>
                </a:solidFill>
                <a:latin typeface="Courier"/>
                <a:ea typeface="Courier"/>
                <a:cs typeface="Courier"/>
                <a:sym typeface="Courier"/>
              </a:defRPr>
            </a:pPr>
            <a:r>
              <a:rPr dirty="0"/>
              <a:t>        </a:t>
            </a:r>
            <a:r>
              <a:rPr dirty="0" err="1">
                <a:solidFill>
                  <a:srgbClr val="000000"/>
                </a:solidFill>
              </a:rPr>
              <a:t>FXMLLoader</a:t>
            </a:r>
            <a:r>
              <a:rPr dirty="0">
                <a:solidFill>
                  <a:srgbClr val="000000"/>
                </a:solidFill>
              </a:rPr>
              <a:t> </a:t>
            </a:r>
            <a:r>
              <a:rPr dirty="0" err="1">
                <a:solidFill>
                  <a:srgbClr val="000000"/>
                </a:solidFill>
              </a:rPr>
              <a:t>yukle</a:t>
            </a:r>
            <a:r>
              <a:rPr dirty="0">
                <a:solidFill>
                  <a:srgbClr val="000000"/>
                </a:solidFill>
              </a:rPr>
              <a:t> </a:t>
            </a:r>
            <a:r>
              <a:rPr dirty="0"/>
              <a:t>= </a:t>
            </a:r>
            <a:r>
              <a:rPr dirty="0">
                <a:solidFill>
                  <a:srgbClr val="0033B3"/>
                </a:solidFill>
              </a:rPr>
              <a:t>new </a:t>
            </a:r>
            <a:r>
              <a:rPr dirty="0" err="1"/>
              <a:t>FXMLLoader</a:t>
            </a:r>
            <a:r>
              <a:rPr dirty="0"/>
              <a:t>(</a:t>
            </a:r>
            <a:r>
              <a:rPr dirty="0" err="1"/>
              <a:t>getClass</a:t>
            </a:r>
            <a:r>
              <a:rPr dirty="0"/>
              <a:t>().</a:t>
            </a:r>
            <a:r>
              <a:rPr dirty="0" err="1"/>
              <a:t>getResource</a:t>
            </a:r>
            <a:r>
              <a:rPr dirty="0"/>
              <a:t>(</a:t>
            </a:r>
            <a:r>
              <a:rPr dirty="0">
                <a:solidFill>
                  <a:srgbClr val="077D16"/>
                </a:solidFill>
              </a:rPr>
              <a:t>"hello-</a:t>
            </a:r>
            <a:r>
              <a:rPr dirty="0" err="1">
                <a:solidFill>
                  <a:srgbClr val="077D16"/>
                </a:solidFill>
              </a:rPr>
              <a:t>view.fxml</a:t>
            </a:r>
            <a:r>
              <a:rPr dirty="0">
                <a:solidFill>
                  <a:srgbClr val="077D16"/>
                </a:solidFill>
              </a:rPr>
              <a:t>"</a:t>
            </a:r>
            <a:r>
              <a:rPr dirty="0"/>
              <a:t>));</a:t>
            </a:r>
          </a:p>
          <a:p>
            <a:pPr marL="0" indent="0" defTabSz="457200">
              <a:spcBef>
                <a:spcPts val="0"/>
              </a:spcBef>
              <a:buClrTx/>
              <a:buSzTx/>
              <a:buFontTx/>
              <a:buNone/>
              <a:defRPr sz="1900">
                <a:latin typeface="Courier"/>
                <a:ea typeface="Courier"/>
                <a:cs typeface="Courier"/>
                <a:sym typeface="Courier"/>
              </a:defRPr>
            </a:pPr>
            <a:r>
              <a:rPr dirty="0">
                <a:solidFill>
                  <a:srgbClr val="080808"/>
                </a:solidFill>
              </a:rPr>
              <a:t>        </a:t>
            </a:r>
            <a:r>
              <a:rPr dirty="0"/>
              <a:t>Scene </a:t>
            </a:r>
            <a:r>
              <a:rPr dirty="0" err="1"/>
              <a:t>ekran</a:t>
            </a:r>
            <a:r>
              <a:rPr dirty="0"/>
              <a:t> </a:t>
            </a:r>
            <a:r>
              <a:rPr dirty="0">
                <a:solidFill>
                  <a:srgbClr val="080808"/>
                </a:solidFill>
              </a:rPr>
              <a:t>= </a:t>
            </a:r>
            <a:r>
              <a:rPr dirty="0">
                <a:solidFill>
                  <a:srgbClr val="0033B3"/>
                </a:solidFill>
              </a:rPr>
              <a:t>new </a:t>
            </a:r>
            <a:r>
              <a:rPr dirty="0">
                <a:solidFill>
                  <a:srgbClr val="080808"/>
                </a:solidFill>
              </a:rPr>
              <a:t>Scene(</a:t>
            </a:r>
            <a:r>
              <a:rPr dirty="0" err="1"/>
              <a:t>yukle</a:t>
            </a:r>
            <a:r>
              <a:rPr dirty="0" err="1">
                <a:solidFill>
                  <a:srgbClr val="080808"/>
                </a:solidFill>
              </a:rPr>
              <a:t>.load</a:t>
            </a:r>
            <a:r>
              <a:rPr dirty="0">
                <a:solidFill>
                  <a:srgbClr val="080808"/>
                </a:solidFill>
              </a:rPr>
              <a:t>());</a:t>
            </a:r>
          </a:p>
          <a:p>
            <a:pPr marL="0" indent="0" defTabSz="457200">
              <a:spcBef>
                <a:spcPts val="0"/>
              </a:spcBef>
              <a:buClrTx/>
              <a:buSzTx/>
              <a:buFontTx/>
              <a:buNone/>
              <a:defRPr sz="1900">
                <a:solidFill>
                  <a:srgbClr val="080808"/>
                </a:solidFill>
                <a:latin typeface="Courier"/>
                <a:ea typeface="Courier"/>
                <a:cs typeface="Courier"/>
                <a:sym typeface="Courier"/>
              </a:defRPr>
            </a:pPr>
            <a:r>
              <a:rPr dirty="0"/>
              <a:t>        </a:t>
            </a:r>
            <a:r>
              <a:rPr dirty="0" err="1"/>
              <a:t>stage.setScene</a:t>
            </a:r>
            <a:r>
              <a:rPr dirty="0"/>
              <a:t>(</a:t>
            </a:r>
            <a:r>
              <a:rPr dirty="0" err="1">
                <a:solidFill>
                  <a:srgbClr val="000000"/>
                </a:solidFill>
              </a:rPr>
              <a:t>ekran</a:t>
            </a:r>
            <a:r>
              <a:rPr dirty="0"/>
              <a:t>);</a:t>
            </a:r>
          </a:p>
          <a:p>
            <a:pPr marL="0" indent="0" defTabSz="457200">
              <a:spcBef>
                <a:spcPts val="0"/>
              </a:spcBef>
              <a:buClrTx/>
              <a:buSzTx/>
              <a:buFontTx/>
              <a:buNone/>
              <a:defRPr sz="1900">
                <a:solidFill>
                  <a:srgbClr val="077D16"/>
                </a:solidFill>
                <a:latin typeface="Courier"/>
                <a:ea typeface="Courier"/>
                <a:cs typeface="Courier"/>
                <a:sym typeface="Courier"/>
              </a:defRPr>
            </a:pPr>
            <a:r>
              <a:rPr dirty="0">
                <a:solidFill>
                  <a:srgbClr val="080808"/>
                </a:solidFill>
              </a:rPr>
              <a:t>        </a:t>
            </a:r>
            <a:r>
              <a:rPr dirty="0" err="1">
                <a:solidFill>
                  <a:srgbClr val="080808"/>
                </a:solidFill>
              </a:rPr>
              <a:t>stage.setTitle</a:t>
            </a:r>
            <a:r>
              <a:rPr dirty="0">
                <a:solidFill>
                  <a:srgbClr val="080808"/>
                </a:solidFill>
              </a:rPr>
              <a:t>(</a:t>
            </a:r>
            <a:r>
              <a:rPr dirty="0"/>
              <a:t>“</a:t>
            </a:r>
            <a:r>
              <a:rPr dirty="0" err="1"/>
              <a:t>Artırma</a:t>
            </a:r>
            <a:r>
              <a:rPr dirty="0"/>
              <a:t> </a:t>
            </a:r>
            <a:r>
              <a:rPr dirty="0" err="1"/>
              <a:t>Programı</a:t>
            </a:r>
            <a:r>
              <a:rPr dirty="0"/>
              <a:t>"</a:t>
            </a:r>
            <a:r>
              <a:rPr dirty="0">
                <a:solidFill>
                  <a:srgbClr val="080808"/>
                </a:solidFill>
              </a:rPr>
              <a:t>);</a:t>
            </a:r>
          </a:p>
          <a:p>
            <a:pPr marL="0" indent="0" defTabSz="457200">
              <a:spcBef>
                <a:spcPts val="0"/>
              </a:spcBef>
              <a:buClrTx/>
              <a:buSzTx/>
              <a:buFontTx/>
              <a:buNone/>
              <a:defRPr sz="1900">
                <a:solidFill>
                  <a:srgbClr val="080808"/>
                </a:solidFill>
                <a:latin typeface="Courier"/>
                <a:ea typeface="Courier"/>
                <a:cs typeface="Courier"/>
                <a:sym typeface="Courier"/>
              </a:defRPr>
            </a:pPr>
            <a:r>
              <a:rPr dirty="0"/>
              <a:t>        </a:t>
            </a:r>
            <a:r>
              <a:rPr dirty="0" err="1"/>
              <a:t>stage.show</a:t>
            </a:r>
            <a:r>
              <a:rPr dirty="0"/>
              <a:t>();</a:t>
            </a:r>
          </a:p>
          <a:p>
            <a:pPr marL="0" indent="0" defTabSz="457200">
              <a:spcBef>
                <a:spcPts val="0"/>
              </a:spcBef>
              <a:buClrTx/>
              <a:buSzTx/>
              <a:buFontTx/>
              <a:buNone/>
              <a:defRPr sz="1900">
                <a:solidFill>
                  <a:srgbClr val="080808"/>
                </a:solidFill>
                <a:latin typeface="Courier"/>
                <a:ea typeface="Courier"/>
                <a:cs typeface="Courier"/>
                <a:sym typeface="Courier"/>
              </a:defRPr>
            </a:pPr>
            <a:r>
              <a:rPr dirty="0"/>
              <a:t>    }</a:t>
            </a:r>
          </a:p>
          <a:p>
            <a:pPr marL="0" indent="0" defTabSz="457200">
              <a:spcBef>
                <a:spcPts val="0"/>
              </a:spcBef>
              <a:buClrTx/>
              <a:buSzTx/>
              <a:buFontTx/>
              <a:buNone/>
              <a:defRPr sz="1900">
                <a:solidFill>
                  <a:srgbClr val="080808"/>
                </a:solidFill>
                <a:latin typeface="Courier"/>
                <a:ea typeface="Courier"/>
                <a:cs typeface="Courier"/>
                <a:sym typeface="Courier"/>
              </a:defRPr>
            </a:pPr>
            <a:r>
              <a:rPr dirty="0"/>
              <a:t>}</a:t>
            </a:r>
          </a:p>
        </p:txBody>
      </p:sp>
      <p:sp>
        <p:nvSpPr>
          <p:cNvPr id="351" name="Google Shape;113;p11"/>
          <p:cNvSpPr txBox="1">
            <a:spLocks noGrp="1"/>
          </p:cNvSpPr>
          <p:nvPr>
            <p:ph type="sldNum" sz="quarter" idx="4294967295"/>
          </p:nvPr>
        </p:nvSpPr>
        <p:spPr>
          <a:xfrm>
            <a:off x="20572871" y="12813614"/>
            <a:ext cx="534530" cy="52842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398" tIns="91398" rIns="91398" bIns="91398"/>
          <a:lstStyle/>
          <a:p>
            <a:fld id="{86CB4B4D-7CA3-9044-876B-883B54F8677D}" type="slidenum">
              <a:t>55</a:t>
            </a:fld>
            <a:endParaRP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Google Shape;111;p11"/>
          <p:cNvSpPr txBox="1">
            <a:spLocks noGrp="1"/>
          </p:cNvSpPr>
          <p:nvPr>
            <p:ph type="title"/>
          </p:nvPr>
        </p:nvSpPr>
        <p:spPr>
          <a:xfrm>
            <a:off x="765750" y="263524"/>
            <a:ext cx="22852500" cy="2022445"/>
          </a:xfrm>
          <a:prstGeom prst="rect">
            <a:avLst/>
          </a:prstGeom>
        </p:spPr>
        <p:txBody>
          <a:bodyPr/>
          <a:lstStyle/>
          <a:p>
            <a:r>
              <a:rPr lang="en-US" dirty="0"/>
              <a:t>Visual</a:t>
            </a:r>
            <a:r>
              <a:rPr dirty="0"/>
              <a:t> Program </a:t>
            </a:r>
            <a:br>
              <a:rPr dirty="0"/>
            </a:br>
            <a:r>
              <a:rPr lang="en-US" sz="4800" dirty="0">
                <a:solidFill>
                  <a:srgbClr val="00B050"/>
                </a:solidFill>
              </a:rPr>
              <a:t>Example</a:t>
            </a:r>
            <a:r>
              <a:rPr sz="4800" dirty="0">
                <a:solidFill>
                  <a:srgbClr val="00B050"/>
                </a:solidFill>
              </a:rPr>
              <a:t> - </a:t>
            </a:r>
            <a:r>
              <a:rPr lang="tr-TR" sz="4800" dirty="0">
                <a:solidFill>
                  <a:srgbClr val="00B050"/>
                </a:solidFill>
              </a:rPr>
              <a:t>9</a:t>
            </a:r>
            <a:endParaRPr sz="4800" dirty="0">
              <a:solidFill>
                <a:srgbClr val="00B050"/>
              </a:solidFill>
            </a:endParaRPr>
          </a:p>
        </p:txBody>
      </p:sp>
      <p:sp>
        <p:nvSpPr>
          <p:cNvPr id="354" name="Google Shape;112;p11"/>
          <p:cNvSpPr txBox="1">
            <a:spLocks noGrp="1"/>
          </p:cNvSpPr>
          <p:nvPr>
            <p:ph type="body" idx="1"/>
          </p:nvPr>
        </p:nvSpPr>
        <p:spPr>
          <a:xfrm>
            <a:off x="838230" y="2606682"/>
            <a:ext cx="22707542" cy="9823485"/>
          </a:xfrm>
          <a:prstGeom prst="rect">
            <a:avLst/>
          </a:prstGeom>
        </p:spPr>
        <p:txBody>
          <a:bodyPr/>
          <a:lstStyle/>
          <a:p>
            <a:pPr marL="0" indent="0" defTabSz="457200">
              <a:spcBef>
                <a:spcPts val="0"/>
              </a:spcBef>
              <a:buClrTx/>
              <a:buSzTx/>
              <a:buFontTx/>
              <a:buNone/>
              <a:defRPr sz="1900">
                <a:latin typeface="Courier"/>
                <a:ea typeface="Courier"/>
                <a:cs typeface="Courier"/>
                <a:sym typeface="Courier"/>
              </a:defRPr>
            </a:pPr>
            <a:r>
              <a:rPr>
                <a:solidFill>
                  <a:srgbClr val="0033B3"/>
                </a:solidFill>
              </a:rPr>
              <a:t>package </a:t>
            </a:r>
            <a:r>
              <a:t>com.example.yeni2</a:t>
            </a:r>
            <a:r>
              <a:rPr>
                <a:solidFill>
                  <a:srgbClr val="080808"/>
                </a:solidFill>
              </a:rPr>
              <a:t>;</a:t>
            </a:r>
          </a:p>
          <a:p>
            <a:pPr marL="0" indent="0" defTabSz="457200">
              <a:spcBef>
                <a:spcPts val="0"/>
              </a:spcBef>
              <a:buClrTx/>
              <a:buSzTx/>
              <a:buFontTx/>
              <a:buNone/>
              <a:defRPr sz="1900">
                <a:solidFill>
                  <a:srgbClr val="080808"/>
                </a:solidFill>
                <a:latin typeface="Courier"/>
                <a:ea typeface="Courier"/>
                <a:cs typeface="Courier"/>
                <a:sym typeface="Courier"/>
              </a:defRPr>
            </a:pPr>
            <a:endParaRPr>
              <a:solidFill>
                <a:srgbClr val="080808"/>
              </a:solidFill>
            </a:endParaRPr>
          </a:p>
          <a:p>
            <a:pPr marL="0" indent="0" defTabSz="457200">
              <a:spcBef>
                <a:spcPts val="0"/>
              </a:spcBef>
              <a:buClrTx/>
              <a:buSzTx/>
              <a:buFontTx/>
              <a:buNone/>
              <a:defRPr sz="1900">
                <a:latin typeface="Courier"/>
                <a:ea typeface="Courier"/>
                <a:cs typeface="Courier"/>
                <a:sym typeface="Courier"/>
              </a:defRPr>
            </a:pPr>
            <a:r>
              <a:rPr>
                <a:solidFill>
                  <a:srgbClr val="0033B3"/>
                </a:solidFill>
              </a:rPr>
              <a:t>import </a:t>
            </a:r>
            <a:r>
              <a:t>javafx.event.ActionEvent</a:t>
            </a:r>
            <a:r>
              <a:rPr>
                <a:solidFill>
                  <a:srgbClr val="080808"/>
                </a:solidFill>
              </a:rPr>
              <a:t>;</a:t>
            </a:r>
          </a:p>
          <a:p>
            <a:pPr marL="0" indent="0" defTabSz="457200">
              <a:spcBef>
                <a:spcPts val="0"/>
              </a:spcBef>
              <a:buClrTx/>
              <a:buSzTx/>
              <a:buFontTx/>
              <a:buNone/>
              <a:defRPr sz="1900">
                <a:latin typeface="Courier"/>
                <a:ea typeface="Courier"/>
                <a:cs typeface="Courier"/>
                <a:sym typeface="Courier"/>
              </a:defRPr>
            </a:pPr>
            <a:r>
              <a:rPr>
                <a:solidFill>
                  <a:srgbClr val="0033B3"/>
                </a:solidFill>
              </a:rPr>
              <a:t>import </a:t>
            </a:r>
            <a:r>
              <a:t>javafx.fxml.</a:t>
            </a:r>
            <a:r>
              <a:rPr>
                <a:solidFill>
                  <a:srgbClr val="9E880C"/>
                </a:solidFill>
              </a:rPr>
              <a:t>FXML</a:t>
            </a:r>
            <a:r>
              <a:rPr>
                <a:solidFill>
                  <a:srgbClr val="080808"/>
                </a:solidFill>
              </a:rPr>
              <a:t>;</a:t>
            </a:r>
          </a:p>
          <a:p>
            <a:pPr marL="0" indent="0" defTabSz="457200">
              <a:spcBef>
                <a:spcPts val="0"/>
              </a:spcBef>
              <a:buClrTx/>
              <a:buSzTx/>
              <a:buFontTx/>
              <a:buNone/>
              <a:defRPr sz="1900">
                <a:latin typeface="Courier"/>
                <a:ea typeface="Courier"/>
                <a:cs typeface="Courier"/>
                <a:sym typeface="Courier"/>
              </a:defRPr>
            </a:pPr>
            <a:r>
              <a:rPr>
                <a:solidFill>
                  <a:srgbClr val="0033B3"/>
                </a:solidFill>
              </a:rPr>
              <a:t>import </a:t>
            </a:r>
            <a:r>
              <a:t>javafx.scene.control.Button</a:t>
            </a:r>
            <a:r>
              <a:rPr>
                <a:solidFill>
                  <a:srgbClr val="080808"/>
                </a:solidFill>
              </a:rPr>
              <a:t>;</a:t>
            </a:r>
          </a:p>
          <a:p>
            <a:pPr marL="0" indent="0" defTabSz="457200">
              <a:spcBef>
                <a:spcPts val="0"/>
              </a:spcBef>
              <a:buClrTx/>
              <a:buSzTx/>
              <a:buFontTx/>
              <a:buNone/>
              <a:defRPr sz="1900">
                <a:latin typeface="Courier"/>
                <a:ea typeface="Courier"/>
                <a:cs typeface="Courier"/>
                <a:sym typeface="Courier"/>
              </a:defRPr>
            </a:pPr>
            <a:r>
              <a:rPr>
                <a:solidFill>
                  <a:srgbClr val="0033B3"/>
                </a:solidFill>
              </a:rPr>
              <a:t>import </a:t>
            </a:r>
            <a:r>
              <a:t>javafx.scene.control.Label</a:t>
            </a:r>
            <a:r>
              <a:rPr>
                <a:solidFill>
                  <a:srgbClr val="080808"/>
                </a:solidFill>
              </a:rPr>
              <a:t>;</a:t>
            </a:r>
          </a:p>
          <a:p>
            <a:pPr marL="0" indent="0" defTabSz="457200">
              <a:spcBef>
                <a:spcPts val="0"/>
              </a:spcBef>
              <a:buClrTx/>
              <a:buSzTx/>
              <a:buFontTx/>
              <a:buNone/>
              <a:defRPr sz="1900">
                <a:latin typeface="Courier"/>
                <a:ea typeface="Courier"/>
                <a:cs typeface="Courier"/>
                <a:sym typeface="Courier"/>
              </a:defRPr>
            </a:pPr>
            <a:r>
              <a:rPr>
                <a:solidFill>
                  <a:srgbClr val="0033B3"/>
                </a:solidFill>
              </a:rPr>
              <a:t>import </a:t>
            </a:r>
            <a:r>
              <a:t>javafx.scene.control.TextField</a:t>
            </a:r>
            <a:r>
              <a:rPr>
                <a:solidFill>
                  <a:srgbClr val="080808"/>
                </a:solidFill>
              </a:rPr>
              <a:t>;</a:t>
            </a:r>
          </a:p>
          <a:p>
            <a:pPr marL="0" indent="0" defTabSz="457200">
              <a:spcBef>
                <a:spcPts val="0"/>
              </a:spcBef>
              <a:buClrTx/>
              <a:buSzTx/>
              <a:buFontTx/>
              <a:buNone/>
              <a:defRPr sz="1900">
                <a:solidFill>
                  <a:srgbClr val="080808"/>
                </a:solidFill>
                <a:latin typeface="Courier"/>
                <a:ea typeface="Courier"/>
                <a:cs typeface="Courier"/>
                <a:sym typeface="Courier"/>
              </a:defRPr>
            </a:pPr>
            <a:endParaRPr>
              <a:solidFill>
                <a:srgbClr val="080808"/>
              </a:solidFill>
            </a:endParaRPr>
          </a:p>
          <a:p>
            <a:pPr marL="0" indent="0" defTabSz="457200">
              <a:spcBef>
                <a:spcPts val="0"/>
              </a:spcBef>
              <a:buClrTx/>
              <a:buSzTx/>
              <a:buFontTx/>
              <a:buNone/>
              <a:defRPr sz="1900">
                <a:latin typeface="Courier"/>
                <a:ea typeface="Courier"/>
                <a:cs typeface="Courier"/>
                <a:sym typeface="Courier"/>
              </a:defRPr>
            </a:pPr>
            <a:r>
              <a:rPr>
                <a:solidFill>
                  <a:srgbClr val="0033B3"/>
                </a:solidFill>
              </a:rPr>
              <a:t>import </a:t>
            </a:r>
            <a:r>
              <a:t>java.util.Random</a:t>
            </a:r>
            <a:r>
              <a:rPr>
                <a:solidFill>
                  <a:srgbClr val="080808"/>
                </a:solidFill>
              </a:rPr>
              <a:t>;</a:t>
            </a:r>
          </a:p>
          <a:p>
            <a:pPr marL="0" indent="0" defTabSz="457200">
              <a:spcBef>
                <a:spcPts val="0"/>
              </a:spcBef>
              <a:buClrTx/>
              <a:buSzTx/>
              <a:buFontTx/>
              <a:buNone/>
              <a:defRPr sz="1900">
                <a:solidFill>
                  <a:srgbClr val="080808"/>
                </a:solidFill>
                <a:latin typeface="Courier"/>
                <a:ea typeface="Courier"/>
                <a:cs typeface="Courier"/>
                <a:sym typeface="Courier"/>
              </a:defRPr>
            </a:pPr>
            <a:endParaRPr>
              <a:solidFill>
                <a:srgbClr val="080808"/>
              </a:solidFill>
            </a:endParaRPr>
          </a:p>
          <a:p>
            <a:pPr marL="0" indent="0" defTabSz="457200">
              <a:spcBef>
                <a:spcPts val="0"/>
              </a:spcBef>
              <a:buClrTx/>
              <a:buSzTx/>
              <a:buFontTx/>
              <a:buNone/>
              <a:defRPr sz="1900">
                <a:latin typeface="Courier"/>
                <a:ea typeface="Courier"/>
                <a:cs typeface="Courier"/>
                <a:sym typeface="Courier"/>
              </a:defRPr>
            </a:pPr>
            <a:r>
              <a:rPr>
                <a:solidFill>
                  <a:srgbClr val="0033B3"/>
                </a:solidFill>
              </a:rPr>
              <a:t>public class </a:t>
            </a:r>
            <a:r>
              <a:t>HelloController </a:t>
            </a:r>
            <a:r>
              <a:rPr>
                <a:solidFill>
                  <a:srgbClr val="080808"/>
                </a:solidFill>
              </a:rPr>
              <a:t>{</a:t>
            </a:r>
          </a:p>
          <a:p>
            <a:pPr marL="0" indent="0" defTabSz="457200">
              <a:spcBef>
                <a:spcPts val="0"/>
              </a:spcBef>
              <a:buClrTx/>
              <a:buSzTx/>
              <a:buFontTx/>
              <a:buNone/>
              <a:defRPr sz="1900">
                <a:solidFill>
                  <a:srgbClr val="9E880C"/>
                </a:solidFill>
                <a:latin typeface="Courier"/>
                <a:ea typeface="Courier"/>
                <a:cs typeface="Courier"/>
                <a:sym typeface="Courier"/>
              </a:defRPr>
            </a:pPr>
            <a:r>
              <a:rPr>
                <a:solidFill>
                  <a:srgbClr val="080808"/>
                </a:solidFill>
              </a:rPr>
              <a:t>    </a:t>
            </a:r>
            <a:r>
              <a:t>@FXML</a:t>
            </a:r>
          </a:p>
          <a:p>
            <a:pPr marL="0" indent="0" defTabSz="457200">
              <a:spcBef>
                <a:spcPts val="0"/>
              </a:spcBef>
              <a:buClrTx/>
              <a:buSzTx/>
              <a:buFontTx/>
              <a:buNone/>
              <a:defRPr sz="1900">
                <a:solidFill>
                  <a:srgbClr val="0033B3"/>
                </a:solidFill>
                <a:latin typeface="Courier"/>
                <a:ea typeface="Courier"/>
                <a:cs typeface="Courier"/>
                <a:sym typeface="Courier"/>
              </a:defRPr>
            </a:pPr>
            <a:r>
              <a:rPr>
                <a:solidFill>
                  <a:srgbClr val="9E880C"/>
                </a:solidFill>
              </a:rPr>
              <a:t>    </a:t>
            </a:r>
            <a:r>
              <a:t>private </a:t>
            </a:r>
            <a:r>
              <a:rPr>
                <a:solidFill>
                  <a:srgbClr val="000000"/>
                </a:solidFill>
              </a:rPr>
              <a:t>Label </a:t>
            </a:r>
            <a:r>
              <a:rPr>
                <a:solidFill>
                  <a:srgbClr val="872094"/>
                </a:solidFill>
              </a:rPr>
              <a:t>label</a:t>
            </a:r>
            <a:r>
              <a:rPr>
                <a:solidFill>
                  <a:srgbClr val="080808"/>
                </a:solidFill>
              </a:rPr>
              <a:t>;</a:t>
            </a:r>
          </a:p>
          <a:p>
            <a:pPr marL="0" indent="0" defTabSz="457200">
              <a:spcBef>
                <a:spcPts val="0"/>
              </a:spcBef>
              <a:buClrTx/>
              <a:buSzTx/>
              <a:buFontTx/>
              <a:buNone/>
              <a:defRPr sz="1900">
                <a:solidFill>
                  <a:srgbClr val="9E880C"/>
                </a:solidFill>
                <a:latin typeface="Courier"/>
                <a:ea typeface="Courier"/>
                <a:cs typeface="Courier"/>
                <a:sym typeface="Courier"/>
              </a:defRPr>
            </a:pPr>
            <a:r>
              <a:rPr>
                <a:solidFill>
                  <a:srgbClr val="080808"/>
                </a:solidFill>
              </a:rPr>
              <a:t>    </a:t>
            </a:r>
            <a:r>
              <a:t>@FXML</a:t>
            </a:r>
          </a:p>
          <a:p>
            <a:pPr marL="0" indent="0" defTabSz="457200">
              <a:spcBef>
                <a:spcPts val="0"/>
              </a:spcBef>
              <a:buClrTx/>
              <a:buSzTx/>
              <a:buFontTx/>
              <a:buNone/>
              <a:defRPr sz="1900">
                <a:solidFill>
                  <a:srgbClr val="0033B3"/>
                </a:solidFill>
                <a:latin typeface="Courier"/>
                <a:ea typeface="Courier"/>
                <a:cs typeface="Courier"/>
                <a:sym typeface="Courier"/>
              </a:defRPr>
            </a:pPr>
            <a:r>
              <a:rPr>
                <a:solidFill>
                  <a:srgbClr val="9E880C"/>
                </a:solidFill>
              </a:rPr>
              <a:t>    </a:t>
            </a:r>
            <a:r>
              <a:t>private </a:t>
            </a:r>
            <a:r>
              <a:rPr>
                <a:solidFill>
                  <a:srgbClr val="000000"/>
                </a:solidFill>
              </a:rPr>
              <a:t>Button </a:t>
            </a:r>
            <a:r>
              <a:rPr>
                <a:solidFill>
                  <a:srgbClr val="872094"/>
                </a:solidFill>
              </a:rPr>
              <a:t>artir</a:t>
            </a:r>
            <a:r>
              <a:rPr>
                <a:solidFill>
                  <a:srgbClr val="080808"/>
                </a:solidFill>
              </a:rPr>
              <a:t>;</a:t>
            </a:r>
          </a:p>
          <a:p>
            <a:pPr marL="0" indent="0" defTabSz="457200">
              <a:spcBef>
                <a:spcPts val="0"/>
              </a:spcBef>
              <a:buClrTx/>
              <a:buSzTx/>
              <a:buFontTx/>
              <a:buNone/>
              <a:defRPr sz="1900">
                <a:solidFill>
                  <a:srgbClr val="080808"/>
                </a:solidFill>
                <a:latin typeface="Courier"/>
                <a:ea typeface="Courier"/>
                <a:cs typeface="Courier"/>
                <a:sym typeface="Courier"/>
              </a:defRPr>
            </a:pPr>
            <a:endParaRPr>
              <a:solidFill>
                <a:srgbClr val="080808"/>
              </a:solidFill>
            </a:endParaRPr>
          </a:p>
          <a:p>
            <a:pPr marL="0" indent="0" defTabSz="457200">
              <a:spcBef>
                <a:spcPts val="0"/>
              </a:spcBef>
              <a:buClrTx/>
              <a:buSzTx/>
              <a:buFontTx/>
              <a:buNone/>
              <a:defRPr sz="1900">
                <a:solidFill>
                  <a:srgbClr val="9E880C"/>
                </a:solidFill>
                <a:latin typeface="Courier"/>
                <a:ea typeface="Courier"/>
                <a:cs typeface="Courier"/>
                <a:sym typeface="Courier"/>
              </a:defRPr>
            </a:pPr>
            <a:r>
              <a:rPr>
                <a:solidFill>
                  <a:srgbClr val="080808"/>
                </a:solidFill>
              </a:rPr>
              <a:t>    </a:t>
            </a:r>
            <a:r>
              <a:t>@FXML</a:t>
            </a:r>
          </a:p>
          <a:p>
            <a:pPr marL="0" indent="0" defTabSz="457200">
              <a:spcBef>
                <a:spcPts val="0"/>
              </a:spcBef>
              <a:buClrTx/>
              <a:buSzTx/>
              <a:buFontTx/>
              <a:buNone/>
              <a:defRPr sz="1900">
                <a:latin typeface="Courier"/>
                <a:ea typeface="Courier"/>
                <a:cs typeface="Courier"/>
                <a:sym typeface="Courier"/>
              </a:defRPr>
            </a:pPr>
            <a:r>
              <a:rPr>
                <a:solidFill>
                  <a:srgbClr val="9E880C"/>
                </a:solidFill>
              </a:rPr>
              <a:t>    </a:t>
            </a:r>
            <a:r>
              <a:rPr>
                <a:solidFill>
                  <a:srgbClr val="0033B3"/>
                </a:solidFill>
              </a:rPr>
              <a:t>private </a:t>
            </a:r>
            <a:r>
              <a:t>TextField </a:t>
            </a:r>
            <a:r>
              <a:rPr>
                <a:solidFill>
                  <a:srgbClr val="872094"/>
                </a:solidFill>
              </a:rPr>
              <a:t>giris</a:t>
            </a:r>
            <a:r>
              <a:rPr>
                <a:solidFill>
                  <a:srgbClr val="080808"/>
                </a:solidFill>
              </a:rPr>
              <a:t>;</a:t>
            </a:r>
          </a:p>
          <a:p>
            <a:pPr marL="0" indent="0" defTabSz="457200">
              <a:spcBef>
                <a:spcPts val="0"/>
              </a:spcBef>
              <a:buClrTx/>
              <a:buSzTx/>
              <a:buFontTx/>
              <a:buNone/>
              <a:defRPr sz="1900">
                <a:solidFill>
                  <a:srgbClr val="9E880C"/>
                </a:solidFill>
                <a:latin typeface="Courier"/>
                <a:ea typeface="Courier"/>
                <a:cs typeface="Courier"/>
                <a:sym typeface="Courier"/>
              </a:defRPr>
            </a:pPr>
            <a:r>
              <a:rPr>
                <a:solidFill>
                  <a:srgbClr val="080808"/>
                </a:solidFill>
              </a:rPr>
              <a:t>  </a:t>
            </a:r>
          </a:p>
          <a:p>
            <a:pPr marL="0" indent="0" defTabSz="457200">
              <a:spcBef>
                <a:spcPts val="0"/>
              </a:spcBef>
              <a:buClrTx/>
              <a:buSzTx/>
              <a:buFontTx/>
              <a:buNone/>
              <a:defRPr sz="1900">
                <a:solidFill>
                  <a:srgbClr val="080808"/>
                </a:solidFill>
                <a:latin typeface="Courier"/>
                <a:ea typeface="Courier"/>
                <a:cs typeface="Courier"/>
                <a:sym typeface="Courier"/>
              </a:defRPr>
            </a:pPr>
            <a:endParaRPr>
              <a:solidFill>
                <a:srgbClr val="080808"/>
              </a:solidFill>
            </a:endParaRPr>
          </a:p>
          <a:p>
            <a:pPr marL="0" indent="0" defTabSz="457200">
              <a:spcBef>
                <a:spcPts val="0"/>
              </a:spcBef>
              <a:buClrTx/>
              <a:buSzTx/>
              <a:buFontTx/>
              <a:buNone/>
              <a:defRPr sz="1900">
                <a:solidFill>
                  <a:srgbClr val="0033B3"/>
                </a:solidFill>
                <a:latin typeface="Courier"/>
                <a:ea typeface="Courier"/>
                <a:cs typeface="Courier"/>
                <a:sym typeface="Courier"/>
              </a:defRPr>
            </a:pPr>
            <a:r>
              <a:rPr>
                <a:solidFill>
                  <a:srgbClr val="080808"/>
                </a:solidFill>
              </a:rPr>
              <a:t>    </a:t>
            </a:r>
            <a:r>
              <a:t>public void </a:t>
            </a:r>
            <a:r>
              <a:rPr>
                <a:solidFill>
                  <a:srgbClr val="00627A"/>
                </a:solidFill>
              </a:rPr>
              <a:t>tikla</a:t>
            </a:r>
            <a:r>
              <a:rPr>
                <a:solidFill>
                  <a:srgbClr val="080808"/>
                </a:solidFill>
              </a:rPr>
              <a:t>(</a:t>
            </a:r>
            <a:r>
              <a:rPr>
                <a:solidFill>
                  <a:srgbClr val="000000"/>
                </a:solidFill>
              </a:rPr>
              <a:t>ActionEvent </a:t>
            </a:r>
            <a:r>
              <a:rPr>
                <a:solidFill>
                  <a:srgbClr val="080808"/>
                </a:solidFill>
              </a:rPr>
              <a:t>e)</a:t>
            </a:r>
          </a:p>
          <a:p>
            <a:pPr marL="0" indent="0" defTabSz="457200">
              <a:spcBef>
                <a:spcPts val="0"/>
              </a:spcBef>
              <a:buClrTx/>
              <a:buSzTx/>
              <a:buFontTx/>
              <a:buNone/>
              <a:defRPr sz="1900">
                <a:solidFill>
                  <a:srgbClr val="080808"/>
                </a:solidFill>
                <a:latin typeface="Courier"/>
                <a:ea typeface="Courier"/>
                <a:cs typeface="Courier"/>
                <a:sym typeface="Courier"/>
              </a:defRPr>
            </a:pPr>
            <a:r>
              <a:t>    {</a:t>
            </a:r>
          </a:p>
          <a:p>
            <a:pPr marL="0" indent="0" defTabSz="457200">
              <a:spcBef>
                <a:spcPts val="0"/>
              </a:spcBef>
              <a:buClrTx/>
              <a:buSzTx/>
              <a:buFontTx/>
              <a:buNone/>
              <a:defRPr sz="1900">
                <a:solidFill>
                  <a:srgbClr val="080808"/>
                </a:solidFill>
                <a:latin typeface="Courier"/>
                <a:ea typeface="Courier"/>
                <a:cs typeface="Courier"/>
                <a:sym typeface="Courier"/>
              </a:defRPr>
            </a:pPr>
            <a:r>
              <a:t>        </a:t>
            </a:r>
            <a:r>
              <a:rPr>
                <a:solidFill>
                  <a:srgbClr val="0033B3"/>
                </a:solidFill>
              </a:rPr>
              <a:t>int </a:t>
            </a:r>
            <a:r>
              <a:t>yeniDeger=</a:t>
            </a:r>
            <a:r>
              <a:rPr>
                <a:solidFill>
                  <a:srgbClr val="1750EB"/>
                </a:solidFill>
              </a:rPr>
              <a:t>1</a:t>
            </a:r>
            <a:r>
              <a:t>;</a:t>
            </a:r>
          </a:p>
          <a:p>
            <a:pPr marL="0" indent="0" defTabSz="457200">
              <a:spcBef>
                <a:spcPts val="0"/>
              </a:spcBef>
              <a:buClrTx/>
              <a:buSzTx/>
              <a:buFontTx/>
              <a:buNone/>
              <a:defRPr sz="1900">
                <a:solidFill>
                  <a:srgbClr val="080808"/>
                </a:solidFill>
                <a:latin typeface="Courier"/>
                <a:ea typeface="Courier"/>
                <a:cs typeface="Courier"/>
                <a:sym typeface="Courier"/>
              </a:defRPr>
            </a:pPr>
            <a:r>
              <a:t>        </a:t>
            </a:r>
            <a:r>
              <a:rPr>
                <a:solidFill>
                  <a:srgbClr val="0033B3"/>
                </a:solidFill>
              </a:rPr>
              <a:t>if </a:t>
            </a:r>
            <a:r>
              <a:t>(</a:t>
            </a:r>
            <a:r>
              <a:rPr>
                <a:solidFill>
                  <a:srgbClr val="872094"/>
                </a:solidFill>
              </a:rPr>
              <a:t>giris</a:t>
            </a:r>
            <a:r>
              <a:t>.getText().isEmpty())</a:t>
            </a:r>
          </a:p>
          <a:p>
            <a:pPr marL="0" indent="0" defTabSz="457200">
              <a:spcBef>
                <a:spcPts val="0"/>
              </a:spcBef>
              <a:buClrTx/>
              <a:buSzTx/>
              <a:buFontTx/>
              <a:buNone/>
              <a:defRPr sz="1900">
                <a:solidFill>
                  <a:srgbClr val="080808"/>
                </a:solidFill>
                <a:latin typeface="Courier"/>
                <a:ea typeface="Courier"/>
                <a:cs typeface="Courier"/>
                <a:sym typeface="Courier"/>
              </a:defRPr>
            </a:pPr>
            <a:r>
              <a:t>            </a:t>
            </a:r>
            <a:r>
              <a:rPr>
                <a:solidFill>
                  <a:srgbClr val="872094"/>
                </a:solidFill>
              </a:rPr>
              <a:t>giris</a:t>
            </a:r>
            <a:r>
              <a:t>.setText(</a:t>
            </a:r>
            <a:r>
              <a:rPr>
                <a:solidFill>
                  <a:srgbClr val="000000"/>
                </a:solidFill>
              </a:rPr>
              <a:t>String</a:t>
            </a:r>
            <a:r>
              <a:t>.</a:t>
            </a:r>
            <a:r>
              <a:rPr i="1"/>
              <a:t>valueOf</a:t>
            </a:r>
            <a:r>
              <a:t>(</a:t>
            </a:r>
            <a:r>
              <a:rPr>
                <a:solidFill>
                  <a:srgbClr val="000000"/>
                </a:solidFill>
              </a:rPr>
              <a:t>Integer</a:t>
            </a:r>
            <a:r>
              <a:t>.</a:t>
            </a:r>
            <a:r>
              <a:rPr i="1"/>
              <a:t>valueOf</a:t>
            </a:r>
            <a:r>
              <a:t>(yeniDeger)));</a:t>
            </a:r>
          </a:p>
          <a:p>
            <a:pPr marL="0" indent="0" defTabSz="457200">
              <a:spcBef>
                <a:spcPts val="0"/>
              </a:spcBef>
              <a:buClrTx/>
              <a:buSzTx/>
              <a:buFontTx/>
              <a:buNone/>
              <a:defRPr sz="1900">
                <a:solidFill>
                  <a:srgbClr val="080808"/>
                </a:solidFill>
                <a:latin typeface="Courier"/>
                <a:ea typeface="Courier"/>
                <a:cs typeface="Courier"/>
                <a:sym typeface="Courier"/>
              </a:defRPr>
            </a:pPr>
            <a:r>
              <a:t>        yeniDeger=</a:t>
            </a:r>
            <a:r>
              <a:rPr>
                <a:solidFill>
                  <a:srgbClr val="000000"/>
                </a:solidFill>
              </a:rPr>
              <a:t>Integer</a:t>
            </a:r>
            <a:r>
              <a:t>.</a:t>
            </a:r>
            <a:r>
              <a:rPr i="1"/>
              <a:t>parseInt</a:t>
            </a:r>
            <a:r>
              <a:t>(</a:t>
            </a:r>
            <a:r>
              <a:rPr>
                <a:solidFill>
                  <a:srgbClr val="872094"/>
                </a:solidFill>
              </a:rPr>
              <a:t>giris</a:t>
            </a:r>
            <a:r>
              <a:t>.getText());</a:t>
            </a:r>
          </a:p>
          <a:p>
            <a:pPr marL="0" indent="0" defTabSz="457200">
              <a:spcBef>
                <a:spcPts val="0"/>
              </a:spcBef>
              <a:buClrTx/>
              <a:buSzTx/>
              <a:buFontTx/>
              <a:buNone/>
              <a:defRPr sz="1900">
                <a:solidFill>
                  <a:srgbClr val="080808"/>
                </a:solidFill>
                <a:latin typeface="Courier"/>
                <a:ea typeface="Courier"/>
                <a:cs typeface="Courier"/>
                <a:sym typeface="Courier"/>
              </a:defRPr>
            </a:pPr>
            <a:r>
              <a:t>        yeniDeger=yeniDeger+</a:t>
            </a:r>
            <a:r>
              <a:rPr>
                <a:solidFill>
                  <a:srgbClr val="1750EB"/>
                </a:solidFill>
              </a:rPr>
              <a:t>1</a:t>
            </a:r>
            <a:r>
              <a:t>;</a:t>
            </a:r>
          </a:p>
          <a:p>
            <a:pPr marL="0" indent="0" defTabSz="457200">
              <a:spcBef>
                <a:spcPts val="0"/>
              </a:spcBef>
              <a:buClrTx/>
              <a:buSzTx/>
              <a:buFontTx/>
              <a:buNone/>
              <a:defRPr sz="1900">
                <a:solidFill>
                  <a:srgbClr val="080808"/>
                </a:solidFill>
                <a:latin typeface="Courier"/>
                <a:ea typeface="Courier"/>
                <a:cs typeface="Courier"/>
                <a:sym typeface="Courier"/>
              </a:defRPr>
            </a:pPr>
            <a:r>
              <a:t>        </a:t>
            </a:r>
            <a:r>
              <a:rPr>
                <a:solidFill>
                  <a:srgbClr val="872094"/>
                </a:solidFill>
              </a:rPr>
              <a:t>giris</a:t>
            </a:r>
            <a:r>
              <a:t>.setText(</a:t>
            </a:r>
            <a:r>
              <a:rPr>
                <a:solidFill>
                  <a:srgbClr val="000000"/>
                </a:solidFill>
              </a:rPr>
              <a:t>String</a:t>
            </a:r>
            <a:r>
              <a:t>.</a:t>
            </a:r>
            <a:r>
              <a:rPr i="1"/>
              <a:t>valueOf</a:t>
            </a:r>
            <a:r>
              <a:t>(</a:t>
            </a:r>
            <a:r>
              <a:rPr>
                <a:solidFill>
                  <a:srgbClr val="000000"/>
                </a:solidFill>
              </a:rPr>
              <a:t>yeniDeger</a:t>
            </a:r>
            <a:r>
              <a:t>));</a:t>
            </a:r>
          </a:p>
          <a:p>
            <a:pPr marL="0" indent="0" defTabSz="457200">
              <a:spcBef>
                <a:spcPts val="0"/>
              </a:spcBef>
              <a:buClrTx/>
              <a:buSzTx/>
              <a:buFontTx/>
              <a:buNone/>
              <a:defRPr sz="1900">
                <a:solidFill>
                  <a:srgbClr val="080808"/>
                </a:solidFill>
                <a:latin typeface="Courier"/>
                <a:ea typeface="Courier"/>
                <a:cs typeface="Courier"/>
                <a:sym typeface="Courier"/>
              </a:defRPr>
            </a:pPr>
            <a:r>
              <a:t>    }</a:t>
            </a:r>
          </a:p>
          <a:p>
            <a:pPr marL="0" indent="0" defTabSz="457200">
              <a:spcBef>
                <a:spcPts val="0"/>
              </a:spcBef>
              <a:buClrTx/>
              <a:buSzTx/>
              <a:buFontTx/>
              <a:buNone/>
              <a:defRPr sz="1900">
                <a:solidFill>
                  <a:srgbClr val="080808"/>
                </a:solidFill>
                <a:latin typeface="Courier"/>
                <a:ea typeface="Courier"/>
                <a:cs typeface="Courier"/>
                <a:sym typeface="Courier"/>
              </a:defRPr>
            </a:pPr>
            <a:r>
              <a:t>}</a:t>
            </a:r>
          </a:p>
        </p:txBody>
      </p:sp>
      <p:sp>
        <p:nvSpPr>
          <p:cNvPr id="355" name="Google Shape;113;p11"/>
          <p:cNvSpPr txBox="1">
            <a:spLocks noGrp="1"/>
          </p:cNvSpPr>
          <p:nvPr>
            <p:ph type="sldNum" sz="quarter" idx="4294967295"/>
          </p:nvPr>
        </p:nvSpPr>
        <p:spPr>
          <a:xfrm>
            <a:off x="20572871" y="12813614"/>
            <a:ext cx="534530" cy="52842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398" tIns="91398" rIns="91398" bIns="91398"/>
          <a:lstStyle/>
          <a:p>
            <a:fld id="{86CB4B4D-7CA3-9044-876B-883B54F8677D}" type="slidenum">
              <a:t>56</a:t>
            </a:fld>
            <a:endParaRP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Google Shape;90;p8"/>
          <p:cNvSpPr txBox="1">
            <a:spLocks noGrp="1"/>
          </p:cNvSpPr>
          <p:nvPr>
            <p:ph type="title"/>
          </p:nvPr>
        </p:nvSpPr>
        <p:spPr>
          <a:xfrm>
            <a:off x="765750" y="263524"/>
            <a:ext cx="22852500" cy="2022445"/>
          </a:xfrm>
          <a:prstGeom prst="rect">
            <a:avLst/>
          </a:prstGeom>
        </p:spPr>
        <p:txBody>
          <a:bodyPr/>
          <a:lstStyle/>
          <a:p>
            <a:pPr>
              <a:defRPr sz="6400"/>
            </a:pPr>
            <a:r>
              <a:rPr lang="en-US" dirty="0"/>
              <a:t>Visual</a:t>
            </a:r>
            <a:r>
              <a:rPr dirty="0"/>
              <a:t> Program </a:t>
            </a:r>
            <a:br>
              <a:rPr dirty="0"/>
            </a:br>
            <a:r>
              <a:rPr lang="en-US" sz="4800" dirty="0">
                <a:solidFill>
                  <a:srgbClr val="00B050"/>
                </a:solidFill>
              </a:rPr>
              <a:t>Example</a:t>
            </a:r>
            <a:r>
              <a:rPr sz="4800" dirty="0">
                <a:solidFill>
                  <a:srgbClr val="00B050"/>
                </a:solidFill>
              </a:rPr>
              <a:t> - </a:t>
            </a:r>
            <a:r>
              <a:rPr lang="tr-TR" sz="4800" dirty="0">
                <a:solidFill>
                  <a:srgbClr val="00B050"/>
                </a:solidFill>
              </a:rPr>
              <a:t>10</a:t>
            </a:r>
            <a:endParaRPr sz="4800" dirty="0">
              <a:solidFill>
                <a:srgbClr val="00B050"/>
              </a:solidFill>
            </a:endParaRPr>
          </a:p>
        </p:txBody>
      </p:sp>
      <p:sp>
        <p:nvSpPr>
          <p:cNvPr id="358" name="Google Shape;91;p8"/>
          <p:cNvSpPr txBox="1">
            <a:spLocks noGrp="1"/>
          </p:cNvSpPr>
          <p:nvPr>
            <p:ph type="body" idx="1"/>
          </p:nvPr>
        </p:nvSpPr>
        <p:spPr>
          <a:xfrm>
            <a:off x="838230" y="2606682"/>
            <a:ext cx="22707542" cy="9823485"/>
          </a:xfrm>
          <a:prstGeom prst="rect">
            <a:avLst/>
          </a:prstGeom>
        </p:spPr>
        <p:txBody>
          <a:bodyPr/>
          <a:lstStyle>
            <a:lvl1pPr marL="685800" indent="-685800">
              <a:spcBef>
                <a:spcPts val="0"/>
              </a:spcBef>
            </a:lvl1pPr>
          </a:lstStyle>
          <a:p>
            <a:r>
              <a:rPr lang="en-US" dirty="0"/>
              <a:t>Write the program according to the screenshot below.</a:t>
            </a:r>
            <a:endParaRPr dirty="0"/>
          </a:p>
        </p:txBody>
      </p:sp>
      <p:sp>
        <p:nvSpPr>
          <p:cNvPr id="359" name="Google Shape;92;p8"/>
          <p:cNvSpPr txBox="1">
            <a:spLocks noGrp="1"/>
          </p:cNvSpPr>
          <p:nvPr>
            <p:ph type="sldNum" sz="quarter" idx="4294967295"/>
          </p:nvPr>
        </p:nvSpPr>
        <p:spPr>
          <a:xfrm>
            <a:off x="20572871" y="12813614"/>
            <a:ext cx="534530" cy="52842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398" tIns="91398" rIns="91398" bIns="91398"/>
          <a:lstStyle/>
          <a:p>
            <a:fld id="{86CB4B4D-7CA3-9044-876B-883B54F8677D}" type="slidenum">
              <a:t>57</a:t>
            </a:fld>
            <a:endParaRPr/>
          </a:p>
        </p:txBody>
      </p:sp>
      <p:sp>
        <p:nvSpPr>
          <p:cNvPr id="360" name="Tamsayıyı Stringe dönüştürme:…"/>
          <p:cNvSpPr txBox="1"/>
          <p:nvPr/>
        </p:nvSpPr>
        <p:spPr>
          <a:xfrm>
            <a:off x="7102282" y="9905392"/>
            <a:ext cx="10179436" cy="1066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defTabSz="457200">
              <a:defRPr sz="2300" b="1">
                <a:solidFill>
                  <a:srgbClr val="0433FF"/>
                </a:solidFill>
                <a:latin typeface="Courier"/>
                <a:ea typeface="Courier"/>
                <a:cs typeface="Courier"/>
                <a:sym typeface="Courier"/>
              </a:defRPr>
            </a:pPr>
            <a:r>
              <a:t>Tamsayıyı Stringe dönüştürme:</a:t>
            </a:r>
          </a:p>
          <a:p>
            <a:pPr defTabSz="457200">
              <a:defRPr sz="2300">
                <a:solidFill>
                  <a:srgbClr val="080808"/>
                </a:solidFill>
                <a:latin typeface="Courier"/>
                <a:ea typeface="Courier"/>
                <a:cs typeface="Courier"/>
                <a:sym typeface="Courier"/>
              </a:defRPr>
            </a:pPr>
            <a:r>
              <a:rPr>
                <a:solidFill>
                  <a:srgbClr val="872094"/>
                </a:solidFill>
              </a:rPr>
              <a:t>giris</a:t>
            </a:r>
            <a:r>
              <a:t>.setText(</a:t>
            </a:r>
            <a:r>
              <a:rPr>
                <a:solidFill>
                  <a:srgbClr val="000000"/>
                </a:solidFill>
              </a:rPr>
              <a:t>String</a:t>
            </a:r>
            <a:r>
              <a:t>.</a:t>
            </a:r>
            <a:r>
              <a:rPr i="1"/>
              <a:t>valueOf</a:t>
            </a:r>
            <a:r>
              <a:t>(</a:t>
            </a:r>
            <a:r>
              <a:rPr>
                <a:solidFill>
                  <a:srgbClr val="000000"/>
                </a:solidFill>
              </a:rPr>
              <a:t>Integer</a:t>
            </a:r>
            <a:r>
              <a:t>.</a:t>
            </a:r>
            <a:r>
              <a:rPr i="1"/>
              <a:t>valueOf</a:t>
            </a:r>
            <a:r>
              <a:t>(yeniDeger)));</a:t>
            </a:r>
          </a:p>
        </p:txBody>
      </p:sp>
      <p:sp>
        <p:nvSpPr>
          <p:cNvPr id="361" name="Stringi Tamsayıya dönüştürme:…"/>
          <p:cNvSpPr txBox="1"/>
          <p:nvPr/>
        </p:nvSpPr>
        <p:spPr>
          <a:xfrm>
            <a:off x="7102282" y="11560964"/>
            <a:ext cx="7725396" cy="1066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defTabSz="457200">
              <a:defRPr sz="2300" b="1">
                <a:solidFill>
                  <a:srgbClr val="FF40FF"/>
                </a:solidFill>
                <a:latin typeface="Courier"/>
                <a:ea typeface="Courier"/>
                <a:cs typeface="Courier"/>
                <a:sym typeface="Courier"/>
              </a:defRPr>
            </a:pPr>
            <a:r>
              <a:t>Stringi Tamsayıya dönüştürme:</a:t>
            </a:r>
          </a:p>
          <a:p>
            <a:pPr defTabSz="457200">
              <a:defRPr sz="2300">
                <a:solidFill>
                  <a:srgbClr val="080808"/>
                </a:solidFill>
                <a:latin typeface="Courier"/>
                <a:ea typeface="Courier"/>
                <a:cs typeface="Courier"/>
                <a:sym typeface="Courier"/>
              </a:defRPr>
            </a:pPr>
            <a:r>
              <a:t>yeniDeger=</a:t>
            </a:r>
            <a:r>
              <a:rPr>
                <a:solidFill>
                  <a:srgbClr val="000000"/>
                </a:solidFill>
              </a:rPr>
              <a:t>Integer</a:t>
            </a:r>
            <a:r>
              <a:t>.</a:t>
            </a:r>
            <a:r>
              <a:rPr i="1"/>
              <a:t>parseInt</a:t>
            </a:r>
            <a:r>
              <a:t>(</a:t>
            </a:r>
            <a:r>
              <a:rPr>
                <a:solidFill>
                  <a:srgbClr val="872094"/>
                </a:solidFill>
              </a:rPr>
              <a:t>giris</a:t>
            </a:r>
            <a:r>
              <a:t>.getText());</a:t>
            </a:r>
          </a:p>
        </p:txBody>
      </p:sp>
      <p:pic>
        <p:nvPicPr>
          <p:cNvPr id="362" name="Screen Shot 2022-04-26 at 09.45.48.png" descr="Screen Shot 2022-04-26 at 09.45.48.png"/>
          <p:cNvPicPr>
            <a:picLocks noChangeAspect="1"/>
          </p:cNvPicPr>
          <p:nvPr/>
        </p:nvPicPr>
        <p:blipFill>
          <a:blip r:embed="rId2"/>
          <a:stretch>
            <a:fillRect/>
          </a:stretch>
        </p:blipFill>
        <p:spPr>
          <a:xfrm>
            <a:off x="9785350" y="5575324"/>
            <a:ext cx="5067301" cy="4140201"/>
          </a:xfrm>
          <a:prstGeom prst="rect">
            <a:avLst/>
          </a:prstGeom>
          <a:ln w="12700">
            <a:miter lim="400000"/>
          </a:ln>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Google Shape;111;p11"/>
          <p:cNvSpPr txBox="1">
            <a:spLocks noGrp="1"/>
          </p:cNvSpPr>
          <p:nvPr>
            <p:ph type="title"/>
          </p:nvPr>
        </p:nvSpPr>
        <p:spPr>
          <a:xfrm>
            <a:off x="765750" y="263524"/>
            <a:ext cx="22852500" cy="2022445"/>
          </a:xfrm>
          <a:prstGeom prst="rect">
            <a:avLst/>
          </a:prstGeom>
        </p:spPr>
        <p:txBody>
          <a:bodyPr/>
          <a:lstStyle/>
          <a:p>
            <a:r>
              <a:rPr lang="en-US" dirty="0"/>
              <a:t>Visual</a:t>
            </a:r>
            <a:r>
              <a:rPr dirty="0"/>
              <a:t> Program </a:t>
            </a:r>
            <a:br>
              <a:rPr dirty="0"/>
            </a:br>
            <a:r>
              <a:rPr lang="en-US" sz="4800" dirty="0">
                <a:solidFill>
                  <a:srgbClr val="00B050"/>
                </a:solidFill>
              </a:rPr>
              <a:t>Example</a:t>
            </a:r>
            <a:r>
              <a:rPr sz="4800" dirty="0">
                <a:solidFill>
                  <a:srgbClr val="00B050"/>
                </a:solidFill>
              </a:rPr>
              <a:t> - </a:t>
            </a:r>
            <a:r>
              <a:rPr lang="tr-TR" sz="4800" dirty="0">
                <a:solidFill>
                  <a:srgbClr val="00B050"/>
                </a:solidFill>
              </a:rPr>
              <a:t>10</a:t>
            </a:r>
            <a:endParaRPr sz="4800" dirty="0">
              <a:solidFill>
                <a:srgbClr val="00B050"/>
              </a:solidFill>
            </a:endParaRPr>
          </a:p>
        </p:txBody>
      </p:sp>
      <p:sp>
        <p:nvSpPr>
          <p:cNvPr id="365" name="Google Shape;112;p11"/>
          <p:cNvSpPr txBox="1">
            <a:spLocks noGrp="1"/>
          </p:cNvSpPr>
          <p:nvPr>
            <p:ph type="body" idx="1"/>
          </p:nvPr>
        </p:nvSpPr>
        <p:spPr>
          <a:xfrm>
            <a:off x="838230" y="2606682"/>
            <a:ext cx="22707542" cy="9823485"/>
          </a:xfrm>
          <a:prstGeom prst="rect">
            <a:avLst/>
          </a:prstGeom>
        </p:spPr>
        <p:txBody>
          <a:bodyPr/>
          <a:lstStyle/>
          <a:p>
            <a:pPr marL="0" indent="0" defTabSz="457200">
              <a:spcBef>
                <a:spcPts val="0"/>
              </a:spcBef>
              <a:buClrTx/>
              <a:buSzTx/>
              <a:buFontTx/>
              <a:buNone/>
              <a:defRPr sz="2100">
                <a:latin typeface="Courier"/>
                <a:ea typeface="Courier"/>
                <a:cs typeface="Courier"/>
                <a:sym typeface="Courier"/>
              </a:defRPr>
            </a:pPr>
            <a:r>
              <a:rPr>
                <a:solidFill>
                  <a:srgbClr val="0033B3"/>
                </a:solidFill>
              </a:rPr>
              <a:t>package </a:t>
            </a:r>
            <a:r>
              <a:t>com.example.yeni2</a:t>
            </a:r>
            <a:r>
              <a:rPr>
                <a:solidFill>
                  <a:srgbClr val="080808"/>
                </a:solidFill>
              </a:rPr>
              <a:t>;</a:t>
            </a:r>
          </a:p>
          <a:p>
            <a:pPr marL="0" indent="0" defTabSz="457200">
              <a:spcBef>
                <a:spcPts val="0"/>
              </a:spcBef>
              <a:buClrTx/>
              <a:buSzTx/>
              <a:buFontTx/>
              <a:buNone/>
              <a:defRPr sz="2100">
                <a:solidFill>
                  <a:srgbClr val="080808"/>
                </a:solidFill>
                <a:latin typeface="Courier"/>
                <a:ea typeface="Courier"/>
                <a:cs typeface="Courier"/>
                <a:sym typeface="Courier"/>
              </a:defRPr>
            </a:pPr>
            <a:endParaRPr>
              <a:solidFill>
                <a:srgbClr val="080808"/>
              </a:solidFill>
            </a:endParaRPr>
          </a:p>
          <a:p>
            <a:pPr marL="0" indent="0" defTabSz="457200">
              <a:spcBef>
                <a:spcPts val="0"/>
              </a:spcBef>
              <a:buClrTx/>
              <a:buSzTx/>
              <a:buFontTx/>
              <a:buNone/>
              <a:defRPr sz="2100">
                <a:latin typeface="Courier"/>
                <a:ea typeface="Courier"/>
                <a:cs typeface="Courier"/>
                <a:sym typeface="Courier"/>
              </a:defRPr>
            </a:pPr>
            <a:r>
              <a:rPr>
                <a:solidFill>
                  <a:srgbClr val="0033B3"/>
                </a:solidFill>
              </a:rPr>
              <a:t>import </a:t>
            </a:r>
            <a:r>
              <a:t>javafx.application.Application</a:t>
            </a:r>
            <a:r>
              <a:rPr>
                <a:solidFill>
                  <a:srgbClr val="080808"/>
                </a:solidFill>
              </a:rPr>
              <a:t>;</a:t>
            </a:r>
          </a:p>
          <a:p>
            <a:pPr marL="0" indent="0" defTabSz="457200">
              <a:spcBef>
                <a:spcPts val="0"/>
              </a:spcBef>
              <a:buClrTx/>
              <a:buSzTx/>
              <a:buFontTx/>
              <a:buNone/>
              <a:defRPr sz="2100">
                <a:latin typeface="Courier"/>
                <a:ea typeface="Courier"/>
                <a:cs typeface="Courier"/>
                <a:sym typeface="Courier"/>
              </a:defRPr>
            </a:pPr>
            <a:r>
              <a:rPr>
                <a:solidFill>
                  <a:srgbClr val="0033B3"/>
                </a:solidFill>
              </a:rPr>
              <a:t>import </a:t>
            </a:r>
            <a:r>
              <a:t>javafx.fxml.FXMLLoader</a:t>
            </a:r>
            <a:r>
              <a:rPr>
                <a:solidFill>
                  <a:srgbClr val="080808"/>
                </a:solidFill>
              </a:rPr>
              <a:t>;</a:t>
            </a:r>
          </a:p>
          <a:p>
            <a:pPr marL="0" indent="0" defTabSz="457200">
              <a:spcBef>
                <a:spcPts val="0"/>
              </a:spcBef>
              <a:buClrTx/>
              <a:buSzTx/>
              <a:buFontTx/>
              <a:buNone/>
              <a:defRPr sz="2100">
                <a:latin typeface="Courier"/>
                <a:ea typeface="Courier"/>
                <a:cs typeface="Courier"/>
                <a:sym typeface="Courier"/>
              </a:defRPr>
            </a:pPr>
            <a:r>
              <a:rPr>
                <a:solidFill>
                  <a:srgbClr val="0033B3"/>
                </a:solidFill>
              </a:rPr>
              <a:t>import </a:t>
            </a:r>
            <a:r>
              <a:t>javafx.scene.Scene</a:t>
            </a:r>
            <a:r>
              <a:rPr>
                <a:solidFill>
                  <a:srgbClr val="080808"/>
                </a:solidFill>
              </a:rPr>
              <a:t>;</a:t>
            </a:r>
          </a:p>
          <a:p>
            <a:pPr marL="0" indent="0" defTabSz="457200">
              <a:spcBef>
                <a:spcPts val="0"/>
              </a:spcBef>
              <a:buClrTx/>
              <a:buSzTx/>
              <a:buFontTx/>
              <a:buNone/>
              <a:defRPr sz="2100">
                <a:latin typeface="Courier"/>
                <a:ea typeface="Courier"/>
                <a:cs typeface="Courier"/>
                <a:sym typeface="Courier"/>
              </a:defRPr>
            </a:pPr>
            <a:r>
              <a:rPr>
                <a:solidFill>
                  <a:srgbClr val="0033B3"/>
                </a:solidFill>
              </a:rPr>
              <a:t>import </a:t>
            </a:r>
            <a:r>
              <a:t>javafx.stage.Stage</a:t>
            </a:r>
            <a:r>
              <a:rPr>
                <a:solidFill>
                  <a:srgbClr val="080808"/>
                </a:solidFill>
              </a:rPr>
              <a:t>;</a:t>
            </a:r>
          </a:p>
          <a:p>
            <a:pPr marL="0" indent="0" defTabSz="457200">
              <a:spcBef>
                <a:spcPts val="0"/>
              </a:spcBef>
              <a:buClrTx/>
              <a:buSzTx/>
              <a:buFontTx/>
              <a:buNone/>
              <a:defRPr sz="2100">
                <a:solidFill>
                  <a:srgbClr val="080808"/>
                </a:solidFill>
                <a:latin typeface="Courier"/>
                <a:ea typeface="Courier"/>
                <a:cs typeface="Courier"/>
                <a:sym typeface="Courier"/>
              </a:defRPr>
            </a:pPr>
            <a:endParaRPr>
              <a:solidFill>
                <a:srgbClr val="080808"/>
              </a:solidFill>
            </a:endParaRPr>
          </a:p>
          <a:p>
            <a:pPr marL="0" indent="0" defTabSz="457200">
              <a:spcBef>
                <a:spcPts val="0"/>
              </a:spcBef>
              <a:buClrTx/>
              <a:buSzTx/>
              <a:buFontTx/>
              <a:buNone/>
              <a:defRPr sz="2100">
                <a:latin typeface="Courier"/>
                <a:ea typeface="Courier"/>
                <a:cs typeface="Courier"/>
                <a:sym typeface="Courier"/>
              </a:defRPr>
            </a:pPr>
            <a:r>
              <a:rPr>
                <a:solidFill>
                  <a:srgbClr val="0033B3"/>
                </a:solidFill>
              </a:rPr>
              <a:t>import </a:t>
            </a:r>
            <a:r>
              <a:t>java.io.IOException</a:t>
            </a:r>
            <a:r>
              <a:rPr>
                <a:solidFill>
                  <a:srgbClr val="080808"/>
                </a:solidFill>
              </a:rPr>
              <a:t>;</a:t>
            </a:r>
          </a:p>
          <a:p>
            <a:pPr marL="0" indent="0" defTabSz="457200">
              <a:spcBef>
                <a:spcPts val="0"/>
              </a:spcBef>
              <a:buClrTx/>
              <a:buSzTx/>
              <a:buFontTx/>
              <a:buNone/>
              <a:defRPr sz="2100">
                <a:solidFill>
                  <a:srgbClr val="080808"/>
                </a:solidFill>
                <a:latin typeface="Courier"/>
                <a:ea typeface="Courier"/>
                <a:cs typeface="Courier"/>
                <a:sym typeface="Courier"/>
              </a:defRPr>
            </a:pPr>
            <a:endParaRPr>
              <a:solidFill>
                <a:srgbClr val="080808"/>
              </a:solidFill>
            </a:endParaRPr>
          </a:p>
          <a:p>
            <a:pPr marL="0" indent="0" defTabSz="457200">
              <a:spcBef>
                <a:spcPts val="0"/>
              </a:spcBef>
              <a:buClrTx/>
              <a:buSzTx/>
              <a:buFontTx/>
              <a:buNone/>
              <a:defRPr sz="2100">
                <a:latin typeface="Courier"/>
                <a:ea typeface="Courier"/>
                <a:cs typeface="Courier"/>
                <a:sym typeface="Courier"/>
              </a:defRPr>
            </a:pPr>
            <a:r>
              <a:rPr>
                <a:solidFill>
                  <a:srgbClr val="0033B3"/>
                </a:solidFill>
              </a:rPr>
              <a:t>public class </a:t>
            </a:r>
            <a:r>
              <a:t>HelloApplication </a:t>
            </a:r>
            <a:r>
              <a:rPr>
                <a:solidFill>
                  <a:srgbClr val="0033B3"/>
                </a:solidFill>
              </a:rPr>
              <a:t>extends </a:t>
            </a:r>
            <a:r>
              <a:t>Application</a:t>
            </a:r>
            <a:r>
              <a:rPr>
                <a:solidFill>
                  <a:srgbClr val="080808"/>
                </a:solidFill>
              </a:rPr>
              <a:t>{</a:t>
            </a:r>
          </a:p>
          <a:p>
            <a:pPr marL="0" indent="0" defTabSz="457200">
              <a:spcBef>
                <a:spcPts val="0"/>
              </a:spcBef>
              <a:buClrTx/>
              <a:buSzTx/>
              <a:buFontTx/>
              <a:buNone/>
              <a:defRPr sz="2100">
                <a:solidFill>
                  <a:srgbClr val="080808"/>
                </a:solidFill>
                <a:latin typeface="Courier"/>
                <a:ea typeface="Courier"/>
                <a:cs typeface="Courier"/>
                <a:sym typeface="Courier"/>
              </a:defRPr>
            </a:pPr>
            <a:endParaRPr>
              <a:solidFill>
                <a:srgbClr val="080808"/>
              </a:solidFill>
            </a:endParaRPr>
          </a:p>
          <a:p>
            <a:pPr marL="0" indent="0" defTabSz="457200">
              <a:spcBef>
                <a:spcPts val="0"/>
              </a:spcBef>
              <a:buClrTx/>
              <a:buSzTx/>
              <a:buFontTx/>
              <a:buNone/>
              <a:defRPr sz="2100">
                <a:solidFill>
                  <a:srgbClr val="080808"/>
                </a:solidFill>
                <a:latin typeface="Courier"/>
                <a:ea typeface="Courier"/>
                <a:cs typeface="Courier"/>
                <a:sym typeface="Courier"/>
              </a:defRPr>
            </a:pPr>
            <a:endParaRPr>
              <a:solidFill>
                <a:srgbClr val="080808"/>
              </a:solidFill>
            </a:endParaRPr>
          </a:p>
          <a:p>
            <a:pPr marL="0" indent="0" defTabSz="457200">
              <a:spcBef>
                <a:spcPts val="0"/>
              </a:spcBef>
              <a:buClrTx/>
              <a:buSzTx/>
              <a:buFontTx/>
              <a:buNone/>
              <a:defRPr sz="2100">
                <a:solidFill>
                  <a:srgbClr val="080808"/>
                </a:solidFill>
                <a:latin typeface="Courier"/>
                <a:ea typeface="Courier"/>
                <a:cs typeface="Courier"/>
                <a:sym typeface="Courier"/>
              </a:defRPr>
            </a:pPr>
            <a:endParaRPr>
              <a:solidFill>
                <a:srgbClr val="080808"/>
              </a:solidFill>
            </a:endParaRPr>
          </a:p>
          <a:p>
            <a:pPr marL="0" indent="0" defTabSz="457200">
              <a:spcBef>
                <a:spcPts val="0"/>
              </a:spcBef>
              <a:buClrTx/>
              <a:buSzTx/>
              <a:buFontTx/>
              <a:buNone/>
              <a:defRPr sz="2100">
                <a:solidFill>
                  <a:srgbClr val="0033B3"/>
                </a:solidFill>
                <a:latin typeface="Courier"/>
                <a:ea typeface="Courier"/>
                <a:cs typeface="Courier"/>
                <a:sym typeface="Courier"/>
              </a:defRPr>
            </a:pPr>
            <a:r>
              <a:rPr>
                <a:solidFill>
                  <a:srgbClr val="080808"/>
                </a:solidFill>
              </a:rPr>
              <a:t>    </a:t>
            </a:r>
            <a:r>
              <a:t>public static void </a:t>
            </a:r>
            <a:r>
              <a:rPr>
                <a:solidFill>
                  <a:srgbClr val="00627A"/>
                </a:solidFill>
              </a:rPr>
              <a:t>main</a:t>
            </a:r>
            <a:r>
              <a:rPr>
                <a:solidFill>
                  <a:srgbClr val="080808"/>
                </a:solidFill>
              </a:rPr>
              <a:t>(</a:t>
            </a:r>
            <a:r>
              <a:rPr>
                <a:solidFill>
                  <a:srgbClr val="000000"/>
                </a:solidFill>
              </a:rPr>
              <a:t>String</a:t>
            </a:r>
            <a:r>
              <a:rPr>
                <a:solidFill>
                  <a:srgbClr val="080808"/>
                </a:solidFill>
              </a:rPr>
              <a:t>[] args) {</a:t>
            </a:r>
          </a:p>
          <a:p>
            <a:pPr marL="0" indent="0" defTabSz="457200">
              <a:spcBef>
                <a:spcPts val="0"/>
              </a:spcBef>
              <a:buClrTx/>
              <a:buSzTx/>
              <a:buFontTx/>
              <a:buNone/>
              <a:defRPr sz="2100">
                <a:solidFill>
                  <a:srgbClr val="080808"/>
                </a:solidFill>
                <a:latin typeface="Courier"/>
                <a:ea typeface="Courier"/>
                <a:cs typeface="Courier"/>
                <a:sym typeface="Courier"/>
              </a:defRPr>
            </a:pPr>
            <a:r>
              <a:t>        </a:t>
            </a:r>
            <a:r>
              <a:rPr i="1"/>
              <a:t>launch</a:t>
            </a:r>
            <a:r>
              <a:t>();</a:t>
            </a:r>
          </a:p>
          <a:p>
            <a:pPr marL="0" indent="0" defTabSz="457200">
              <a:spcBef>
                <a:spcPts val="0"/>
              </a:spcBef>
              <a:buClrTx/>
              <a:buSzTx/>
              <a:buFontTx/>
              <a:buNone/>
              <a:defRPr sz="2100">
                <a:solidFill>
                  <a:srgbClr val="080808"/>
                </a:solidFill>
                <a:latin typeface="Courier"/>
                <a:ea typeface="Courier"/>
                <a:cs typeface="Courier"/>
                <a:sym typeface="Courier"/>
              </a:defRPr>
            </a:pPr>
            <a:r>
              <a:t>    }</a:t>
            </a:r>
          </a:p>
          <a:p>
            <a:pPr marL="0" indent="0" defTabSz="457200">
              <a:spcBef>
                <a:spcPts val="0"/>
              </a:spcBef>
              <a:buClrTx/>
              <a:buSzTx/>
              <a:buFontTx/>
              <a:buNone/>
              <a:defRPr sz="2100">
                <a:solidFill>
                  <a:srgbClr val="080808"/>
                </a:solidFill>
                <a:latin typeface="Courier"/>
                <a:ea typeface="Courier"/>
                <a:cs typeface="Courier"/>
                <a:sym typeface="Courier"/>
              </a:defRPr>
            </a:pPr>
            <a:endParaRPr/>
          </a:p>
          <a:p>
            <a:pPr marL="0" indent="0" defTabSz="457200">
              <a:spcBef>
                <a:spcPts val="0"/>
              </a:spcBef>
              <a:buClrTx/>
              <a:buSzTx/>
              <a:buFontTx/>
              <a:buNone/>
              <a:defRPr sz="2100">
                <a:solidFill>
                  <a:srgbClr val="9E880C"/>
                </a:solidFill>
                <a:latin typeface="Courier"/>
                <a:ea typeface="Courier"/>
                <a:cs typeface="Courier"/>
                <a:sym typeface="Courier"/>
              </a:defRPr>
            </a:pPr>
            <a:r>
              <a:rPr>
                <a:solidFill>
                  <a:srgbClr val="080808"/>
                </a:solidFill>
              </a:rPr>
              <a:t>    </a:t>
            </a:r>
            <a:r>
              <a:t>@Override</a:t>
            </a:r>
          </a:p>
          <a:p>
            <a:pPr marL="0" indent="0" defTabSz="457200">
              <a:spcBef>
                <a:spcPts val="0"/>
              </a:spcBef>
              <a:buClrTx/>
              <a:buSzTx/>
              <a:buFontTx/>
              <a:buNone/>
              <a:defRPr sz="2100">
                <a:solidFill>
                  <a:srgbClr val="0033B3"/>
                </a:solidFill>
                <a:latin typeface="Courier"/>
                <a:ea typeface="Courier"/>
                <a:cs typeface="Courier"/>
                <a:sym typeface="Courier"/>
              </a:defRPr>
            </a:pPr>
            <a:r>
              <a:rPr>
                <a:solidFill>
                  <a:srgbClr val="9E880C"/>
                </a:solidFill>
              </a:rPr>
              <a:t>    </a:t>
            </a:r>
            <a:r>
              <a:t>public void </a:t>
            </a:r>
            <a:r>
              <a:rPr>
                <a:solidFill>
                  <a:srgbClr val="00627A"/>
                </a:solidFill>
              </a:rPr>
              <a:t>start</a:t>
            </a:r>
            <a:r>
              <a:rPr>
                <a:solidFill>
                  <a:srgbClr val="080808"/>
                </a:solidFill>
              </a:rPr>
              <a:t>(</a:t>
            </a:r>
            <a:r>
              <a:rPr>
                <a:solidFill>
                  <a:srgbClr val="000000"/>
                </a:solidFill>
              </a:rPr>
              <a:t>Stage </a:t>
            </a:r>
            <a:r>
              <a:rPr>
                <a:solidFill>
                  <a:srgbClr val="080808"/>
                </a:solidFill>
              </a:rPr>
              <a:t>stage) </a:t>
            </a:r>
            <a:r>
              <a:t>throws </a:t>
            </a:r>
            <a:r>
              <a:rPr>
                <a:solidFill>
                  <a:srgbClr val="000000"/>
                </a:solidFill>
              </a:rPr>
              <a:t>Exception </a:t>
            </a:r>
            <a:r>
              <a:rPr>
                <a:solidFill>
                  <a:srgbClr val="080808"/>
                </a:solidFill>
              </a:rPr>
              <a:t>{</a:t>
            </a:r>
          </a:p>
          <a:p>
            <a:pPr marL="0" indent="0" defTabSz="457200">
              <a:spcBef>
                <a:spcPts val="0"/>
              </a:spcBef>
              <a:buClrTx/>
              <a:buSzTx/>
              <a:buFontTx/>
              <a:buNone/>
              <a:defRPr sz="2100">
                <a:solidFill>
                  <a:srgbClr val="080808"/>
                </a:solidFill>
                <a:latin typeface="Courier"/>
                <a:ea typeface="Courier"/>
                <a:cs typeface="Courier"/>
                <a:sym typeface="Courier"/>
              </a:defRPr>
            </a:pPr>
            <a:r>
              <a:t>        </a:t>
            </a:r>
            <a:r>
              <a:rPr>
                <a:solidFill>
                  <a:srgbClr val="000000"/>
                </a:solidFill>
              </a:rPr>
              <a:t>FXMLLoader yukle </a:t>
            </a:r>
            <a:r>
              <a:t>= </a:t>
            </a:r>
            <a:r>
              <a:rPr>
                <a:solidFill>
                  <a:srgbClr val="0033B3"/>
                </a:solidFill>
              </a:rPr>
              <a:t>new </a:t>
            </a:r>
            <a:r>
              <a:t>FXMLLoader(getClass().getResource(</a:t>
            </a:r>
            <a:r>
              <a:rPr>
                <a:solidFill>
                  <a:srgbClr val="077D16"/>
                </a:solidFill>
              </a:rPr>
              <a:t>"hello-view.fxml"</a:t>
            </a:r>
            <a:r>
              <a:t>));</a:t>
            </a:r>
          </a:p>
          <a:p>
            <a:pPr marL="0" indent="0" defTabSz="457200">
              <a:spcBef>
                <a:spcPts val="0"/>
              </a:spcBef>
              <a:buClrTx/>
              <a:buSzTx/>
              <a:buFontTx/>
              <a:buNone/>
              <a:defRPr sz="2100">
                <a:latin typeface="Courier"/>
                <a:ea typeface="Courier"/>
                <a:cs typeface="Courier"/>
                <a:sym typeface="Courier"/>
              </a:defRPr>
            </a:pPr>
            <a:r>
              <a:rPr>
                <a:solidFill>
                  <a:srgbClr val="080808"/>
                </a:solidFill>
              </a:rPr>
              <a:t>        </a:t>
            </a:r>
            <a:r>
              <a:t>Scene ekran </a:t>
            </a:r>
            <a:r>
              <a:rPr>
                <a:solidFill>
                  <a:srgbClr val="080808"/>
                </a:solidFill>
              </a:rPr>
              <a:t>= </a:t>
            </a:r>
            <a:r>
              <a:rPr>
                <a:solidFill>
                  <a:srgbClr val="0033B3"/>
                </a:solidFill>
              </a:rPr>
              <a:t>new </a:t>
            </a:r>
            <a:r>
              <a:rPr>
                <a:solidFill>
                  <a:srgbClr val="080808"/>
                </a:solidFill>
              </a:rPr>
              <a:t>Scene(</a:t>
            </a:r>
            <a:r>
              <a:t>yukle</a:t>
            </a:r>
            <a:r>
              <a:rPr>
                <a:solidFill>
                  <a:srgbClr val="080808"/>
                </a:solidFill>
              </a:rPr>
              <a:t>.load());</a:t>
            </a:r>
          </a:p>
          <a:p>
            <a:pPr marL="0" indent="0" defTabSz="457200">
              <a:spcBef>
                <a:spcPts val="0"/>
              </a:spcBef>
              <a:buClrTx/>
              <a:buSzTx/>
              <a:buFontTx/>
              <a:buNone/>
              <a:defRPr sz="2100">
                <a:solidFill>
                  <a:srgbClr val="080808"/>
                </a:solidFill>
                <a:latin typeface="Courier"/>
                <a:ea typeface="Courier"/>
                <a:cs typeface="Courier"/>
                <a:sym typeface="Courier"/>
              </a:defRPr>
            </a:pPr>
            <a:r>
              <a:t>        stage.setScene(</a:t>
            </a:r>
            <a:r>
              <a:rPr>
                <a:solidFill>
                  <a:srgbClr val="000000"/>
                </a:solidFill>
              </a:rPr>
              <a:t>ekran</a:t>
            </a:r>
            <a:r>
              <a:t>);</a:t>
            </a:r>
          </a:p>
          <a:p>
            <a:pPr marL="0" indent="0" defTabSz="457200">
              <a:spcBef>
                <a:spcPts val="0"/>
              </a:spcBef>
              <a:buClrTx/>
              <a:buSzTx/>
              <a:buFontTx/>
              <a:buNone/>
              <a:defRPr sz="2100">
                <a:solidFill>
                  <a:srgbClr val="077D16"/>
                </a:solidFill>
                <a:latin typeface="Courier"/>
                <a:ea typeface="Courier"/>
                <a:cs typeface="Courier"/>
                <a:sym typeface="Courier"/>
              </a:defRPr>
            </a:pPr>
            <a:r>
              <a:rPr>
                <a:solidFill>
                  <a:srgbClr val="080808"/>
                </a:solidFill>
              </a:rPr>
              <a:t>        stage.setTitle(</a:t>
            </a:r>
            <a:r>
              <a:t>"Rastgele Sayı Programı"</a:t>
            </a:r>
            <a:r>
              <a:rPr>
                <a:solidFill>
                  <a:srgbClr val="080808"/>
                </a:solidFill>
              </a:rPr>
              <a:t>);</a:t>
            </a:r>
          </a:p>
          <a:p>
            <a:pPr marL="0" indent="0" defTabSz="457200">
              <a:spcBef>
                <a:spcPts val="0"/>
              </a:spcBef>
              <a:buClrTx/>
              <a:buSzTx/>
              <a:buFontTx/>
              <a:buNone/>
              <a:defRPr sz="2100">
                <a:solidFill>
                  <a:srgbClr val="080808"/>
                </a:solidFill>
                <a:latin typeface="Courier"/>
                <a:ea typeface="Courier"/>
                <a:cs typeface="Courier"/>
                <a:sym typeface="Courier"/>
              </a:defRPr>
            </a:pPr>
            <a:r>
              <a:t>        stage.show();</a:t>
            </a:r>
          </a:p>
          <a:p>
            <a:pPr marL="0" indent="0" defTabSz="457200">
              <a:spcBef>
                <a:spcPts val="0"/>
              </a:spcBef>
              <a:buClrTx/>
              <a:buSzTx/>
              <a:buFontTx/>
              <a:buNone/>
              <a:defRPr sz="2100">
                <a:solidFill>
                  <a:srgbClr val="080808"/>
                </a:solidFill>
                <a:latin typeface="Courier"/>
                <a:ea typeface="Courier"/>
                <a:cs typeface="Courier"/>
                <a:sym typeface="Courier"/>
              </a:defRPr>
            </a:pPr>
            <a:r>
              <a:t>    }</a:t>
            </a:r>
          </a:p>
          <a:p>
            <a:pPr marL="0" indent="0" defTabSz="457200">
              <a:spcBef>
                <a:spcPts val="0"/>
              </a:spcBef>
              <a:buClrTx/>
              <a:buSzTx/>
              <a:buFontTx/>
              <a:buNone/>
              <a:defRPr sz="2100">
                <a:solidFill>
                  <a:srgbClr val="080808"/>
                </a:solidFill>
                <a:latin typeface="Courier"/>
                <a:ea typeface="Courier"/>
                <a:cs typeface="Courier"/>
                <a:sym typeface="Courier"/>
              </a:defRPr>
            </a:pPr>
            <a:r>
              <a:t>}</a:t>
            </a:r>
          </a:p>
        </p:txBody>
      </p:sp>
      <p:sp>
        <p:nvSpPr>
          <p:cNvPr id="366" name="Google Shape;113;p11"/>
          <p:cNvSpPr txBox="1">
            <a:spLocks noGrp="1"/>
          </p:cNvSpPr>
          <p:nvPr>
            <p:ph type="sldNum" sz="quarter" idx="4294967295"/>
          </p:nvPr>
        </p:nvSpPr>
        <p:spPr>
          <a:xfrm>
            <a:off x="20572871" y="12813614"/>
            <a:ext cx="534530" cy="52842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398" tIns="91398" rIns="91398" bIns="91398"/>
          <a:lstStyle/>
          <a:p>
            <a:fld id="{86CB4B4D-7CA3-9044-876B-883B54F8677D}" type="slidenum">
              <a:t>58</a:t>
            </a:fld>
            <a:endParaRP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Google Shape;111;p11"/>
          <p:cNvSpPr txBox="1">
            <a:spLocks noGrp="1"/>
          </p:cNvSpPr>
          <p:nvPr>
            <p:ph type="title"/>
          </p:nvPr>
        </p:nvSpPr>
        <p:spPr>
          <a:xfrm>
            <a:off x="765750" y="263524"/>
            <a:ext cx="22852500" cy="2022445"/>
          </a:xfrm>
          <a:prstGeom prst="rect">
            <a:avLst/>
          </a:prstGeom>
        </p:spPr>
        <p:txBody>
          <a:bodyPr/>
          <a:lstStyle/>
          <a:p>
            <a:r>
              <a:rPr lang="en-US" dirty="0"/>
              <a:t>Visual</a:t>
            </a:r>
            <a:r>
              <a:rPr dirty="0"/>
              <a:t> Program </a:t>
            </a:r>
            <a:br>
              <a:rPr dirty="0"/>
            </a:br>
            <a:r>
              <a:rPr lang="en-US" sz="4800" dirty="0">
                <a:solidFill>
                  <a:srgbClr val="00B050"/>
                </a:solidFill>
              </a:rPr>
              <a:t>Example</a:t>
            </a:r>
            <a:r>
              <a:rPr sz="4800" dirty="0">
                <a:solidFill>
                  <a:srgbClr val="00B050"/>
                </a:solidFill>
              </a:rPr>
              <a:t> - </a:t>
            </a:r>
            <a:r>
              <a:rPr lang="tr-TR" sz="4800" dirty="0">
                <a:solidFill>
                  <a:srgbClr val="00B050"/>
                </a:solidFill>
              </a:rPr>
              <a:t>10</a:t>
            </a:r>
            <a:endParaRPr sz="4800" dirty="0">
              <a:solidFill>
                <a:srgbClr val="00B050"/>
              </a:solidFill>
            </a:endParaRPr>
          </a:p>
        </p:txBody>
      </p:sp>
      <p:sp>
        <p:nvSpPr>
          <p:cNvPr id="369" name="Google Shape;112;p11"/>
          <p:cNvSpPr txBox="1">
            <a:spLocks noGrp="1"/>
          </p:cNvSpPr>
          <p:nvPr>
            <p:ph type="body" idx="1"/>
          </p:nvPr>
        </p:nvSpPr>
        <p:spPr>
          <a:xfrm>
            <a:off x="838230" y="2606682"/>
            <a:ext cx="22707542" cy="9823485"/>
          </a:xfrm>
          <a:prstGeom prst="rect">
            <a:avLst/>
          </a:prstGeom>
        </p:spPr>
        <p:txBody>
          <a:bodyPr/>
          <a:lstStyle/>
          <a:p>
            <a:pPr marL="0" indent="0" defTabSz="457200">
              <a:spcBef>
                <a:spcPts val="0"/>
              </a:spcBef>
              <a:buClrTx/>
              <a:buSzTx/>
              <a:buFontTx/>
              <a:buNone/>
              <a:defRPr sz="2300">
                <a:latin typeface="Courier"/>
                <a:ea typeface="Courier"/>
                <a:cs typeface="Courier"/>
                <a:sym typeface="Courier"/>
              </a:defRPr>
            </a:pPr>
            <a:r>
              <a:rPr>
                <a:solidFill>
                  <a:srgbClr val="0033B3"/>
                </a:solidFill>
              </a:rPr>
              <a:t>package </a:t>
            </a:r>
            <a:r>
              <a:t>com.example.yeni2</a:t>
            </a:r>
            <a:r>
              <a:rPr>
                <a:solidFill>
                  <a:srgbClr val="080808"/>
                </a:solidFill>
              </a:rPr>
              <a:t>;</a:t>
            </a:r>
          </a:p>
          <a:p>
            <a:pPr marL="0" indent="0" defTabSz="457200">
              <a:spcBef>
                <a:spcPts val="0"/>
              </a:spcBef>
              <a:buClrTx/>
              <a:buSzTx/>
              <a:buFontTx/>
              <a:buNone/>
              <a:defRPr sz="2300">
                <a:solidFill>
                  <a:srgbClr val="080808"/>
                </a:solidFill>
                <a:latin typeface="Courier"/>
                <a:ea typeface="Courier"/>
                <a:cs typeface="Courier"/>
                <a:sym typeface="Courier"/>
              </a:defRPr>
            </a:pPr>
            <a:endParaRPr>
              <a:solidFill>
                <a:srgbClr val="080808"/>
              </a:solidFill>
            </a:endParaRPr>
          </a:p>
          <a:p>
            <a:pPr marL="0" indent="0" defTabSz="457200">
              <a:spcBef>
                <a:spcPts val="0"/>
              </a:spcBef>
              <a:buClrTx/>
              <a:buSzTx/>
              <a:buFontTx/>
              <a:buNone/>
              <a:defRPr sz="2300">
                <a:latin typeface="Courier"/>
                <a:ea typeface="Courier"/>
                <a:cs typeface="Courier"/>
                <a:sym typeface="Courier"/>
              </a:defRPr>
            </a:pPr>
            <a:r>
              <a:rPr>
                <a:solidFill>
                  <a:srgbClr val="0033B3"/>
                </a:solidFill>
              </a:rPr>
              <a:t>import </a:t>
            </a:r>
            <a:r>
              <a:t>javafx.event.ActionEvent</a:t>
            </a:r>
            <a:r>
              <a:rPr>
                <a:solidFill>
                  <a:srgbClr val="080808"/>
                </a:solidFill>
              </a:rPr>
              <a:t>;</a:t>
            </a:r>
          </a:p>
          <a:p>
            <a:pPr marL="0" indent="0" defTabSz="457200">
              <a:spcBef>
                <a:spcPts val="0"/>
              </a:spcBef>
              <a:buClrTx/>
              <a:buSzTx/>
              <a:buFontTx/>
              <a:buNone/>
              <a:defRPr sz="2300">
                <a:latin typeface="Courier"/>
                <a:ea typeface="Courier"/>
                <a:cs typeface="Courier"/>
                <a:sym typeface="Courier"/>
              </a:defRPr>
            </a:pPr>
            <a:r>
              <a:rPr>
                <a:solidFill>
                  <a:srgbClr val="0033B3"/>
                </a:solidFill>
              </a:rPr>
              <a:t>import </a:t>
            </a:r>
            <a:r>
              <a:t>javafx.fxml.</a:t>
            </a:r>
            <a:r>
              <a:rPr>
                <a:solidFill>
                  <a:srgbClr val="9E880C"/>
                </a:solidFill>
              </a:rPr>
              <a:t>FXML</a:t>
            </a:r>
            <a:r>
              <a:rPr>
                <a:solidFill>
                  <a:srgbClr val="080808"/>
                </a:solidFill>
              </a:rPr>
              <a:t>;</a:t>
            </a:r>
          </a:p>
          <a:p>
            <a:pPr marL="0" indent="0" defTabSz="457200">
              <a:spcBef>
                <a:spcPts val="0"/>
              </a:spcBef>
              <a:buClrTx/>
              <a:buSzTx/>
              <a:buFontTx/>
              <a:buNone/>
              <a:defRPr sz="2300">
                <a:latin typeface="Courier"/>
                <a:ea typeface="Courier"/>
                <a:cs typeface="Courier"/>
                <a:sym typeface="Courier"/>
              </a:defRPr>
            </a:pPr>
            <a:r>
              <a:rPr>
                <a:solidFill>
                  <a:srgbClr val="0033B3"/>
                </a:solidFill>
              </a:rPr>
              <a:t>import </a:t>
            </a:r>
            <a:r>
              <a:t>javafx.scene.control.Button</a:t>
            </a:r>
            <a:r>
              <a:rPr>
                <a:solidFill>
                  <a:srgbClr val="080808"/>
                </a:solidFill>
              </a:rPr>
              <a:t>;</a:t>
            </a:r>
          </a:p>
          <a:p>
            <a:pPr marL="0" indent="0" defTabSz="457200">
              <a:spcBef>
                <a:spcPts val="0"/>
              </a:spcBef>
              <a:buClrTx/>
              <a:buSzTx/>
              <a:buFontTx/>
              <a:buNone/>
              <a:defRPr sz="2300">
                <a:latin typeface="Courier"/>
                <a:ea typeface="Courier"/>
                <a:cs typeface="Courier"/>
                <a:sym typeface="Courier"/>
              </a:defRPr>
            </a:pPr>
            <a:r>
              <a:rPr>
                <a:solidFill>
                  <a:srgbClr val="0033B3"/>
                </a:solidFill>
              </a:rPr>
              <a:t>import </a:t>
            </a:r>
            <a:r>
              <a:t>javafx.scene.control.Label</a:t>
            </a:r>
            <a:r>
              <a:rPr>
                <a:solidFill>
                  <a:srgbClr val="080808"/>
                </a:solidFill>
              </a:rPr>
              <a:t>;</a:t>
            </a:r>
          </a:p>
          <a:p>
            <a:pPr marL="0" indent="0" defTabSz="457200">
              <a:spcBef>
                <a:spcPts val="0"/>
              </a:spcBef>
              <a:buClrTx/>
              <a:buSzTx/>
              <a:buFontTx/>
              <a:buNone/>
              <a:defRPr sz="2300">
                <a:latin typeface="Courier"/>
                <a:ea typeface="Courier"/>
                <a:cs typeface="Courier"/>
                <a:sym typeface="Courier"/>
              </a:defRPr>
            </a:pPr>
            <a:r>
              <a:rPr>
                <a:solidFill>
                  <a:srgbClr val="0033B3"/>
                </a:solidFill>
              </a:rPr>
              <a:t>import </a:t>
            </a:r>
            <a:r>
              <a:t>javafx.scene.control.TextField</a:t>
            </a:r>
            <a:r>
              <a:rPr>
                <a:solidFill>
                  <a:srgbClr val="080808"/>
                </a:solidFill>
              </a:rPr>
              <a:t>;</a:t>
            </a:r>
          </a:p>
          <a:p>
            <a:pPr marL="0" indent="0" defTabSz="457200">
              <a:spcBef>
                <a:spcPts val="0"/>
              </a:spcBef>
              <a:buClrTx/>
              <a:buSzTx/>
              <a:buFontTx/>
              <a:buNone/>
              <a:defRPr sz="2300">
                <a:solidFill>
                  <a:srgbClr val="080808"/>
                </a:solidFill>
                <a:latin typeface="Courier"/>
                <a:ea typeface="Courier"/>
                <a:cs typeface="Courier"/>
                <a:sym typeface="Courier"/>
              </a:defRPr>
            </a:pPr>
            <a:endParaRPr>
              <a:solidFill>
                <a:srgbClr val="080808"/>
              </a:solidFill>
            </a:endParaRPr>
          </a:p>
          <a:p>
            <a:pPr marL="0" indent="0" defTabSz="457200">
              <a:spcBef>
                <a:spcPts val="0"/>
              </a:spcBef>
              <a:buClrTx/>
              <a:buSzTx/>
              <a:buFontTx/>
              <a:buNone/>
              <a:defRPr sz="2300">
                <a:latin typeface="Courier"/>
                <a:ea typeface="Courier"/>
                <a:cs typeface="Courier"/>
                <a:sym typeface="Courier"/>
              </a:defRPr>
            </a:pPr>
            <a:r>
              <a:rPr>
                <a:solidFill>
                  <a:srgbClr val="0033B3"/>
                </a:solidFill>
              </a:rPr>
              <a:t>import </a:t>
            </a:r>
            <a:r>
              <a:t>java.util.Random</a:t>
            </a:r>
            <a:r>
              <a:rPr>
                <a:solidFill>
                  <a:srgbClr val="080808"/>
                </a:solidFill>
              </a:rPr>
              <a:t>;</a:t>
            </a:r>
          </a:p>
          <a:p>
            <a:pPr marL="0" indent="0" defTabSz="457200">
              <a:spcBef>
                <a:spcPts val="0"/>
              </a:spcBef>
              <a:buClrTx/>
              <a:buSzTx/>
              <a:buFontTx/>
              <a:buNone/>
              <a:defRPr sz="2300">
                <a:solidFill>
                  <a:srgbClr val="080808"/>
                </a:solidFill>
                <a:latin typeface="Courier"/>
                <a:ea typeface="Courier"/>
                <a:cs typeface="Courier"/>
                <a:sym typeface="Courier"/>
              </a:defRPr>
            </a:pPr>
            <a:endParaRPr>
              <a:solidFill>
                <a:srgbClr val="080808"/>
              </a:solidFill>
            </a:endParaRPr>
          </a:p>
          <a:p>
            <a:pPr marL="0" indent="0" defTabSz="457200">
              <a:spcBef>
                <a:spcPts val="0"/>
              </a:spcBef>
              <a:buClrTx/>
              <a:buSzTx/>
              <a:buFontTx/>
              <a:buNone/>
              <a:defRPr sz="2300">
                <a:latin typeface="Courier"/>
                <a:ea typeface="Courier"/>
                <a:cs typeface="Courier"/>
                <a:sym typeface="Courier"/>
              </a:defRPr>
            </a:pPr>
            <a:r>
              <a:rPr>
                <a:solidFill>
                  <a:srgbClr val="0033B3"/>
                </a:solidFill>
              </a:rPr>
              <a:t>public class </a:t>
            </a:r>
            <a:r>
              <a:t>HelloController </a:t>
            </a:r>
            <a:r>
              <a:rPr>
                <a:solidFill>
                  <a:srgbClr val="080808"/>
                </a:solidFill>
              </a:rPr>
              <a:t>{</a:t>
            </a:r>
          </a:p>
          <a:p>
            <a:pPr marL="0" indent="0" defTabSz="457200">
              <a:spcBef>
                <a:spcPts val="0"/>
              </a:spcBef>
              <a:buClrTx/>
              <a:buSzTx/>
              <a:buFontTx/>
              <a:buNone/>
              <a:defRPr sz="2300">
                <a:solidFill>
                  <a:srgbClr val="9E880C"/>
                </a:solidFill>
                <a:latin typeface="Courier"/>
                <a:ea typeface="Courier"/>
                <a:cs typeface="Courier"/>
                <a:sym typeface="Courier"/>
              </a:defRPr>
            </a:pPr>
            <a:r>
              <a:rPr>
                <a:solidFill>
                  <a:srgbClr val="080808"/>
                </a:solidFill>
              </a:rPr>
              <a:t>    </a:t>
            </a:r>
            <a:r>
              <a:t>@FXML</a:t>
            </a:r>
          </a:p>
          <a:p>
            <a:pPr marL="0" indent="0" defTabSz="457200">
              <a:spcBef>
                <a:spcPts val="0"/>
              </a:spcBef>
              <a:buClrTx/>
              <a:buSzTx/>
              <a:buFontTx/>
              <a:buNone/>
              <a:defRPr sz="2300">
                <a:solidFill>
                  <a:srgbClr val="0033B3"/>
                </a:solidFill>
                <a:latin typeface="Courier"/>
                <a:ea typeface="Courier"/>
                <a:cs typeface="Courier"/>
                <a:sym typeface="Courier"/>
              </a:defRPr>
            </a:pPr>
            <a:r>
              <a:rPr>
                <a:solidFill>
                  <a:srgbClr val="9E880C"/>
                </a:solidFill>
              </a:rPr>
              <a:t>    </a:t>
            </a:r>
            <a:r>
              <a:t>private </a:t>
            </a:r>
            <a:r>
              <a:rPr>
                <a:solidFill>
                  <a:srgbClr val="000000"/>
                </a:solidFill>
              </a:rPr>
              <a:t>Label </a:t>
            </a:r>
            <a:r>
              <a:rPr>
                <a:solidFill>
                  <a:srgbClr val="872094"/>
                </a:solidFill>
              </a:rPr>
              <a:t>label</a:t>
            </a:r>
            <a:r>
              <a:rPr>
                <a:solidFill>
                  <a:srgbClr val="080808"/>
                </a:solidFill>
              </a:rPr>
              <a:t>;</a:t>
            </a:r>
          </a:p>
          <a:p>
            <a:pPr marL="0" indent="0" defTabSz="457200">
              <a:spcBef>
                <a:spcPts val="0"/>
              </a:spcBef>
              <a:buClrTx/>
              <a:buSzTx/>
              <a:buFontTx/>
              <a:buNone/>
              <a:defRPr sz="2300">
                <a:solidFill>
                  <a:srgbClr val="9E880C"/>
                </a:solidFill>
                <a:latin typeface="Courier"/>
                <a:ea typeface="Courier"/>
                <a:cs typeface="Courier"/>
                <a:sym typeface="Courier"/>
              </a:defRPr>
            </a:pPr>
            <a:r>
              <a:rPr>
                <a:solidFill>
                  <a:srgbClr val="080808"/>
                </a:solidFill>
              </a:rPr>
              <a:t>    </a:t>
            </a:r>
            <a:r>
              <a:t>@FXML</a:t>
            </a:r>
          </a:p>
          <a:p>
            <a:pPr marL="0" indent="0" defTabSz="457200">
              <a:spcBef>
                <a:spcPts val="0"/>
              </a:spcBef>
              <a:buClrTx/>
              <a:buSzTx/>
              <a:buFontTx/>
              <a:buNone/>
              <a:defRPr sz="2300">
                <a:solidFill>
                  <a:srgbClr val="0033B3"/>
                </a:solidFill>
                <a:latin typeface="Courier"/>
                <a:ea typeface="Courier"/>
                <a:cs typeface="Courier"/>
                <a:sym typeface="Courier"/>
              </a:defRPr>
            </a:pPr>
            <a:r>
              <a:rPr>
                <a:solidFill>
                  <a:srgbClr val="9E880C"/>
                </a:solidFill>
              </a:rPr>
              <a:t>    </a:t>
            </a:r>
            <a:r>
              <a:t>private </a:t>
            </a:r>
            <a:r>
              <a:rPr>
                <a:solidFill>
                  <a:srgbClr val="000000"/>
                </a:solidFill>
              </a:rPr>
              <a:t>Button </a:t>
            </a:r>
            <a:r>
              <a:rPr>
                <a:solidFill>
                  <a:srgbClr val="872094"/>
                </a:solidFill>
              </a:rPr>
              <a:t>artir</a:t>
            </a:r>
            <a:r>
              <a:rPr>
                <a:solidFill>
                  <a:srgbClr val="080808"/>
                </a:solidFill>
              </a:rPr>
              <a:t>;</a:t>
            </a:r>
          </a:p>
          <a:p>
            <a:pPr marL="0" indent="0" defTabSz="457200">
              <a:spcBef>
                <a:spcPts val="0"/>
              </a:spcBef>
              <a:buClrTx/>
              <a:buSzTx/>
              <a:buFontTx/>
              <a:buNone/>
              <a:defRPr sz="2300">
                <a:solidFill>
                  <a:srgbClr val="080808"/>
                </a:solidFill>
                <a:latin typeface="Courier"/>
                <a:ea typeface="Courier"/>
                <a:cs typeface="Courier"/>
                <a:sym typeface="Courier"/>
              </a:defRPr>
            </a:pPr>
            <a:endParaRPr>
              <a:solidFill>
                <a:srgbClr val="080808"/>
              </a:solidFill>
            </a:endParaRPr>
          </a:p>
          <a:p>
            <a:pPr marL="0" indent="0" defTabSz="457200">
              <a:spcBef>
                <a:spcPts val="0"/>
              </a:spcBef>
              <a:buClrTx/>
              <a:buSzTx/>
              <a:buFontTx/>
              <a:buNone/>
              <a:defRPr sz="2300">
                <a:solidFill>
                  <a:srgbClr val="0033B3"/>
                </a:solidFill>
                <a:latin typeface="Courier"/>
                <a:ea typeface="Courier"/>
                <a:cs typeface="Courier"/>
                <a:sym typeface="Courier"/>
              </a:defRPr>
            </a:pPr>
            <a:r>
              <a:rPr>
                <a:solidFill>
                  <a:srgbClr val="080808"/>
                </a:solidFill>
              </a:rPr>
              <a:t>    </a:t>
            </a:r>
            <a:r>
              <a:t>public void </a:t>
            </a:r>
            <a:r>
              <a:rPr>
                <a:solidFill>
                  <a:srgbClr val="00627A"/>
                </a:solidFill>
              </a:rPr>
              <a:t>tikla</a:t>
            </a:r>
            <a:r>
              <a:rPr>
                <a:solidFill>
                  <a:srgbClr val="080808"/>
                </a:solidFill>
              </a:rPr>
              <a:t>(</a:t>
            </a:r>
            <a:r>
              <a:rPr>
                <a:solidFill>
                  <a:srgbClr val="000000"/>
                </a:solidFill>
              </a:rPr>
              <a:t>ActionEvent </a:t>
            </a:r>
            <a:r>
              <a:rPr>
                <a:solidFill>
                  <a:srgbClr val="080808"/>
                </a:solidFill>
              </a:rPr>
              <a:t>e)</a:t>
            </a:r>
          </a:p>
          <a:p>
            <a:pPr marL="0" indent="0" defTabSz="457200">
              <a:spcBef>
                <a:spcPts val="0"/>
              </a:spcBef>
              <a:buClrTx/>
              <a:buSzTx/>
              <a:buFontTx/>
              <a:buNone/>
              <a:defRPr sz="2300">
                <a:solidFill>
                  <a:srgbClr val="080808"/>
                </a:solidFill>
                <a:latin typeface="Courier"/>
                <a:ea typeface="Courier"/>
                <a:cs typeface="Courier"/>
                <a:sym typeface="Courier"/>
              </a:defRPr>
            </a:pPr>
            <a:r>
              <a:t>    {</a:t>
            </a:r>
          </a:p>
          <a:p>
            <a:pPr marL="0" indent="0" defTabSz="457200">
              <a:spcBef>
                <a:spcPts val="0"/>
              </a:spcBef>
              <a:buClrTx/>
              <a:buSzTx/>
              <a:buFontTx/>
              <a:buNone/>
              <a:defRPr sz="2300">
                <a:latin typeface="Courier"/>
                <a:ea typeface="Courier"/>
                <a:cs typeface="Courier"/>
                <a:sym typeface="Courier"/>
              </a:defRPr>
            </a:pPr>
            <a:r>
              <a:rPr i="1">
                <a:solidFill>
                  <a:srgbClr val="8C8C8C"/>
                </a:solidFill>
              </a:rPr>
              <a:t>        </a:t>
            </a:r>
            <a:r>
              <a:t>Random rastgele </a:t>
            </a:r>
            <a:r>
              <a:rPr>
                <a:solidFill>
                  <a:srgbClr val="080808"/>
                </a:solidFill>
              </a:rPr>
              <a:t>=</a:t>
            </a:r>
            <a:r>
              <a:rPr>
                <a:solidFill>
                  <a:srgbClr val="0033B3"/>
                </a:solidFill>
              </a:rPr>
              <a:t>new </a:t>
            </a:r>
            <a:r>
              <a:rPr>
                <a:solidFill>
                  <a:srgbClr val="080808"/>
                </a:solidFill>
              </a:rPr>
              <a:t>Random();</a:t>
            </a:r>
          </a:p>
          <a:p>
            <a:pPr marL="0" indent="0" defTabSz="457200">
              <a:spcBef>
                <a:spcPts val="0"/>
              </a:spcBef>
              <a:buClrTx/>
              <a:buSzTx/>
              <a:buFontTx/>
              <a:buNone/>
              <a:defRPr sz="2300">
                <a:solidFill>
                  <a:srgbClr val="080808"/>
                </a:solidFill>
                <a:latin typeface="Courier"/>
                <a:ea typeface="Courier"/>
                <a:cs typeface="Courier"/>
                <a:sym typeface="Courier"/>
              </a:defRPr>
            </a:pPr>
            <a:r>
              <a:t>        </a:t>
            </a:r>
            <a:r>
              <a:rPr>
                <a:solidFill>
                  <a:srgbClr val="872094"/>
                </a:solidFill>
              </a:rPr>
              <a:t>label</a:t>
            </a:r>
            <a:r>
              <a:t>.setText(</a:t>
            </a:r>
            <a:r>
              <a:rPr>
                <a:solidFill>
                  <a:srgbClr val="000000"/>
                </a:solidFill>
              </a:rPr>
              <a:t>String</a:t>
            </a:r>
            <a:r>
              <a:t>.</a:t>
            </a:r>
            <a:r>
              <a:rPr i="1"/>
              <a:t>valueOf</a:t>
            </a:r>
            <a:r>
              <a:t>(</a:t>
            </a:r>
            <a:r>
              <a:rPr>
                <a:solidFill>
                  <a:srgbClr val="000000"/>
                </a:solidFill>
              </a:rPr>
              <a:t>rastgele</a:t>
            </a:r>
            <a:r>
              <a:t>.nextInt(</a:t>
            </a:r>
            <a:r>
              <a:rPr>
                <a:solidFill>
                  <a:srgbClr val="1750EB"/>
                </a:solidFill>
              </a:rPr>
              <a:t>100</a:t>
            </a:r>
            <a:r>
              <a:t>)));</a:t>
            </a:r>
          </a:p>
          <a:p>
            <a:pPr marL="0" indent="0" defTabSz="457200">
              <a:spcBef>
                <a:spcPts val="0"/>
              </a:spcBef>
              <a:buClrTx/>
              <a:buSzTx/>
              <a:buFontTx/>
              <a:buNone/>
              <a:defRPr sz="2300">
                <a:solidFill>
                  <a:srgbClr val="080808"/>
                </a:solidFill>
                <a:latin typeface="Courier"/>
                <a:ea typeface="Courier"/>
                <a:cs typeface="Courier"/>
                <a:sym typeface="Courier"/>
              </a:defRPr>
            </a:pPr>
            <a:r>
              <a:t>    }</a:t>
            </a:r>
          </a:p>
          <a:p>
            <a:pPr marL="0" indent="0" defTabSz="457200">
              <a:spcBef>
                <a:spcPts val="0"/>
              </a:spcBef>
              <a:buClrTx/>
              <a:buSzTx/>
              <a:buFontTx/>
              <a:buNone/>
              <a:defRPr sz="2300">
                <a:solidFill>
                  <a:srgbClr val="080808"/>
                </a:solidFill>
                <a:latin typeface="Courier"/>
                <a:ea typeface="Courier"/>
                <a:cs typeface="Courier"/>
                <a:sym typeface="Courier"/>
              </a:defRPr>
            </a:pPr>
            <a:r>
              <a:t>}</a:t>
            </a:r>
          </a:p>
        </p:txBody>
      </p:sp>
      <p:sp>
        <p:nvSpPr>
          <p:cNvPr id="370" name="Google Shape;113;p11"/>
          <p:cNvSpPr txBox="1">
            <a:spLocks noGrp="1"/>
          </p:cNvSpPr>
          <p:nvPr>
            <p:ph type="sldNum" sz="quarter" idx="4294967295"/>
          </p:nvPr>
        </p:nvSpPr>
        <p:spPr>
          <a:xfrm>
            <a:off x="20572871" y="12813614"/>
            <a:ext cx="534530" cy="52842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398" tIns="91398" rIns="91398" bIns="91398"/>
          <a:lstStyle/>
          <a:p>
            <a:fld id="{86CB4B4D-7CA3-9044-876B-883B54F8677D}" type="slidenum">
              <a:t>59</a:t>
            </a:fld>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60468B-DE5E-7762-5D86-14C9EA739C34}"/>
              </a:ext>
            </a:extLst>
          </p:cNvPr>
          <p:cNvSpPr>
            <a:spLocks noGrp="1"/>
          </p:cNvSpPr>
          <p:nvPr>
            <p:ph type="title"/>
          </p:nvPr>
        </p:nvSpPr>
        <p:spPr/>
        <p:txBody>
          <a:bodyPr/>
          <a:lstStyle/>
          <a:p>
            <a:r>
              <a:rPr lang="en-US" dirty="0"/>
              <a:t>JavaFX Program Structure</a:t>
            </a:r>
          </a:p>
        </p:txBody>
      </p:sp>
    </p:spTree>
    <p:extLst>
      <p:ext uri="{BB962C8B-B14F-4D97-AF65-F5344CB8AC3E}">
        <p14:creationId xmlns:p14="http://schemas.microsoft.com/office/powerpoint/2010/main" val="3263880127"/>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Google Shape;90;p8"/>
          <p:cNvSpPr txBox="1">
            <a:spLocks noGrp="1"/>
          </p:cNvSpPr>
          <p:nvPr>
            <p:ph type="title"/>
          </p:nvPr>
        </p:nvSpPr>
        <p:spPr>
          <a:xfrm>
            <a:off x="765750" y="263524"/>
            <a:ext cx="22852500" cy="2022445"/>
          </a:xfrm>
          <a:prstGeom prst="rect">
            <a:avLst/>
          </a:prstGeom>
        </p:spPr>
        <p:txBody>
          <a:bodyPr/>
          <a:lstStyle/>
          <a:p>
            <a:pPr>
              <a:defRPr sz="6400"/>
            </a:pPr>
            <a:r>
              <a:rPr lang="en-US" dirty="0"/>
              <a:t>Visual</a:t>
            </a:r>
            <a:r>
              <a:rPr dirty="0"/>
              <a:t> Program </a:t>
            </a:r>
            <a:br>
              <a:rPr dirty="0"/>
            </a:br>
            <a:r>
              <a:rPr lang="en-US" sz="4800" dirty="0">
                <a:solidFill>
                  <a:srgbClr val="00B050"/>
                </a:solidFill>
              </a:rPr>
              <a:t>Example - 11</a:t>
            </a:r>
            <a:endParaRPr sz="4800" dirty="0">
              <a:solidFill>
                <a:srgbClr val="00B050"/>
              </a:solidFill>
            </a:endParaRPr>
          </a:p>
        </p:txBody>
      </p:sp>
      <p:sp>
        <p:nvSpPr>
          <p:cNvPr id="373" name="Google Shape;91;p8"/>
          <p:cNvSpPr txBox="1">
            <a:spLocks noGrp="1"/>
          </p:cNvSpPr>
          <p:nvPr>
            <p:ph type="body" idx="1"/>
          </p:nvPr>
        </p:nvSpPr>
        <p:spPr>
          <a:xfrm>
            <a:off x="838230" y="2606682"/>
            <a:ext cx="22707542" cy="9823485"/>
          </a:xfrm>
          <a:prstGeom prst="rect">
            <a:avLst/>
          </a:prstGeom>
        </p:spPr>
        <p:txBody>
          <a:bodyPr/>
          <a:lstStyle>
            <a:lvl1pPr marL="685800" indent="-685800">
              <a:spcBef>
                <a:spcPts val="0"/>
              </a:spcBef>
            </a:lvl1pPr>
          </a:lstStyle>
          <a:p>
            <a:r>
              <a:rPr lang="en-US" dirty="0"/>
              <a:t>Write the program according to the screenshot below.</a:t>
            </a:r>
            <a:endParaRPr dirty="0"/>
          </a:p>
        </p:txBody>
      </p:sp>
      <p:sp>
        <p:nvSpPr>
          <p:cNvPr id="374" name="Google Shape;92;p8"/>
          <p:cNvSpPr txBox="1">
            <a:spLocks noGrp="1"/>
          </p:cNvSpPr>
          <p:nvPr>
            <p:ph type="sldNum" sz="quarter" idx="4294967295"/>
          </p:nvPr>
        </p:nvSpPr>
        <p:spPr>
          <a:xfrm>
            <a:off x="20572871" y="12813614"/>
            <a:ext cx="534530" cy="52842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398" tIns="91398" rIns="91398" bIns="91398"/>
          <a:lstStyle/>
          <a:p>
            <a:fld id="{86CB4B4D-7CA3-9044-876B-883B54F8677D}" type="slidenum">
              <a:t>60</a:t>
            </a:fld>
            <a:endParaRPr/>
          </a:p>
        </p:txBody>
      </p:sp>
      <p:pic>
        <p:nvPicPr>
          <p:cNvPr id="375" name="Screen Shot 2022-04-26 at 10.14.00.png" descr="Screen Shot 2022-04-26 at 10.14.00.png"/>
          <p:cNvPicPr>
            <a:picLocks noChangeAspect="1"/>
          </p:cNvPicPr>
          <p:nvPr/>
        </p:nvPicPr>
        <p:blipFill>
          <a:blip r:embed="rId2"/>
          <a:stretch>
            <a:fillRect/>
          </a:stretch>
        </p:blipFill>
        <p:spPr>
          <a:xfrm>
            <a:off x="7543799" y="3962424"/>
            <a:ext cx="9296401" cy="7112001"/>
          </a:xfrm>
          <a:prstGeom prst="rect">
            <a:avLst/>
          </a:prstGeom>
          <a:ln w="12700">
            <a:miter lim="400000"/>
          </a:ln>
        </p:spPr>
      </p:pic>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Google Shape;111;p11"/>
          <p:cNvSpPr txBox="1">
            <a:spLocks noGrp="1"/>
          </p:cNvSpPr>
          <p:nvPr>
            <p:ph type="title"/>
          </p:nvPr>
        </p:nvSpPr>
        <p:spPr>
          <a:xfrm>
            <a:off x="765750" y="263524"/>
            <a:ext cx="22852500" cy="2022445"/>
          </a:xfrm>
          <a:prstGeom prst="rect">
            <a:avLst/>
          </a:prstGeom>
        </p:spPr>
        <p:txBody>
          <a:bodyPr/>
          <a:lstStyle/>
          <a:p>
            <a:r>
              <a:rPr lang="en-US" dirty="0"/>
              <a:t>Visual</a:t>
            </a:r>
            <a:r>
              <a:rPr dirty="0"/>
              <a:t> Program </a:t>
            </a:r>
            <a:br>
              <a:rPr dirty="0"/>
            </a:br>
            <a:r>
              <a:rPr lang="en-US" sz="4800" dirty="0">
                <a:solidFill>
                  <a:srgbClr val="00B050"/>
                </a:solidFill>
              </a:rPr>
              <a:t>Example</a:t>
            </a:r>
            <a:r>
              <a:rPr sz="4800" dirty="0">
                <a:solidFill>
                  <a:srgbClr val="00B050"/>
                </a:solidFill>
              </a:rPr>
              <a:t> - </a:t>
            </a:r>
            <a:r>
              <a:rPr lang="tr-TR" sz="4800" dirty="0">
                <a:solidFill>
                  <a:srgbClr val="00B050"/>
                </a:solidFill>
              </a:rPr>
              <a:t>11</a:t>
            </a:r>
            <a:endParaRPr sz="4800" dirty="0">
              <a:solidFill>
                <a:srgbClr val="00B050"/>
              </a:solidFill>
            </a:endParaRPr>
          </a:p>
        </p:txBody>
      </p:sp>
      <p:sp>
        <p:nvSpPr>
          <p:cNvPr id="378" name="Google Shape;112;p11"/>
          <p:cNvSpPr txBox="1">
            <a:spLocks noGrp="1"/>
          </p:cNvSpPr>
          <p:nvPr>
            <p:ph type="body" idx="1"/>
          </p:nvPr>
        </p:nvSpPr>
        <p:spPr>
          <a:xfrm>
            <a:off x="838230" y="2606682"/>
            <a:ext cx="22707542" cy="9823485"/>
          </a:xfrm>
          <a:prstGeom prst="rect">
            <a:avLst/>
          </a:prstGeom>
        </p:spPr>
        <p:txBody>
          <a:bodyPr/>
          <a:lstStyle/>
          <a:p>
            <a:pPr marL="0" indent="0" defTabSz="457200">
              <a:spcBef>
                <a:spcPts val="0"/>
              </a:spcBef>
              <a:buClrTx/>
              <a:buSzTx/>
              <a:buFontTx/>
              <a:buNone/>
              <a:defRPr sz="2300">
                <a:latin typeface="Courier"/>
                <a:ea typeface="Courier"/>
                <a:cs typeface="Courier"/>
                <a:sym typeface="Courier"/>
              </a:defRPr>
            </a:pPr>
            <a:r>
              <a:rPr>
                <a:solidFill>
                  <a:srgbClr val="0033B3"/>
                </a:solidFill>
              </a:rPr>
              <a:t>package </a:t>
            </a:r>
            <a:r>
              <a:t>com.example.yeni2</a:t>
            </a:r>
            <a:r>
              <a:rPr>
                <a:solidFill>
                  <a:srgbClr val="080808"/>
                </a:solidFill>
              </a:rPr>
              <a:t>;</a:t>
            </a:r>
          </a:p>
          <a:p>
            <a:pPr marL="0" indent="0" defTabSz="457200">
              <a:spcBef>
                <a:spcPts val="0"/>
              </a:spcBef>
              <a:buClrTx/>
              <a:buSzTx/>
              <a:buFontTx/>
              <a:buNone/>
              <a:defRPr sz="2300">
                <a:solidFill>
                  <a:srgbClr val="080808"/>
                </a:solidFill>
                <a:latin typeface="Courier"/>
                <a:ea typeface="Courier"/>
                <a:cs typeface="Courier"/>
                <a:sym typeface="Courier"/>
              </a:defRPr>
            </a:pPr>
            <a:endParaRPr>
              <a:solidFill>
                <a:srgbClr val="080808"/>
              </a:solidFill>
            </a:endParaRPr>
          </a:p>
          <a:p>
            <a:pPr marL="0" indent="0" defTabSz="457200">
              <a:spcBef>
                <a:spcPts val="0"/>
              </a:spcBef>
              <a:buClrTx/>
              <a:buSzTx/>
              <a:buFontTx/>
              <a:buNone/>
              <a:defRPr sz="2300">
                <a:latin typeface="Courier"/>
                <a:ea typeface="Courier"/>
                <a:cs typeface="Courier"/>
                <a:sym typeface="Courier"/>
              </a:defRPr>
            </a:pPr>
            <a:r>
              <a:rPr>
                <a:solidFill>
                  <a:srgbClr val="0033B3"/>
                </a:solidFill>
              </a:rPr>
              <a:t>import </a:t>
            </a:r>
            <a:r>
              <a:t>javafx.application.Application</a:t>
            </a:r>
            <a:r>
              <a:rPr>
                <a:solidFill>
                  <a:srgbClr val="080808"/>
                </a:solidFill>
              </a:rPr>
              <a:t>;</a:t>
            </a:r>
          </a:p>
          <a:p>
            <a:pPr marL="0" indent="0" defTabSz="457200">
              <a:spcBef>
                <a:spcPts val="0"/>
              </a:spcBef>
              <a:buClrTx/>
              <a:buSzTx/>
              <a:buFontTx/>
              <a:buNone/>
              <a:defRPr sz="2300">
                <a:latin typeface="Courier"/>
                <a:ea typeface="Courier"/>
                <a:cs typeface="Courier"/>
                <a:sym typeface="Courier"/>
              </a:defRPr>
            </a:pPr>
            <a:r>
              <a:rPr>
                <a:solidFill>
                  <a:srgbClr val="0033B3"/>
                </a:solidFill>
              </a:rPr>
              <a:t>import </a:t>
            </a:r>
            <a:r>
              <a:t>javafx.fxml.FXMLLoader</a:t>
            </a:r>
            <a:r>
              <a:rPr>
                <a:solidFill>
                  <a:srgbClr val="080808"/>
                </a:solidFill>
              </a:rPr>
              <a:t>;</a:t>
            </a:r>
          </a:p>
          <a:p>
            <a:pPr marL="0" indent="0" defTabSz="457200">
              <a:spcBef>
                <a:spcPts val="0"/>
              </a:spcBef>
              <a:buClrTx/>
              <a:buSzTx/>
              <a:buFontTx/>
              <a:buNone/>
              <a:defRPr sz="2300">
                <a:latin typeface="Courier"/>
                <a:ea typeface="Courier"/>
                <a:cs typeface="Courier"/>
                <a:sym typeface="Courier"/>
              </a:defRPr>
            </a:pPr>
            <a:r>
              <a:rPr>
                <a:solidFill>
                  <a:srgbClr val="0033B3"/>
                </a:solidFill>
              </a:rPr>
              <a:t>import </a:t>
            </a:r>
            <a:r>
              <a:t>javafx.scene.Scene</a:t>
            </a:r>
            <a:r>
              <a:rPr>
                <a:solidFill>
                  <a:srgbClr val="080808"/>
                </a:solidFill>
              </a:rPr>
              <a:t>;</a:t>
            </a:r>
          </a:p>
          <a:p>
            <a:pPr marL="0" indent="0" defTabSz="457200">
              <a:spcBef>
                <a:spcPts val="0"/>
              </a:spcBef>
              <a:buClrTx/>
              <a:buSzTx/>
              <a:buFontTx/>
              <a:buNone/>
              <a:defRPr sz="2300">
                <a:latin typeface="Courier"/>
                <a:ea typeface="Courier"/>
                <a:cs typeface="Courier"/>
                <a:sym typeface="Courier"/>
              </a:defRPr>
            </a:pPr>
            <a:r>
              <a:rPr>
                <a:solidFill>
                  <a:srgbClr val="0033B3"/>
                </a:solidFill>
              </a:rPr>
              <a:t>import </a:t>
            </a:r>
            <a:r>
              <a:t>javafx.stage.Stage</a:t>
            </a:r>
            <a:r>
              <a:rPr>
                <a:solidFill>
                  <a:srgbClr val="080808"/>
                </a:solidFill>
              </a:rPr>
              <a:t>;</a:t>
            </a:r>
          </a:p>
          <a:p>
            <a:pPr marL="0" indent="0" defTabSz="457200">
              <a:spcBef>
                <a:spcPts val="0"/>
              </a:spcBef>
              <a:buClrTx/>
              <a:buSzTx/>
              <a:buFontTx/>
              <a:buNone/>
              <a:defRPr sz="2300">
                <a:solidFill>
                  <a:srgbClr val="080808"/>
                </a:solidFill>
                <a:latin typeface="Courier"/>
                <a:ea typeface="Courier"/>
                <a:cs typeface="Courier"/>
                <a:sym typeface="Courier"/>
              </a:defRPr>
            </a:pPr>
            <a:endParaRPr>
              <a:solidFill>
                <a:srgbClr val="080808"/>
              </a:solidFill>
            </a:endParaRPr>
          </a:p>
          <a:p>
            <a:pPr marL="0" indent="0" defTabSz="457200">
              <a:spcBef>
                <a:spcPts val="0"/>
              </a:spcBef>
              <a:buClrTx/>
              <a:buSzTx/>
              <a:buFontTx/>
              <a:buNone/>
              <a:defRPr sz="2300">
                <a:latin typeface="Courier"/>
                <a:ea typeface="Courier"/>
                <a:cs typeface="Courier"/>
                <a:sym typeface="Courier"/>
              </a:defRPr>
            </a:pPr>
            <a:r>
              <a:rPr>
                <a:solidFill>
                  <a:srgbClr val="0033B3"/>
                </a:solidFill>
              </a:rPr>
              <a:t>import </a:t>
            </a:r>
            <a:r>
              <a:t>java.io.IOException</a:t>
            </a:r>
            <a:r>
              <a:rPr>
                <a:solidFill>
                  <a:srgbClr val="080808"/>
                </a:solidFill>
              </a:rPr>
              <a:t>;</a:t>
            </a:r>
          </a:p>
          <a:p>
            <a:pPr marL="0" indent="0" defTabSz="457200">
              <a:spcBef>
                <a:spcPts val="0"/>
              </a:spcBef>
              <a:buClrTx/>
              <a:buSzTx/>
              <a:buFontTx/>
              <a:buNone/>
              <a:defRPr sz="2300">
                <a:solidFill>
                  <a:srgbClr val="080808"/>
                </a:solidFill>
                <a:latin typeface="Courier"/>
                <a:ea typeface="Courier"/>
                <a:cs typeface="Courier"/>
                <a:sym typeface="Courier"/>
              </a:defRPr>
            </a:pPr>
            <a:endParaRPr>
              <a:solidFill>
                <a:srgbClr val="080808"/>
              </a:solidFill>
            </a:endParaRPr>
          </a:p>
          <a:p>
            <a:pPr marL="0" indent="0" defTabSz="457200">
              <a:spcBef>
                <a:spcPts val="0"/>
              </a:spcBef>
              <a:buClrTx/>
              <a:buSzTx/>
              <a:buFontTx/>
              <a:buNone/>
              <a:defRPr sz="2300">
                <a:latin typeface="Courier"/>
                <a:ea typeface="Courier"/>
                <a:cs typeface="Courier"/>
                <a:sym typeface="Courier"/>
              </a:defRPr>
            </a:pPr>
            <a:r>
              <a:rPr>
                <a:solidFill>
                  <a:srgbClr val="0033B3"/>
                </a:solidFill>
              </a:rPr>
              <a:t>public class </a:t>
            </a:r>
            <a:r>
              <a:t>HelloApplication </a:t>
            </a:r>
            <a:r>
              <a:rPr>
                <a:solidFill>
                  <a:srgbClr val="0033B3"/>
                </a:solidFill>
              </a:rPr>
              <a:t>extends </a:t>
            </a:r>
            <a:r>
              <a:t>Application</a:t>
            </a:r>
            <a:r>
              <a:rPr>
                <a:solidFill>
                  <a:srgbClr val="080808"/>
                </a:solidFill>
              </a:rPr>
              <a:t>{</a:t>
            </a:r>
          </a:p>
          <a:p>
            <a:pPr marL="0" indent="0" defTabSz="457200">
              <a:spcBef>
                <a:spcPts val="0"/>
              </a:spcBef>
              <a:buClrTx/>
              <a:buSzTx/>
              <a:buFontTx/>
              <a:buNone/>
              <a:defRPr sz="2300">
                <a:solidFill>
                  <a:srgbClr val="080808"/>
                </a:solidFill>
                <a:latin typeface="Courier"/>
                <a:ea typeface="Courier"/>
                <a:cs typeface="Courier"/>
                <a:sym typeface="Courier"/>
              </a:defRPr>
            </a:pPr>
            <a:endParaRPr>
              <a:solidFill>
                <a:srgbClr val="080808"/>
              </a:solidFill>
            </a:endParaRPr>
          </a:p>
          <a:p>
            <a:pPr marL="0" indent="0" defTabSz="457200">
              <a:spcBef>
                <a:spcPts val="0"/>
              </a:spcBef>
              <a:buClrTx/>
              <a:buSzTx/>
              <a:buFontTx/>
              <a:buNone/>
              <a:defRPr sz="2300">
                <a:solidFill>
                  <a:srgbClr val="080808"/>
                </a:solidFill>
                <a:latin typeface="Courier"/>
                <a:ea typeface="Courier"/>
                <a:cs typeface="Courier"/>
                <a:sym typeface="Courier"/>
              </a:defRPr>
            </a:pPr>
            <a:endParaRPr>
              <a:solidFill>
                <a:srgbClr val="080808"/>
              </a:solidFill>
            </a:endParaRPr>
          </a:p>
          <a:p>
            <a:pPr marL="0" indent="0" defTabSz="457200">
              <a:spcBef>
                <a:spcPts val="0"/>
              </a:spcBef>
              <a:buClrTx/>
              <a:buSzTx/>
              <a:buFontTx/>
              <a:buNone/>
              <a:defRPr sz="2300">
                <a:solidFill>
                  <a:srgbClr val="080808"/>
                </a:solidFill>
                <a:latin typeface="Courier"/>
                <a:ea typeface="Courier"/>
                <a:cs typeface="Courier"/>
                <a:sym typeface="Courier"/>
              </a:defRPr>
            </a:pPr>
            <a:endParaRPr>
              <a:solidFill>
                <a:srgbClr val="080808"/>
              </a:solidFill>
            </a:endParaRPr>
          </a:p>
          <a:p>
            <a:pPr marL="0" indent="0" defTabSz="457200">
              <a:spcBef>
                <a:spcPts val="0"/>
              </a:spcBef>
              <a:buClrTx/>
              <a:buSzTx/>
              <a:buFontTx/>
              <a:buNone/>
              <a:defRPr sz="2300">
                <a:solidFill>
                  <a:srgbClr val="0033B3"/>
                </a:solidFill>
                <a:latin typeface="Courier"/>
                <a:ea typeface="Courier"/>
                <a:cs typeface="Courier"/>
                <a:sym typeface="Courier"/>
              </a:defRPr>
            </a:pPr>
            <a:r>
              <a:rPr>
                <a:solidFill>
                  <a:srgbClr val="080808"/>
                </a:solidFill>
              </a:rPr>
              <a:t>    </a:t>
            </a:r>
            <a:r>
              <a:t>public static void </a:t>
            </a:r>
            <a:r>
              <a:rPr>
                <a:solidFill>
                  <a:srgbClr val="00627A"/>
                </a:solidFill>
              </a:rPr>
              <a:t>main</a:t>
            </a:r>
            <a:r>
              <a:rPr>
                <a:solidFill>
                  <a:srgbClr val="080808"/>
                </a:solidFill>
              </a:rPr>
              <a:t>(</a:t>
            </a:r>
            <a:r>
              <a:rPr>
                <a:solidFill>
                  <a:srgbClr val="000000"/>
                </a:solidFill>
              </a:rPr>
              <a:t>String</a:t>
            </a:r>
            <a:r>
              <a:rPr>
                <a:solidFill>
                  <a:srgbClr val="080808"/>
                </a:solidFill>
              </a:rPr>
              <a:t>[] args) {</a:t>
            </a:r>
          </a:p>
          <a:p>
            <a:pPr marL="0" indent="0" defTabSz="457200">
              <a:spcBef>
                <a:spcPts val="0"/>
              </a:spcBef>
              <a:buClrTx/>
              <a:buSzTx/>
              <a:buFontTx/>
              <a:buNone/>
              <a:defRPr sz="2300">
                <a:solidFill>
                  <a:srgbClr val="080808"/>
                </a:solidFill>
                <a:latin typeface="Courier"/>
                <a:ea typeface="Courier"/>
                <a:cs typeface="Courier"/>
                <a:sym typeface="Courier"/>
              </a:defRPr>
            </a:pPr>
            <a:r>
              <a:t>        </a:t>
            </a:r>
            <a:r>
              <a:rPr i="1"/>
              <a:t>launch</a:t>
            </a:r>
            <a:r>
              <a:t>();</a:t>
            </a:r>
          </a:p>
          <a:p>
            <a:pPr marL="0" indent="0" defTabSz="457200">
              <a:spcBef>
                <a:spcPts val="0"/>
              </a:spcBef>
              <a:buClrTx/>
              <a:buSzTx/>
              <a:buFontTx/>
              <a:buNone/>
              <a:defRPr sz="2300">
                <a:solidFill>
                  <a:srgbClr val="080808"/>
                </a:solidFill>
                <a:latin typeface="Courier"/>
                <a:ea typeface="Courier"/>
                <a:cs typeface="Courier"/>
                <a:sym typeface="Courier"/>
              </a:defRPr>
            </a:pPr>
            <a:r>
              <a:t>    }</a:t>
            </a:r>
          </a:p>
          <a:p>
            <a:pPr marL="0" indent="0" defTabSz="457200">
              <a:spcBef>
                <a:spcPts val="0"/>
              </a:spcBef>
              <a:buClrTx/>
              <a:buSzTx/>
              <a:buFontTx/>
              <a:buNone/>
              <a:defRPr sz="2300">
                <a:solidFill>
                  <a:srgbClr val="080808"/>
                </a:solidFill>
                <a:latin typeface="Courier"/>
                <a:ea typeface="Courier"/>
                <a:cs typeface="Courier"/>
                <a:sym typeface="Courier"/>
              </a:defRPr>
            </a:pPr>
            <a:endParaRPr/>
          </a:p>
          <a:p>
            <a:pPr marL="0" indent="0" defTabSz="457200">
              <a:spcBef>
                <a:spcPts val="0"/>
              </a:spcBef>
              <a:buClrTx/>
              <a:buSzTx/>
              <a:buFontTx/>
              <a:buNone/>
              <a:defRPr sz="2300">
                <a:solidFill>
                  <a:srgbClr val="9E880C"/>
                </a:solidFill>
                <a:latin typeface="Courier"/>
                <a:ea typeface="Courier"/>
                <a:cs typeface="Courier"/>
                <a:sym typeface="Courier"/>
              </a:defRPr>
            </a:pPr>
            <a:r>
              <a:rPr>
                <a:solidFill>
                  <a:srgbClr val="080808"/>
                </a:solidFill>
              </a:rPr>
              <a:t>    </a:t>
            </a:r>
            <a:r>
              <a:t>@Override</a:t>
            </a:r>
          </a:p>
          <a:p>
            <a:pPr marL="0" indent="0" defTabSz="457200">
              <a:spcBef>
                <a:spcPts val="0"/>
              </a:spcBef>
              <a:buClrTx/>
              <a:buSzTx/>
              <a:buFontTx/>
              <a:buNone/>
              <a:defRPr sz="2300">
                <a:solidFill>
                  <a:srgbClr val="0033B3"/>
                </a:solidFill>
                <a:latin typeface="Courier"/>
                <a:ea typeface="Courier"/>
                <a:cs typeface="Courier"/>
                <a:sym typeface="Courier"/>
              </a:defRPr>
            </a:pPr>
            <a:r>
              <a:rPr>
                <a:solidFill>
                  <a:srgbClr val="9E880C"/>
                </a:solidFill>
              </a:rPr>
              <a:t>    </a:t>
            </a:r>
            <a:r>
              <a:t>public void </a:t>
            </a:r>
            <a:r>
              <a:rPr>
                <a:solidFill>
                  <a:srgbClr val="00627A"/>
                </a:solidFill>
              </a:rPr>
              <a:t>start</a:t>
            </a:r>
            <a:r>
              <a:rPr>
                <a:solidFill>
                  <a:srgbClr val="080808"/>
                </a:solidFill>
              </a:rPr>
              <a:t>(</a:t>
            </a:r>
            <a:r>
              <a:rPr>
                <a:solidFill>
                  <a:srgbClr val="000000"/>
                </a:solidFill>
              </a:rPr>
              <a:t>Stage </a:t>
            </a:r>
            <a:r>
              <a:rPr>
                <a:solidFill>
                  <a:srgbClr val="080808"/>
                </a:solidFill>
              </a:rPr>
              <a:t>stage) </a:t>
            </a:r>
            <a:r>
              <a:t>throws </a:t>
            </a:r>
            <a:r>
              <a:rPr>
                <a:solidFill>
                  <a:srgbClr val="000000"/>
                </a:solidFill>
              </a:rPr>
              <a:t>Exception </a:t>
            </a:r>
            <a:r>
              <a:rPr>
                <a:solidFill>
                  <a:srgbClr val="080808"/>
                </a:solidFill>
              </a:rPr>
              <a:t>{</a:t>
            </a:r>
          </a:p>
          <a:p>
            <a:pPr marL="0" indent="0" defTabSz="457200">
              <a:spcBef>
                <a:spcPts val="0"/>
              </a:spcBef>
              <a:buClrTx/>
              <a:buSzTx/>
              <a:buFontTx/>
              <a:buNone/>
              <a:defRPr sz="2300">
                <a:solidFill>
                  <a:srgbClr val="080808"/>
                </a:solidFill>
                <a:latin typeface="Courier"/>
                <a:ea typeface="Courier"/>
                <a:cs typeface="Courier"/>
                <a:sym typeface="Courier"/>
              </a:defRPr>
            </a:pPr>
            <a:r>
              <a:t>        </a:t>
            </a:r>
            <a:r>
              <a:rPr>
                <a:solidFill>
                  <a:srgbClr val="000000"/>
                </a:solidFill>
              </a:rPr>
              <a:t>FXMLLoader yukle </a:t>
            </a:r>
            <a:r>
              <a:t>= </a:t>
            </a:r>
            <a:r>
              <a:rPr>
                <a:solidFill>
                  <a:srgbClr val="0033B3"/>
                </a:solidFill>
              </a:rPr>
              <a:t>new </a:t>
            </a:r>
            <a:r>
              <a:t>FXMLLoader(getClass().getResource(</a:t>
            </a:r>
            <a:r>
              <a:rPr>
                <a:solidFill>
                  <a:srgbClr val="077D16"/>
                </a:solidFill>
              </a:rPr>
              <a:t>"hello-view.fxml"</a:t>
            </a:r>
            <a:r>
              <a:t>));</a:t>
            </a:r>
          </a:p>
          <a:p>
            <a:pPr marL="0" indent="0" defTabSz="457200">
              <a:spcBef>
                <a:spcPts val="0"/>
              </a:spcBef>
              <a:buClrTx/>
              <a:buSzTx/>
              <a:buFontTx/>
              <a:buNone/>
              <a:defRPr sz="2300">
                <a:latin typeface="Courier"/>
                <a:ea typeface="Courier"/>
                <a:cs typeface="Courier"/>
                <a:sym typeface="Courier"/>
              </a:defRPr>
            </a:pPr>
            <a:r>
              <a:rPr>
                <a:solidFill>
                  <a:srgbClr val="080808"/>
                </a:solidFill>
              </a:rPr>
              <a:t>        </a:t>
            </a:r>
            <a:r>
              <a:t>Scene ekran </a:t>
            </a:r>
            <a:r>
              <a:rPr>
                <a:solidFill>
                  <a:srgbClr val="080808"/>
                </a:solidFill>
              </a:rPr>
              <a:t>= </a:t>
            </a:r>
            <a:r>
              <a:rPr>
                <a:solidFill>
                  <a:srgbClr val="0033B3"/>
                </a:solidFill>
              </a:rPr>
              <a:t>new </a:t>
            </a:r>
            <a:r>
              <a:rPr>
                <a:solidFill>
                  <a:srgbClr val="080808"/>
                </a:solidFill>
              </a:rPr>
              <a:t>Scene(</a:t>
            </a:r>
            <a:r>
              <a:t>yukle</a:t>
            </a:r>
            <a:r>
              <a:rPr>
                <a:solidFill>
                  <a:srgbClr val="080808"/>
                </a:solidFill>
              </a:rPr>
              <a:t>.load());</a:t>
            </a:r>
          </a:p>
          <a:p>
            <a:pPr marL="0" indent="0" defTabSz="457200">
              <a:spcBef>
                <a:spcPts val="0"/>
              </a:spcBef>
              <a:buClrTx/>
              <a:buSzTx/>
              <a:buFontTx/>
              <a:buNone/>
              <a:defRPr sz="2300">
                <a:solidFill>
                  <a:srgbClr val="080808"/>
                </a:solidFill>
                <a:latin typeface="Courier"/>
                <a:ea typeface="Courier"/>
                <a:cs typeface="Courier"/>
                <a:sym typeface="Courier"/>
              </a:defRPr>
            </a:pPr>
            <a:r>
              <a:t>        stage.setScene(</a:t>
            </a:r>
            <a:r>
              <a:rPr>
                <a:solidFill>
                  <a:srgbClr val="000000"/>
                </a:solidFill>
              </a:rPr>
              <a:t>ekran</a:t>
            </a:r>
            <a:r>
              <a:t>);</a:t>
            </a:r>
          </a:p>
          <a:p>
            <a:pPr marL="0" indent="0" defTabSz="457200">
              <a:spcBef>
                <a:spcPts val="0"/>
              </a:spcBef>
              <a:buClrTx/>
              <a:buSzTx/>
              <a:buFontTx/>
              <a:buNone/>
              <a:defRPr sz="2300">
                <a:solidFill>
                  <a:srgbClr val="080808"/>
                </a:solidFill>
                <a:latin typeface="Courier"/>
                <a:ea typeface="Courier"/>
                <a:cs typeface="Courier"/>
                <a:sym typeface="Courier"/>
              </a:defRPr>
            </a:pPr>
            <a:r>
              <a:t>        stage.setTitle(</a:t>
            </a:r>
            <a:r>
              <a:rPr>
                <a:solidFill>
                  <a:srgbClr val="077D16"/>
                </a:solidFill>
              </a:rPr>
              <a:t>"Daire Çizme Programı"</a:t>
            </a:r>
            <a:r>
              <a:t>);</a:t>
            </a:r>
          </a:p>
          <a:p>
            <a:pPr marL="0" indent="0" defTabSz="457200">
              <a:spcBef>
                <a:spcPts val="0"/>
              </a:spcBef>
              <a:buClrTx/>
              <a:buSzTx/>
              <a:buFontTx/>
              <a:buNone/>
              <a:defRPr sz="2300">
                <a:solidFill>
                  <a:srgbClr val="080808"/>
                </a:solidFill>
                <a:latin typeface="Courier"/>
                <a:ea typeface="Courier"/>
                <a:cs typeface="Courier"/>
                <a:sym typeface="Courier"/>
              </a:defRPr>
            </a:pPr>
            <a:r>
              <a:t>        stage.show();</a:t>
            </a:r>
          </a:p>
          <a:p>
            <a:pPr marL="0" indent="0" defTabSz="457200">
              <a:spcBef>
                <a:spcPts val="0"/>
              </a:spcBef>
              <a:buClrTx/>
              <a:buSzTx/>
              <a:buFontTx/>
              <a:buNone/>
              <a:defRPr sz="2300">
                <a:solidFill>
                  <a:srgbClr val="080808"/>
                </a:solidFill>
                <a:latin typeface="Courier"/>
                <a:ea typeface="Courier"/>
                <a:cs typeface="Courier"/>
                <a:sym typeface="Courier"/>
              </a:defRPr>
            </a:pPr>
            <a:r>
              <a:t>    }</a:t>
            </a:r>
          </a:p>
          <a:p>
            <a:pPr marL="0" indent="0" defTabSz="457200">
              <a:spcBef>
                <a:spcPts val="0"/>
              </a:spcBef>
              <a:buClrTx/>
              <a:buSzTx/>
              <a:buFontTx/>
              <a:buNone/>
              <a:defRPr sz="2300">
                <a:solidFill>
                  <a:srgbClr val="080808"/>
                </a:solidFill>
                <a:latin typeface="Courier"/>
                <a:ea typeface="Courier"/>
                <a:cs typeface="Courier"/>
                <a:sym typeface="Courier"/>
              </a:defRPr>
            </a:pPr>
            <a:r>
              <a:t>}</a:t>
            </a:r>
          </a:p>
        </p:txBody>
      </p:sp>
      <p:sp>
        <p:nvSpPr>
          <p:cNvPr id="379" name="Google Shape;113;p11"/>
          <p:cNvSpPr txBox="1">
            <a:spLocks noGrp="1"/>
          </p:cNvSpPr>
          <p:nvPr>
            <p:ph type="sldNum" sz="quarter" idx="4294967295"/>
          </p:nvPr>
        </p:nvSpPr>
        <p:spPr>
          <a:xfrm>
            <a:off x="20572871" y="12813614"/>
            <a:ext cx="534530" cy="52842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398" tIns="91398" rIns="91398" bIns="91398"/>
          <a:lstStyle/>
          <a:p>
            <a:fld id="{86CB4B4D-7CA3-9044-876B-883B54F8677D}" type="slidenum">
              <a:t>61</a:t>
            </a:fld>
            <a:endParaRP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Google Shape;111;p11"/>
          <p:cNvSpPr txBox="1">
            <a:spLocks noGrp="1"/>
          </p:cNvSpPr>
          <p:nvPr>
            <p:ph type="title"/>
          </p:nvPr>
        </p:nvSpPr>
        <p:spPr>
          <a:xfrm>
            <a:off x="765750" y="263524"/>
            <a:ext cx="22852500" cy="2022445"/>
          </a:xfrm>
          <a:prstGeom prst="rect">
            <a:avLst/>
          </a:prstGeom>
        </p:spPr>
        <p:txBody>
          <a:bodyPr/>
          <a:lstStyle/>
          <a:p>
            <a:r>
              <a:rPr lang="en-US" dirty="0"/>
              <a:t>Visual</a:t>
            </a:r>
            <a:r>
              <a:rPr dirty="0"/>
              <a:t> Program </a:t>
            </a:r>
            <a:br>
              <a:rPr dirty="0"/>
            </a:br>
            <a:r>
              <a:rPr lang="en-US" sz="4800" dirty="0">
                <a:solidFill>
                  <a:srgbClr val="00B050"/>
                </a:solidFill>
              </a:rPr>
              <a:t>Example - 11</a:t>
            </a:r>
            <a:endParaRPr sz="4800" dirty="0">
              <a:solidFill>
                <a:srgbClr val="00B050"/>
              </a:solidFill>
            </a:endParaRPr>
          </a:p>
        </p:txBody>
      </p:sp>
      <p:sp>
        <p:nvSpPr>
          <p:cNvPr id="382" name="Google Shape;112;p11"/>
          <p:cNvSpPr txBox="1">
            <a:spLocks noGrp="1"/>
          </p:cNvSpPr>
          <p:nvPr>
            <p:ph type="body" idx="1"/>
          </p:nvPr>
        </p:nvSpPr>
        <p:spPr>
          <a:xfrm>
            <a:off x="838230" y="2606682"/>
            <a:ext cx="22707542" cy="9823485"/>
          </a:xfrm>
          <a:prstGeom prst="rect">
            <a:avLst/>
          </a:prstGeom>
        </p:spPr>
        <p:txBody>
          <a:bodyPr/>
          <a:lstStyle/>
          <a:p>
            <a:pPr marL="0" indent="0" defTabSz="434340">
              <a:spcBef>
                <a:spcPts val="0"/>
              </a:spcBef>
              <a:buClrTx/>
              <a:buSzTx/>
              <a:buFontTx/>
              <a:buNone/>
              <a:defRPr sz="2185">
                <a:latin typeface="Courier"/>
                <a:ea typeface="Courier"/>
                <a:cs typeface="Courier"/>
                <a:sym typeface="Courier"/>
              </a:defRPr>
            </a:pPr>
            <a:r>
              <a:rPr>
                <a:solidFill>
                  <a:srgbClr val="0033B3"/>
                </a:solidFill>
              </a:rPr>
              <a:t>package </a:t>
            </a:r>
            <a:r>
              <a:t>com.example.yeni2</a:t>
            </a:r>
            <a:r>
              <a:rPr>
                <a:solidFill>
                  <a:srgbClr val="080808"/>
                </a:solidFill>
              </a:rPr>
              <a:t>;</a:t>
            </a:r>
          </a:p>
          <a:p>
            <a:pPr marL="0" indent="0" defTabSz="434340">
              <a:spcBef>
                <a:spcPts val="0"/>
              </a:spcBef>
              <a:buClrTx/>
              <a:buSzTx/>
              <a:buFontTx/>
              <a:buNone/>
              <a:defRPr sz="2185">
                <a:solidFill>
                  <a:srgbClr val="080808"/>
                </a:solidFill>
                <a:latin typeface="Courier"/>
                <a:ea typeface="Courier"/>
                <a:cs typeface="Courier"/>
                <a:sym typeface="Courier"/>
              </a:defRPr>
            </a:pPr>
            <a:endParaRPr>
              <a:solidFill>
                <a:srgbClr val="080808"/>
              </a:solidFill>
            </a:endParaRPr>
          </a:p>
          <a:p>
            <a:pPr marL="0" indent="0" defTabSz="434340">
              <a:spcBef>
                <a:spcPts val="0"/>
              </a:spcBef>
              <a:buClrTx/>
              <a:buSzTx/>
              <a:buFontTx/>
              <a:buNone/>
              <a:defRPr sz="2185">
                <a:latin typeface="Courier"/>
                <a:ea typeface="Courier"/>
                <a:cs typeface="Courier"/>
                <a:sym typeface="Courier"/>
              </a:defRPr>
            </a:pPr>
            <a:r>
              <a:rPr>
                <a:solidFill>
                  <a:srgbClr val="0033B3"/>
                </a:solidFill>
              </a:rPr>
              <a:t>import </a:t>
            </a:r>
            <a:r>
              <a:t>javafx.event.ActionEvent</a:t>
            </a:r>
            <a:r>
              <a:rPr>
                <a:solidFill>
                  <a:srgbClr val="080808"/>
                </a:solidFill>
              </a:rPr>
              <a:t>;</a:t>
            </a:r>
          </a:p>
          <a:p>
            <a:pPr marL="0" indent="0" defTabSz="434340">
              <a:spcBef>
                <a:spcPts val="0"/>
              </a:spcBef>
              <a:buClrTx/>
              <a:buSzTx/>
              <a:buFontTx/>
              <a:buNone/>
              <a:defRPr sz="2185">
                <a:latin typeface="Courier"/>
                <a:ea typeface="Courier"/>
                <a:cs typeface="Courier"/>
                <a:sym typeface="Courier"/>
              </a:defRPr>
            </a:pPr>
            <a:r>
              <a:rPr>
                <a:solidFill>
                  <a:srgbClr val="0033B3"/>
                </a:solidFill>
              </a:rPr>
              <a:t>import </a:t>
            </a:r>
            <a:r>
              <a:t>javafx.fxml.</a:t>
            </a:r>
            <a:r>
              <a:rPr>
                <a:solidFill>
                  <a:srgbClr val="9E880C"/>
                </a:solidFill>
              </a:rPr>
              <a:t>FXML</a:t>
            </a:r>
            <a:r>
              <a:rPr>
                <a:solidFill>
                  <a:srgbClr val="080808"/>
                </a:solidFill>
              </a:rPr>
              <a:t>;</a:t>
            </a:r>
          </a:p>
          <a:p>
            <a:pPr marL="0" indent="0" defTabSz="434340">
              <a:spcBef>
                <a:spcPts val="0"/>
              </a:spcBef>
              <a:buClrTx/>
              <a:buSzTx/>
              <a:buFontTx/>
              <a:buNone/>
              <a:defRPr sz="2185">
                <a:latin typeface="Courier"/>
                <a:ea typeface="Courier"/>
                <a:cs typeface="Courier"/>
                <a:sym typeface="Courier"/>
              </a:defRPr>
            </a:pPr>
            <a:r>
              <a:rPr>
                <a:solidFill>
                  <a:srgbClr val="0033B3"/>
                </a:solidFill>
              </a:rPr>
              <a:t>import </a:t>
            </a:r>
            <a:r>
              <a:t>javafx.scene.control.Button</a:t>
            </a:r>
            <a:r>
              <a:rPr>
                <a:solidFill>
                  <a:srgbClr val="080808"/>
                </a:solidFill>
              </a:rPr>
              <a:t>;</a:t>
            </a:r>
          </a:p>
          <a:p>
            <a:pPr marL="0" indent="0" defTabSz="434340">
              <a:spcBef>
                <a:spcPts val="0"/>
              </a:spcBef>
              <a:buClrTx/>
              <a:buSzTx/>
              <a:buFontTx/>
              <a:buNone/>
              <a:defRPr sz="2185">
                <a:latin typeface="Courier"/>
                <a:ea typeface="Courier"/>
                <a:cs typeface="Courier"/>
                <a:sym typeface="Courier"/>
              </a:defRPr>
            </a:pPr>
            <a:r>
              <a:rPr>
                <a:solidFill>
                  <a:srgbClr val="0033B3"/>
                </a:solidFill>
              </a:rPr>
              <a:t>import </a:t>
            </a:r>
            <a:r>
              <a:t>javafx.scene.control.TextField</a:t>
            </a:r>
            <a:r>
              <a:rPr>
                <a:solidFill>
                  <a:srgbClr val="080808"/>
                </a:solidFill>
              </a:rPr>
              <a:t>;</a:t>
            </a:r>
          </a:p>
          <a:p>
            <a:pPr marL="0" indent="0" defTabSz="434340">
              <a:spcBef>
                <a:spcPts val="0"/>
              </a:spcBef>
              <a:buClrTx/>
              <a:buSzTx/>
              <a:buFontTx/>
              <a:buNone/>
              <a:defRPr sz="2185">
                <a:latin typeface="Courier"/>
                <a:ea typeface="Courier"/>
                <a:cs typeface="Courier"/>
                <a:sym typeface="Courier"/>
              </a:defRPr>
            </a:pPr>
            <a:r>
              <a:rPr>
                <a:solidFill>
                  <a:srgbClr val="0033B3"/>
                </a:solidFill>
              </a:rPr>
              <a:t>import </a:t>
            </a:r>
            <a:r>
              <a:t>javafx.scene.shape.Circle</a:t>
            </a:r>
            <a:r>
              <a:rPr>
                <a:solidFill>
                  <a:srgbClr val="080808"/>
                </a:solidFill>
              </a:rPr>
              <a:t>;</a:t>
            </a:r>
          </a:p>
          <a:p>
            <a:pPr marL="0" indent="0" defTabSz="434340">
              <a:spcBef>
                <a:spcPts val="0"/>
              </a:spcBef>
              <a:buClrTx/>
              <a:buSzTx/>
              <a:buFontTx/>
              <a:buNone/>
              <a:defRPr sz="2185">
                <a:solidFill>
                  <a:srgbClr val="080808"/>
                </a:solidFill>
                <a:latin typeface="Courier"/>
                <a:ea typeface="Courier"/>
                <a:cs typeface="Courier"/>
                <a:sym typeface="Courier"/>
              </a:defRPr>
            </a:pPr>
            <a:endParaRPr>
              <a:solidFill>
                <a:srgbClr val="080808"/>
              </a:solidFill>
            </a:endParaRPr>
          </a:p>
          <a:p>
            <a:pPr marL="0" indent="0" defTabSz="434340">
              <a:spcBef>
                <a:spcPts val="0"/>
              </a:spcBef>
              <a:buClrTx/>
              <a:buSzTx/>
              <a:buFontTx/>
              <a:buNone/>
              <a:defRPr sz="2185">
                <a:latin typeface="Courier"/>
                <a:ea typeface="Courier"/>
                <a:cs typeface="Courier"/>
                <a:sym typeface="Courier"/>
              </a:defRPr>
            </a:pPr>
            <a:r>
              <a:rPr>
                <a:solidFill>
                  <a:srgbClr val="0033B3"/>
                </a:solidFill>
              </a:rPr>
              <a:t>import </a:t>
            </a:r>
            <a:r>
              <a:t>java.util.Random</a:t>
            </a:r>
            <a:r>
              <a:rPr>
                <a:solidFill>
                  <a:srgbClr val="080808"/>
                </a:solidFill>
              </a:rPr>
              <a:t>;</a:t>
            </a:r>
          </a:p>
          <a:p>
            <a:pPr marL="0" indent="0" defTabSz="434340">
              <a:spcBef>
                <a:spcPts val="0"/>
              </a:spcBef>
              <a:buClrTx/>
              <a:buSzTx/>
              <a:buFontTx/>
              <a:buNone/>
              <a:defRPr sz="2185">
                <a:solidFill>
                  <a:srgbClr val="080808"/>
                </a:solidFill>
                <a:latin typeface="Courier"/>
                <a:ea typeface="Courier"/>
                <a:cs typeface="Courier"/>
                <a:sym typeface="Courier"/>
              </a:defRPr>
            </a:pPr>
            <a:endParaRPr>
              <a:solidFill>
                <a:srgbClr val="080808"/>
              </a:solidFill>
            </a:endParaRPr>
          </a:p>
          <a:p>
            <a:pPr marL="0" indent="0" defTabSz="434340">
              <a:spcBef>
                <a:spcPts val="0"/>
              </a:spcBef>
              <a:buClrTx/>
              <a:buSzTx/>
              <a:buFontTx/>
              <a:buNone/>
              <a:defRPr sz="2185">
                <a:latin typeface="Courier"/>
                <a:ea typeface="Courier"/>
                <a:cs typeface="Courier"/>
                <a:sym typeface="Courier"/>
              </a:defRPr>
            </a:pPr>
            <a:r>
              <a:rPr>
                <a:solidFill>
                  <a:srgbClr val="0033B3"/>
                </a:solidFill>
              </a:rPr>
              <a:t>public class </a:t>
            </a:r>
            <a:r>
              <a:t>HelloController </a:t>
            </a:r>
            <a:r>
              <a:rPr>
                <a:solidFill>
                  <a:srgbClr val="080808"/>
                </a:solidFill>
              </a:rPr>
              <a:t>{</a:t>
            </a:r>
          </a:p>
          <a:p>
            <a:pPr marL="0" indent="0" defTabSz="434340">
              <a:spcBef>
                <a:spcPts val="0"/>
              </a:spcBef>
              <a:buClrTx/>
              <a:buSzTx/>
              <a:buFontTx/>
              <a:buNone/>
              <a:defRPr sz="2185">
                <a:solidFill>
                  <a:srgbClr val="9E880C"/>
                </a:solidFill>
                <a:latin typeface="Courier"/>
                <a:ea typeface="Courier"/>
                <a:cs typeface="Courier"/>
                <a:sym typeface="Courier"/>
              </a:defRPr>
            </a:pPr>
            <a:r>
              <a:rPr>
                <a:solidFill>
                  <a:srgbClr val="080808"/>
                </a:solidFill>
              </a:rPr>
              <a:t>    </a:t>
            </a:r>
            <a:r>
              <a:t>@FXML</a:t>
            </a:r>
          </a:p>
          <a:p>
            <a:pPr marL="0" indent="0" defTabSz="434340">
              <a:spcBef>
                <a:spcPts val="0"/>
              </a:spcBef>
              <a:buClrTx/>
              <a:buSzTx/>
              <a:buFontTx/>
              <a:buNone/>
              <a:defRPr sz="2185">
                <a:latin typeface="Courier"/>
                <a:ea typeface="Courier"/>
                <a:cs typeface="Courier"/>
                <a:sym typeface="Courier"/>
              </a:defRPr>
            </a:pPr>
            <a:r>
              <a:rPr>
                <a:solidFill>
                  <a:srgbClr val="9E880C"/>
                </a:solidFill>
              </a:rPr>
              <a:t>    </a:t>
            </a:r>
            <a:r>
              <a:rPr>
                <a:solidFill>
                  <a:srgbClr val="0033B3"/>
                </a:solidFill>
              </a:rPr>
              <a:t>private </a:t>
            </a:r>
            <a:r>
              <a:t>TextField </a:t>
            </a:r>
            <a:r>
              <a:rPr>
                <a:solidFill>
                  <a:srgbClr val="872094"/>
                </a:solidFill>
              </a:rPr>
              <a:t>yaricap</a:t>
            </a:r>
            <a:r>
              <a:rPr>
                <a:solidFill>
                  <a:srgbClr val="080808"/>
                </a:solidFill>
              </a:rPr>
              <a:t>;</a:t>
            </a:r>
          </a:p>
          <a:p>
            <a:pPr marL="0" indent="0" defTabSz="434340">
              <a:spcBef>
                <a:spcPts val="0"/>
              </a:spcBef>
              <a:buClrTx/>
              <a:buSzTx/>
              <a:buFontTx/>
              <a:buNone/>
              <a:defRPr sz="2185">
                <a:solidFill>
                  <a:srgbClr val="080808"/>
                </a:solidFill>
                <a:latin typeface="Courier"/>
                <a:ea typeface="Courier"/>
                <a:cs typeface="Courier"/>
                <a:sym typeface="Courier"/>
              </a:defRPr>
            </a:pPr>
            <a:endParaRPr>
              <a:solidFill>
                <a:srgbClr val="080808"/>
              </a:solidFill>
            </a:endParaRPr>
          </a:p>
          <a:p>
            <a:pPr marL="0" indent="0" defTabSz="434340">
              <a:spcBef>
                <a:spcPts val="0"/>
              </a:spcBef>
              <a:buClrTx/>
              <a:buSzTx/>
              <a:buFontTx/>
              <a:buNone/>
              <a:defRPr sz="2185">
                <a:solidFill>
                  <a:srgbClr val="9E880C"/>
                </a:solidFill>
                <a:latin typeface="Courier"/>
                <a:ea typeface="Courier"/>
                <a:cs typeface="Courier"/>
                <a:sym typeface="Courier"/>
              </a:defRPr>
            </a:pPr>
            <a:r>
              <a:rPr>
                <a:solidFill>
                  <a:srgbClr val="080808"/>
                </a:solidFill>
              </a:rPr>
              <a:t>    </a:t>
            </a:r>
            <a:r>
              <a:t>@FXML</a:t>
            </a:r>
          </a:p>
          <a:p>
            <a:pPr marL="0" indent="0" defTabSz="434340">
              <a:spcBef>
                <a:spcPts val="0"/>
              </a:spcBef>
              <a:buClrTx/>
              <a:buSzTx/>
              <a:buFontTx/>
              <a:buNone/>
              <a:defRPr sz="2185">
                <a:solidFill>
                  <a:srgbClr val="0033B3"/>
                </a:solidFill>
                <a:latin typeface="Courier"/>
                <a:ea typeface="Courier"/>
                <a:cs typeface="Courier"/>
                <a:sym typeface="Courier"/>
              </a:defRPr>
            </a:pPr>
            <a:r>
              <a:rPr>
                <a:solidFill>
                  <a:srgbClr val="9E880C"/>
                </a:solidFill>
              </a:rPr>
              <a:t>    </a:t>
            </a:r>
            <a:r>
              <a:t>private </a:t>
            </a:r>
            <a:r>
              <a:rPr>
                <a:solidFill>
                  <a:srgbClr val="000000"/>
                </a:solidFill>
              </a:rPr>
              <a:t>Button </a:t>
            </a:r>
            <a:r>
              <a:rPr>
                <a:solidFill>
                  <a:srgbClr val="872094"/>
                </a:solidFill>
              </a:rPr>
              <a:t>ciz</a:t>
            </a:r>
            <a:r>
              <a:rPr>
                <a:solidFill>
                  <a:srgbClr val="080808"/>
                </a:solidFill>
              </a:rPr>
              <a:t>;</a:t>
            </a:r>
          </a:p>
          <a:p>
            <a:pPr marL="0" indent="0" defTabSz="434340">
              <a:spcBef>
                <a:spcPts val="0"/>
              </a:spcBef>
              <a:buClrTx/>
              <a:buSzTx/>
              <a:buFontTx/>
              <a:buNone/>
              <a:defRPr sz="2185">
                <a:solidFill>
                  <a:srgbClr val="9E880C"/>
                </a:solidFill>
                <a:latin typeface="Courier"/>
                <a:ea typeface="Courier"/>
                <a:cs typeface="Courier"/>
                <a:sym typeface="Courier"/>
              </a:defRPr>
            </a:pPr>
            <a:r>
              <a:rPr>
                <a:solidFill>
                  <a:srgbClr val="080808"/>
                </a:solidFill>
              </a:rPr>
              <a:t>    </a:t>
            </a:r>
            <a:r>
              <a:t>@FXML</a:t>
            </a:r>
          </a:p>
          <a:p>
            <a:pPr marL="0" indent="0" defTabSz="434340">
              <a:spcBef>
                <a:spcPts val="0"/>
              </a:spcBef>
              <a:buClrTx/>
              <a:buSzTx/>
              <a:buFontTx/>
              <a:buNone/>
              <a:defRPr sz="2185">
                <a:solidFill>
                  <a:srgbClr val="0033B3"/>
                </a:solidFill>
                <a:latin typeface="Courier"/>
                <a:ea typeface="Courier"/>
                <a:cs typeface="Courier"/>
                <a:sym typeface="Courier"/>
              </a:defRPr>
            </a:pPr>
            <a:r>
              <a:rPr>
                <a:solidFill>
                  <a:srgbClr val="9E880C"/>
                </a:solidFill>
              </a:rPr>
              <a:t>    </a:t>
            </a:r>
            <a:r>
              <a:t>private </a:t>
            </a:r>
            <a:r>
              <a:rPr>
                <a:solidFill>
                  <a:srgbClr val="000000"/>
                </a:solidFill>
              </a:rPr>
              <a:t>Circle </a:t>
            </a:r>
            <a:r>
              <a:rPr>
                <a:solidFill>
                  <a:srgbClr val="872094"/>
                </a:solidFill>
              </a:rPr>
              <a:t>c</a:t>
            </a:r>
            <a:r>
              <a:rPr>
                <a:solidFill>
                  <a:srgbClr val="080808"/>
                </a:solidFill>
              </a:rPr>
              <a:t>;</a:t>
            </a:r>
          </a:p>
          <a:p>
            <a:pPr marL="0" indent="0" defTabSz="434340">
              <a:spcBef>
                <a:spcPts val="0"/>
              </a:spcBef>
              <a:buClrTx/>
              <a:buSzTx/>
              <a:buFontTx/>
              <a:buNone/>
              <a:defRPr sz="2185">
                <a:solidFill>
                  <a:srgbClr val="0033B3"/>
                </a:solidFill>
                <a:latin typeface="Courier"/>
                <a:ea typeface="Courier"/>
                <a:cs typeface="Courier"/>
                <a:sym typeface="Courier"/>
              </a:defRPr>
            </a:pPr>
            <a:r>
              <a:rPr>
                <a:solidFill>
                  <a:srgbClr val="080808"/>
                </a:solidFill>
              </a:rPr>
              <a:t>    </a:t>
            </a:r>
            <a:r>
              <a:t>public void </a:t>
            </a:r>
            <a:r>
              <a:rPr>
                <a:solidFill>
                  <a:srgbClr val="00627A"/>
                </a:solidFill>
              </a:rPr>
              <a:t>tikla</a:t>
            </a:r>
            <a:r>
              <a:rPr>
                <a:solidFill>
                  <a:srgbClr val="080808"/>
                </a:solidFill>
              </a:rPr>
              <a:t>(</a:t>
            </a:r>
            <a:r>
              <a:rPr>
                <a:solidFill>
                  <a:srgbClr val="000000"/>
                </a:solidFill>
              </a:rPr>
              <a:t>ActionEvent </a:t>
            </a:r>
            <a:r>
              <a:rPr>
                <a:solidFill>
                  <a:srgbClr val="080808"/>
                </a:solidFill>
              </a:rPr>
              <a:t>e)</a:t>
            </a:r>
          </a:p>
          <a:p>
            <a:pPr marL="0" indent="0" defTabSz="434340">
              <a:spcBef>
                <a:spcPts val="0"/>
              </a:spcBef>
              <a:buClrTx/>
              <a:buSzTx/>
              <a:buFontTx/>
              <a:buNone/>
              <a:defRPr sz="2185">
                <a:solidFill>
                  <a:srgbClr val="080808"/>
                </a:solidFill>
                <a:latin typeface="Courier"/>
                <a:ea typeface="Courier"/>
                <a:cs typeface="Courier"/>
                <a:sym typeface="Courier"/>
              </a:defRPr>
            </a:pPr>
            <a:r>
              <a:t>    {</a:t>
            </a:r>
          </a:p>
          <a:p>
            <a:pPr marL="0" indent="0" defTabSz="434340">
              <a:spcBef>
                <a:spcPts val="0"/>
              </a:spcBef>
              <a:buClrTx/>
              <a:buSzTx/>
              <a:buFontTx/>
              <a:buNone/>
              <a:defRPr sz="2185">
                <a:solidFill>
                  <a:srgbClr val="080808"/>
                </a:solidFill>
                <a:latin typeface="Courier"/>
                <a:ea typeface="Courier"/>
                <a:cs typeface="Courier"/>
                <a:sym typeface="Courier"/>
              </a:defRPr>
            </a:pPr>
            <a:endParaRPr/>
          </a:p>
          <a:p>
            <a:pPr marL="0" indent="0" defTabSz="434340">
              <a:spcBef>
                <a:spcPts val="0"/>
              </a:spcBef>
              <a:buClrTx/>
              <a:buSzTx/>
              <a:buFontTx/>
              <a:buNone/>
              <a:defRPr sz="2185">
                <a:solidFill>
                  <a:srgbClr val="080808"/>
                </a:solidFill>
                <a:latin typeface="Courier"/>
                <a:ea typeface="Courier"/>
                <a:cs typeface="Courier"/>
                <a:sym typeface="Courier"/>
              </a:defRPr>
            </a:pPr>
            <a:r>
              <a:t>        </a:t>
            </a:r>
            <a:r>
              <a:rPr>
                <a:solidFill>
                  <a:srgbClr val="0033B3"/>
                </a:solidFill>
              </a:rPr>
              <a:t>if </a:t>
            </a:r>
            <a:r>
              <a:t>(</a:t>
            </a:r>
            <a:r>
              <a:rPr>
                <a:solidFill>
                  <a:srgbClr val="872094"/>
                </a:solidFill>
              </a:rPr>
              <a:t>yaricap</a:t>
            </a:r>
            <a:r>
              <a:t>.getText().isEmpty())</a:t>
            </a:r>
          </a:p>
          <a:p>
            <a:pPr marL="0" indent="0" defTabSz="434340">
              <a:spcBef>
                <a:spcPts val="0"/>
              </a:spcBef>
              <a:buClrTx/>
              <a:buSzTx/>
              <a:buFontTx/>
              <a:buNone/>
              <a:defRPr sz="2185">
                <a:solidFill>
                  <a:srgbClr val="080808"/>
                </a:solidFill>
                <a:latin typeface="Courier"/>
                <a:ea typeface="Courier"/>
                <a:cs typeface="Courier"/>
                <a:sym typeface="Courier"/>
              </a:defRPr>
            </a:pPr>
            <a:r>
              <a:t>            </a:t>
            </a:r>
            <a:r>
              <a:rPr>
                <a:solidFill>
                  <a:srgbClr val="872094"/>
                </a:solidFill>
              </a:rPr>
              <a:t>c</a:t>
            </a:r>
            <a:r>
              <a:t>.setRadius(</a:t>
            </a:r>
            <a:r>
              <a:rPr>
                <a:solidFill>
                  <a:srgbClr val="1750EB"/>
                </a:solidFill>
              </a:rPr>
              <a:t>5.0</a:t>
            </a:r>
            <a:r>
              <a:t>);</a:t>
            </a:r>
          </a:p>
          <a:p>
            <a:pPr marL="0" indent="0" defTabSz="434340">
              <a:spcBef>
                <a:spcPts val="0"/>
              </a:spcBef>
              <a:buClrTx/>
              <a:buSzTx/>
              <a:buFontTx/>
              <a:buNone/>
              <a:defRPr sz="2185">
                <a:solidFill>
                  <a:srgbClr val="080808"/>
                </a:solidFill>
                <a:latin typeface="Courier"/>
                <a:ea typeface="Courier"/>
                <a:cs typeface="Courier"/>
                <a:sym typeface="Courier"/>
              </a:defRPr>
            </a:pPr>
            <a:r>
              <a:t>        </a:t>
            </a:r>
            <a:r>
              <a:rPr>
                <a:solidFill>
                  <a:srgbClr val="0033B3"/>
                </a:solidFill>
              </a:rPr>
              <a:t>double </a:t>
            </a:r>
            <a:r>
              <a:rPr>
                <a:solidFill>
                  <a:srgbClr val="000000"/>
                </a:solidFill>
              </a:rPr>
              <a:t>cap</a:t>
            </a:r>
            <a:r>
              <a:t>;</a:t>
            </a:r>
          </a:p>
          <a:p>
            <a:pPr marL="0" indent="0" defTabSz="434340">
              <a:spcBef>
                <a:spcPts val="0"/>
              </a:spcBef>
              <a:buClrTx/>
              <a:buSzTx/>
              <a:buFontTx/>
              <a:buNone/>
              <a:defRPr sz="2185">
                <a:solidFill>
                  <a:srgbClr val="080808"/>
                </a:solidFill>
                <a:latin typeface="Courier"/>
                <a:ea typeface="Courier"/>
                <a:cs typeface="Courier"/>
                <a:sym typeface="Courier"/>
              </a:defRPr>
            </a:pPr>
            <a:r>
              <a:t>        </a:t>
            </a:r>
            <a:r>
              <a:rPr>
                <a:solidFill>
                  <a:srgbClr val="000000"/>
                </a:solidFill>
              </a:rPr>
              <a:t>cap</a:t>
            </a:r>
            <a:r>
              <a:t>=</a:t>
            </a:r>
            <a:r>
              <a:rPr>
                <a:solidFill>
                  <a:srgbClr val="000000"/>
                </a:solidFill>
              </a:rPr>
              <a:t>Double</a:t>
            </a:r>
            <a:r>
              <a:t>.</a:t>
            </a:r>
            <a:r>
              <a:rPr i="1"/>
              <a:t>parseDouble</a:t>
            </a:r>
            <a:r>
              <a:t>(</a:t>
            </a:r>
            <a:r>
              <a:rPr>
                <a:solidFill>
                  <a:srgbClr val="872094"/>
                </a:solidFill>
              </a:rPr>
              <a:t>yaricap</a:t>
            </a:r>
            <a:r>
              <a:t>.getText());</a:t>
            </a:r>
          </a:p>
          <a:p>
            <a:pPr marL="0" indent="0" defTabSz="434340">
              <a:spcBef>
                <a:spcPts val="0"/>
              </a:spcBef>
              <a:buClrTx/>
              <a:buSzTx/>
              <a:buFontTx/>
              <a:buNone/>
              <a:defRPr sz="2185">
                <a:solidFill>
                  <a:srgbClr val="080808"/>
                </a:solidFill>
                <a:latin typeface="Courier"/>
                <a:ea typeface="Courier"/>
                <a:cs typeface="Courier"/>
                <a:sym typeface="Courier"/>
              </a:defRPr>
            </a:pPr>
            <a:r>
              <a:t>        </a:t>
            </a:r>
            <a:r>
              <a:rPr>
                <a:solidFill>
                  <a:srgbClr val="872094"/>
                </a:solidFill>
              </a:rPr>
              <a:t>c</a:t>
            </a:r>
            <a:r>
              <a:t>.setRadius(</a:t>
            </a:r>
            <a:r>
              <a:rPr>
                <a:solidFill>
                  <a:srgbClr val="000000"/>
                </a:solidFill>
              </a:rPr>
              <a:t>cap</a:t>
            </a:r>
            <a:r>
              <a:t>);</a:t>
            </a:r>
          </a:p>
          <a:p>
            <a:pPr marL="0" indent="0" defTabSz="434340">
              <a:spcBef>
                <a:spcPts val="0"/>
              </a:spcBef>
              <a:buClrTx/>
              <a:buSzTx/>
              <a:buFontTx/>
              <a:buNone/>
              <a:defRPr sz="2185">
                <a:solidFill>
                  <a:srgbClr val="080808"/>
                </a:solidFill>
                <a:latin typeface="Courier"/>
                <a:ea typeface="Courier"/>
                <a:cs typeface="Courier"/>
                <a:sym typeface="Courier"/>
              </a:defRPr>
            </a:pPr>
            <a:endParaRPr/>
          </a:p>
          <a:p>
            <a:pPr marL="0" indent="0" defTabSz="434340">
              <a:spcBef>
                <a:spcPts val="0"/>
              </a:spcBef>
              <a:buClrTx/>
              <a:buSzTx/>
              <a:buFontTx/>
              <a:buNone/>
              <a:defRPr sz="2185">
                <a:solidFill>
                  <a:srgbClr val="080808"/>
                </a:solidFill>
                <a:latin typeface="Courier"/>
                <a:ea typeface="Courier"/>
                <a:cs typeface="Courier"/>
                <a:sym typeface="Courier"/>
              </a:defRPr>
            </a:pPr>
            <a:r>
              <a:t>    }</a:t>
            </a:r>
          </a:p>
          <a:p>
            <a:pPr marL="0" indent="0" defTabSz="434340">
              <a:spcBef>
                <a:spcPts val="0"/>
              </a:spcBef>
              <a:buClrTx/>
              <a:buSzTx/>
              <a:buFontTx/>
              <a:buNone/>
              <a:defRPr sz="2185">
                <a:solidFill>
                  <a:srgbClr val="080808"/>
                </a:solidFill>
                <a:latin typeface="Courier"/>
                <a:ea typeface="Courier"/>
                <a:cs typeface="Courier"/>
                <a:sym typeface="Courier"/>
              </a:defRPr>
            </a:pPr>
            <a:r>
              <a:t>}</a:t>
            </a:r>
          </a:p>
        </p:txBody>
      </p:sp>
      <p:sp>
        <p:nvSpPr>
          <p:cNvPr id="383" name="Google Shape;113;p11"/>
          <p:cNvSpPr txBox="1">
            <a:spLocks noGrp="1"/>
          </p:cNvSpPr>
          <p:nvPr>
            <p:ph type="sldNum" sz="quarter" idx="4294967295"/>
          </p:nvPr>
        </p:nvSpPr>
        <p:spPr>
          <a:xfrm>
            <a:off x="20572871" y="12813614"/>
            <a:ext cx="534530" cy="52842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398" tIns="91398" rIns="91398" bIns="91398"/>
          <a:lstStyle/>
          <a:p>
            <a:fld id="{86CB4B4D-7CA3-9044-876B-883B54F8677D}" type="slidenum">
              <a:t>62</a:t>
            </a:fld>
            <a:endParaRP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Google Shape;90;p8"/>
          <p:cNvSpPr txBox="1">
            <a:spLocks noGrp="1"/>
          </p:cNvSpPr>
          <p:nvPr>
            <p:ph type="title"/>
          </p:nvPr>
        </p:nvSpPr>
        <p:spPr>
          <a:xfrm>
            <a:off x="765750" y="263524"/>
            <a:ext cx="22852500" cy="2022445"/>
          </a:xfrm>
          <a:prstGeom prst="rect">
            <a:avLst/>
          </a:prstGeom>
        </p:spPr>
        <p:txBody>
          <a:bodyPr/>
          <a:lstStyle/>
          <a:p>
            <a:pPr>
              <a:defRPr sz="6400"/>
            </a:pPr>
            <a:r>
              <a:rPr lang="en-US" dirty="0"/>
              <a:t>Visual</a:t>
            </a:r>
            <a:r>
              <a:rPr dirty="0"/>
              <a:t> Program </a:t>
            </a:r>
            <a:br>
              <a:rPr dirty="0"/>
            </a:br>
            <a:r>
              <a:rPr lang="en-US" sz="4800" dirty="0">
                <a:solidFill>
                  <a:srgbClr val="00B050"/>
                </a:solidFill>
              </a:rPr>
              <a:t>Example</a:t>
            </a:r>
            <a:r>
              <a:rPr sz="4800" dirty="0">
                <a:solidFill>
                  <a:srgbClr val="00B050"/>
                </a:solidFill>
              </a:rPr>
              <a:t> - </a:t>
            </a:r>
            <a:r>
              <a:rPr lang="tr-TR" sz="4800" dirty="0">
                <a:solidFill>
                  <a:srgbClr val="00B050"/>
                </a:solidFill>
              </a:rPr>
              <a:t>12</a:t>
            </a:r>
            <a:endParaRPr sz="4800" dirty="0">
              <a:solidFill>
                <a:srgbClr val="00B050"/>
              </a:solidFill>
            </a:endParaRPr>
          </a:p>
        </p:txBody>
      </p:sp>
      <p:sp>
        <p:nvSpPr>
          <p:cNvPr id="386" name="Google Shape;91;p8"/>
          <p:cNvSpPr txBox="1">
            <a:spLocks noGrp="1"/>
          </p:cNvSpPr>
          <p:nvPr>
            <p:ph type="body" idx="1"/>
          </p:nvPr>
        </p:nvSpPr>
        <p:spPr>
          <a:xfrm>
            <a:off x="838230" y="2606682"/>
            <a:ext cx="22707542" cy="9823485"/>
          </a:xfrm>
          <a:prstGeom prst="rect">
            <a:avLst/>
          </a:prstGeom>
        </p:spPr>
        <p:txBody>
          <a:bodyPr/>
          <a:lstStyle>
            <a:lvl1pPr marL="685800" indent="-685800">
              <a:spcBef>
                <a:spcPts val="0"/>
              </a:spcBef>
            </a:lvl1pPr>
          </a:lstStyle>
          <a:p>
            <a:r>
              <a:rPr lang="en-US" dirty="0"/>
              <a:t>Write the program according to the screenshot below.</a:t>
            </a:r>
            <a:endParaRPr dirty="0"/>
          </a:p>
        </p:txBody>
      </p:sp>
      <p:sp>
        <p:nvSpPr>
          <p:cNvPr id="387" name="Google Shape;92;p8"/>
          <p:cNvSpPr txBox="1">
            <a:spLocks noGrp="1"/>
          </p:cNvSpPr>
          <p:nvPr>
            <p:ph type="sldNum" sz="quarter" idx="4294967295"/>
          </p:nvPr>
        </p:nvSpPr>
        <p:spPr>
          <a:xfrm>
            <a:off x="20572871" y="12813614"/>
            <a:ext cx="534530" cy="52842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398" tIns="91398" rIns="91398" bIns="91398"/>
          <a:lstStyle/>
          <a:p>
            <a:fld id="{86CB4B4D-7CA3-9044-876B-883B54F8677D}" type="slidenum">
              <a:t>63</a:t>
            </a:fld>
            <a:endParaRPr/>
          </a:p>
        </p:txBody>
      </p:sp>
      <p:pic>
        <p:nvPicPr>
          <p:cNvPr id="388" name="Screen Shot 2022-04-26 at 11.02.58.png" descr="Screen Shot 2022-04-26 at 11.02.58.png"/>
          <p:cNvPicPr>
            <a:picLocks noChangeAspect="1"/>
          </p:cNvPicPr>
          <p:nvPr/>
        </p:nvPicPr>
        <p:blipFill>
          <a:blip r:embed="rId2"/>
          <a:stretch>
            <a:fillRect/>
          </a:stretch>
        </p:blipFill>
        <p:spPr>
          <a:xfrm>
            <a:off x="7670800" y="5701883"/>
            <a:ext cx="9042401" cy="6858001"/>
          </a:xfrm>
          <a:prstGeom prst="rect">
            <a:avLst/>
          </a:prstGeom>
          <a:ln w="12700">
            <a:miter lim="400000"/>
          </a:ln>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Google Shape;111;p11"/>
          <p:cNvSpPr txBox="1">
            <a:spLocks noGrp="1"/>
          </p:cNvSpPr>
          <p:nvPr>
            <p:ph type="title"/>
          </p:nvPr>
        </p:nvSpPr>
        <p:spPr>
          <a:xfrm>
            <a:off x="765750" y="263524"/>
            <a:ext cx="22852500" cy="2022445"/>
          </a:xfrm>
          <a:prstGeom prst="rect">
            <a:avLst/>
          </a:prstGeom>
        </p:spPr>
        <p:txBody>
          <a:bodyPr/>
          <a:lstStyle/>
          <a:p>
            <a:r>
              <a:rPr lang="en-US" dirty="0"/>
              <a:t>Visual</a:t>
            </a:r>
            <a:r>
              <a:rPr dirty="0"/>
              <a:t> Program </a:t>
            </a:r>
            <a:br>
              <a:rPr dirty="0"/>
            </a:br>
            <a:r>
              <a:rPr lang="en-US" sz="4800" dirty="0">
                <a:solidFill>
                  <a:srgbClr val="00B050"/>
                </a:solidFill>
              </a:rPr>
              <a:t>Example</a:t>
            </a:r>
            <a:r>
              <a:rPr sz="4800" dirty="0">
                <a:solidFill>
                  <a:srgbClr val="00B050"/>
                </a:solidFill>
              </a:rPr>
              <a:t> - </a:t>
            </a:r>
            <a:r>
              <a:rPr lang="tr-TR" sz="4800" dirty="0">
                <a:solidFill>
                  <a:srgbClr val="00B050"/>
                </a:solidFill>
              </a:rPr>
              <a:t>12</a:t>
            </a:r>
            <a:endParaRPr sz="4800" dirty="0">
              <a:solidFill>
                <a:srgbClr val="00B050"/>
              </a:solidFill>
            </a:endParaRPr>
          </a:p>
        </p:txBody>
      </p:sp>
      <p:sp>
        <p:nvSpPr>
          <p:cNvPr id="391" name="Google Shape;112;p11"/>
          <p:cNvSpPr txBox="1">
            <a:spLocks noGrp="1"/>
          </p:cNvSpPr>
          <p:nvPr>
            <p:ph type="body" idx="1"/>
          </p:nvPr>
        </p:nvSpPr>
        <p:spPr>
          <a:xfrm>
            <a:off x="838230" y="2606682"/>
            <a:ext cx="22707542" cy="9823485"/>
          </a:xfrm>
          <a:prstGeom prst="rect">
            <a:avLst/>
          </a:prstGeom>
        </p:spPr>
        <p:txBody>
          <a:bodyPr/>
          <a:lstStyle/>
          <a:p>
            <a:pPr marL="0" indent="0" defTabSz="434340">
              <a:spcBef>
                <a:spcPts val="0"/>
              </a:spcBef>
              <a:buClrTx/>
              <a:buSzTx/>
              <a:buFontTx/>
              <a:buNone/>
              <a:defRPr sz="2185">
                <a:latin typeface="Courier"/>
                <a:ea typeface="Courier"/>
                <a:cs typeface="Courier"/>
                <a:sym typeface="Courier"/>
              </a:defRPr>
            </a:pPr>
            <a:r>
              <a:rPr>
                <a:solidFill>
                  <a:srgbClr val="0033B3"/>
                </a:solidFill>
              </a:rPr>
              <a:t>package </a:t>
            </a:r>
            <a:r>
              <a:t>com.example.yeni2</a:t>
            </a:r>
            <a:r>
              <a:rPr>
                <a:solidFill>
                  <a:srgbClr val="080808"/>
                </a:solidFill>
              </a:rPr>
              <a:t>;</a:t>
            </a:r>
          </a:p>
          <a:p>
            <a:pPr marL="0" indent="0" defTabSz="434340">
              <a:spcBef>
                <a:spcPts val="0"/>
              </a:spcBef>
              <a:buClrTx/>
              <a:buSzTx/>
              <a:buFontTx/>
              <a:buNone/>
              <a:defRPr sz="2185">
                <a:solidFill>
                  <a:srgbClr val="080808"/>
                </a:solidFill>
                <a:latin typeface="Courier"/>
                <a:ea typeface="Courier"/>
                <a:cs typeface="Courier"/>
                <a:sym typeface="Courier"/>
              </a:defRPr>
            </a:pPr>
            <a:endParaRPr>
              <a:solidFill>
                <a:srgbClr val="080808"/>
              </a:solidFill>
            </a:endParaRPr>
          </a:p>
          <a:p>
            <a:pPr marL="0" indent="0" defTabSz="434340">
              <a:spcBef>
                <a:spcPts val="0"/>
              </a:spcBef>
              <a:buClrTx/>
              <a:buSzTx/>
              <a:buFontTx/>
              <a:buNone/>
              <a:defRPr sz="2185">
                <a:latin typeface="Courier"/>
                <a:ea typeface="Courier"/>
                <a:cs typeface="Courier"/>
                <a:sym typeface="Courier"/>
              </a:defRPr>
            </a:pPr>
            <a:r>
              <a:rPr>
                <a:solidFill>
                  <a:srgbClr val="0033B3"/>
                </a:solidFill>
              </a:rPr>
              <a:t>import </a:t>
            </a:r>
            <a:r>
              <a:t>javafx.application.Application</a:t>
            </a:r>
            <a:r>
              <a:rPr>
                <a:solidFill>
                  <a:srgbClr val="080808"/>
                </a:solidFill>
              </a:rPr>
              <a:t>;</a:t>
            </a:r>
          </a:p>
          <a:p>
            <a:pPr marL="0" indent="0" defTabSz="434340">
              <a:spcBef>
                <a:spcPts val="0"/>
              </a:spcBef>
              <a:buClrTx/>
              <a:buSzTx/>
              <a:buFontTx/>
              <a:buNone/>
              <a:defRPr sz="2185">
                <a:latin typeface="Courier"/>
                <a:ea typeface="Courier"/>
                <a:cs typeface="Courier"/>
                <a:sym typeface="Courier"/>
              </a:defRPr>
            </a:pPr>
            <a:r>
              <a:rPr>
                <a:solidFill>
                  <a:srgbClr val="0033B3"/>
                </a:solidFill>
              </a:rPr>
              <a:t>import </a:t>
            </a:r>
            <a:r>
              <a:t>javafx.fxml.FXMLLoader</a:t>
            </a:r>
            <a:r>
              <a:rPr>
                <a:solidFill>
                  <a:srgbClr val="080808"/>
                </a:solidFill>
              </a:rPr>
              <a:t>;</a:t>
            </a:r>
          </a:p>
          <a:p>
            <a:pPr marL="0" indent="0" defTabSz="434340">
              <a:spcBef>
                <a:spcPts val="0"/>
              </a:spcBef>
              <a:buClrTx/>
              <a:buSzTx/>
              <a:buFontTx/>
              <a:buNone/>
              <a:defRPr sz="2185">
                <a:latin typeface="Courier"/>
                <a:ea typeface="Courier"/>
                <a:cs typeface="Courier"/>
                <a:sym typeface="Courier"/>
              </a:defRPr>
            </a:pPr>
            <a:r>
              <a:rPr>
                <a:solidFill>
                  <a:srgbClr val="0033B3"/>
                </a:solidFill>
              </a:rPr>
              <a:t>import </a:t>
            </a:r>
            <a:r>
              <a:t>javafx.scene.Scene</a:t>
            </a:r>
            <a:r>
              <a:rPr>
                <a:solidFill>
                  <a:srgbClr val="080808"/>
                </a:solidFill>
              </a:rPr>
              <a:t>;</a:t>
            </a:r>
          </a:p>
          <a:p>
            <a:pPr marL="0" indent="0" defTabSz="434340">
              <a:spcBef>
                <a:spcPts val="0"/>
              </a:spcBef>
              <a:buClrTx/>
              <a:buSzTx/>
              <a:buFontTx/>
              <a:buNone/>
              <a:defRPr sz="2185">
                <a:latin typeface="Courier"/>
                <a:ea typeface="Courier"/>
                <a:cs typeface="Courier"/>
                <a:sym typeface="Courier"/>
              </a:defRPr>
            </a:pPr>
            <a:r>
              <a:rPr>
                <a:solidFill>
                  <a:srgbClr val="0033B3"/>
                </a:solidFill>
              </a:rPr>
              <a:t>import </a:t>
            </a:r>
            <a:r>
              <a:t>javafx.scene.image.Image</a:t>
            </a:r>
            <a:r>
              <a:rPr>
                <a:solidFill>
                  <a:srgbClr val="080808"/>
                </a:solidFill>
              </a:rPr>
              <a:t>;</a:t>
            </a:r>
          </a:p>
          <a:p>
            <a:pPr marL="0" indent="0" defTabSz="434340">
              <a:spcBef>
                <a:spcPts val="0"/>
              </a:spcBef>
              <a:buClrTx/>
              <a:buSzTx/>
              <a:buFontTx/>
              <a:buNone/>
              <a:defRPr sz="2185">
                <a:latin typeface="Courier"/>
                <a:ea typeface="Courier"/>
                <a:cs typeface="Courier"/>
                <a:sym typeface="Courier"/>
              </a:defRPr>
            </a:pPr>
            <a:r>
              <a:rPr>
                <a:solidFill>
                  <a:srgbClr val="0033B3"/>
                </a:solidFill>
              </a:rPr>
              <a:t>import </a:t>
            </a:r>
            <a:r>
              <a:t>javafx.scene.paint.Color</a:t>
            </a:r>
            <a:r>
              <a:rPr>
                <a:solidFill>
                  <a:srgbClr val="080808"/>
                </a:solidFill>
              </a:rPr>
              <a:t>;</a:t>
            </a:r>
          </a:p>
          <a:p>
            <a:pPr marL="0" indent="0" defTabSz="434340">
              <a:spcBef>
                <a:spcPts val="0"/>
              </a:spcBef>
              <a:buClrTx/>
              <a:buSzTx/>
              <a:buFontTx/>
              <a:buNone/>
              <a:defRPr sz="2185">
                <a:latin typeface="Courier"/>
                <a:ea typeface="Courier"/>
                <a:cs typeface="Courier"/>
                <a:sym typeface="Courier"/>
              </a:defRPr>
            </a:pPr>
            <a:r>
              <a:rPr>
                <a:solidFill>
                  <a:srgbClr val="0033B3"/>
                </a:solidFill>
              </a:rPr>
              <a:t>import </a:t>
            </a:r>
            <a:r>
              <a:t>javafx.stage.Stage</a:t>
            </a:r>
            <a:r>
              <a:rPr>
                <a:solidFill>
                  <a:srgbClr val="080808"/>
                </a:solidFill>
              </a:rPr>
              <a:t>;</a:t>
            </a:r>
          </a:p>
          <a:p>
            <a:pPr marL="0" indent="0" defTabSz="434340">
              <a:spcBef>
                <a:spcPts val="0"/>
              </a:spcBef>
              <a:buClrTx/>
              <a:buSzTx/>
              <a:buFontTx/>
              <a:buNone/>
              <a:defRPr sz="2185">
                <a:solidFill>
                  <a:srgbClr val="080808"/>
                </a:solidFill>
                <a:latin typeface="Courier"/>
                <a:ea typeface="Courier"/>
                <a:cs typeface="Courier"/>
                <a:sym typeface="Courier"/>
              </a:defRPr>
            </a:pPr>
            <a:endParaRPr>
              <a:solidFill>
                <a:srgbClr val="080808"/>
              </a:solidFill>
            </a:endParaRPr>
          </a:p>
          <a:p>
            <a:pPr marL="0" indent="0" defTabSz="434340">
              <a:spcBef>
                <a:spcPts val="0"/>
              </a:spcBef>
              <a:buClrTx/>
              <a:buSzTx/>
              <a:buFontTx/>
              <a:buNone/>
              <a:defRPr sz="2185">
                <a:latin typeface="Courier"/>
                <a:ea typeface="Courier"/>
                <a:cs typeface="Courier"/>
                <a:sym typeface="Courier"/>
              </a:defRPr>
            </a:pPr>
            <a:r>
              <a:rPr>
                <a:solidFill>
                  <a:srgbClr val="0033B3"/>
                </a:solidFill>
              </a:rPr>
              <a:t>import </a:t>
            </a:r>
            <a:r>
              <a:t>java.io.IOException</a:t>
            </a:r>
            <a:r>
              <a:rPr>
                <a:solidFill>
                  <a:srgbClr val="080808"/>
                </a:solidFill>
              </a:rPr>
              <a:t>;</a:t>
            </a:r>
          </a:p>
          <a:p>
            <a:pPr marL="0" indent="0" defTabSz="434340">
              <a:spcBef>
                <a:spcPts val="0"/>
              </a:spcBef>
              <a:buClrTx/>
              <a:buSzTx/>
              <a:buFontTx/>
              <a:buNone/>
              <a:defRPr sz="2185">
                <a:solidFill>
                  <a:srgbClr val="080808"/>
                </a:solidFill>
                <a:latin typeface="Courier"/>
                <a:ea typeface="Courier"/>
                <a:cs typeface="Courier"/>
                <a:sym typeface="Courier"/>
              </a:defRPr>
            </a:pPr>
            <a:endParaRPr>
              <a:solidFill>
                <a:srgbClr val="080808"/>
              </a:solidFill>
            </a:endParaRPr>
          </a:p>
          <a:p>
            <a:pPr marL="0" indent="0" defTabSz="434340">
              <a:spcBef>
                <a:spcPts val="0"/>
              </a:spcBef>
              <a:buClrTx/>
              <a:buSzTx/>
              <a:buFontTx/>
              <a:buNone/>
              <a:defRPr sz="2185">
                <a:latin typeface="Courier"/>
                <a:ea typeface="Courier"/>
                <a:cs typeface="Courier"/>
                <a:sym typeface="Courier"/>
              </a:defRPr>
            </a:pPr>
            <a:r>
              <a:rPr>
                <a:solidFill>
                  <a:srgbClr val="0033B3"/>
                </a:solidFill>
              </a:rPr>
              <a:t>public class </a:t>
            </a:r>
            <a:r>
              <a:t>HelloApplication </a:t>
            </a:r>
            <a:r>
              <a:rPr>
                <a:solidFill>
                  <a:srgbClr val="0033B3"/>
                </a:solidFill>
              </a:rPr>
              <a:t>extends </a:t>
            </a:r>
            <a:r>
              <a:t>Application</a:t>
            </a:r>
            <a:r>
              <a:rPr>
                <a:solidFill>
                  <a:srgbClr val="080808"/>
                </a:solidFill>
              </a:rPr>
              <a:t>{</a:t>
            </a:r>
          </a:p>
          <a:p>
            <a:pPr marL="0" indent="0" defTabSz="434340">
              <a:spcBef>
                <a:spcPts val="0"/>
              </a:spcBef>
              <a:buClrTx/>
              <a:buSzTx/>
              <a:buFontTx/>
              <a:buNone/>
              <a:defRPr sz="2185">
                <a:solidFill>
                  <a:srgbClr val="080808"/>
                </a:solidFill>
                <a:latin typeface="Courier"/>
                <a:ea typeface="Courier"/>
                <a:cs typeface="Courier"/>
                <a:sym typeface="Courier"/>
              </a:defRPr>
            </a:pPr>
            <a:endParaRPr>
              <a:solidFill>
                <a:srgbClr val="080808"/>
              </a:solidFill>
            </a:endParaRPr>
          </a:p>
          <a:p>
            <a:pPr marL="0" indent="0" defTabSz="434340">
              <a:spcBef>
                <a:spcPts val="0"/>
              </a:spcBef>
              <a:buClrTx/>
              <a:buSzTx/>
              <a:buFontTx/>
              <a:buNone/>
              <a:defRPr sz="2185">
                <a:solidFill>
                  <a:srgbClr val="080808"/>
                </a:solidFill>
                <a:latin typeface="Courier"/>
                <a:ea typeface="Courier"/>
                <a:cs typeface="Courier"/>
                <a:sym typeface="Courier"/>
              </a:defRPr>
            </a:pPr>
            <a:endParaRPr>
              <a:solidFill>
                <a:srgbClr val="080808"/>
              </a:solidFill>
            </a:endParaRPr>
          </a:p>
          <a:p>
            <a:pPr marL="0" indent="0" defTabSz="434340">
              <a:spcBef>
                <a:spcPts val="0"/>
              </a:spcBef>
              <a:buClrTx/>
              <a:buSzTx/>
              <a:buFontTx/>
              <a:buNone/>
              <a:defRPr sz="2185">
                <a:solidFill>
                  <a:srgbClr val="080808"/>
                </a:solidFill>
                <a:latin typeface="Courier"/>
                <a:ea typeface="Courier"/>
                <a:cs typeface="Courier"/>
                <a:sym typeface="Courier"/>
              </a:defRPr>
            </a:pPr>
            <a:endParaRPr>
              <a:solidFill>
                <a:srgbClr val="080808"/>
              </a:solidFill>
            </a:endParaRPr>
          </a:p>
          <a:p>
            <a:pPr marL="0" indent="0" defTabSz="434340">
              <a:spcBef>
                <a:spcPts val="0"/>
              </a:spcBef>
              <a:buClrTx/>
              <a:buSzTx/>
              <a:buFontTx/>
              <a:buNone/>
              <a:defRPr sz="2185">
                <a:solidFill>
                  <a:srgbClr val="0033B3"/>
                </a:solidFill>
                <a:latin typeface="Courier"/>
                <a:ea typeface="Courier"/>
                <a:cs typeface="Courier"/>
                <a:sym typeface="Courier"/>
              </a:defRPr>
            </a:pPr>
            <a:r>
              <a:rPr>
                <a:solidFill>
                  <a:srgbClr val="080808"/>
                </a:solidFill>
              </a:rPr>
              <a:t>    </a:t>
            </a:r>
            <a:r>
              <a:t>public static void </a:t>
            </a:r>
            <a:r>
              <a:rPr>
                <a:solidFill>
                  <a:srgbClr val="00627A"/>
                </a:solidFill>
              </a:rPr>
              <a:t>main</a:t>
            </a:r>
            <a:r>
              <a:rPr>
                <a:solidFill>
                  <a:srgbClr val="080808"/>
                </a:solidFill>
              </a:rPr>
              <a:t>(</a:t>
            </a:r>
            <a:r>
              <a:rPr>
                <a:solidFill>
                  <a:srgbClr val="000000"/>
                </a:solidFill>
              </a:rPr>
              <a:t>String</a:t>
            </a:r>
            <a:r>
              <a:rPr>
                <a:solidFill>
                  <a:srgbClr val="080808"/>
                </a:solidFill>
              </a:rPr>
              <a:t>[] args) {</a:t>
            </a:r>
          </a:p>
          <a:p>
            <a:pPr marL="0" indent="0" defTabSz="434340">
              <a:spcBef>
                <a:spcPts val="0"/>
              </a:spcBef>
              <a:buClrTx/>
              <a:buSzTx/>
              <a:buFontTx/>
              <a:buNone/>
              <a:defRPr sz="2185">
                <a:solidFill>
                  <a:srgbClr val="080808"/>
                </a:solidFill>
                <a:latin typeface="Courier"/>
                <a:ea typeface="Courier"/>
                <a:cs typeface="Courier"/>
                <a:sym typeface="Courier"/>
              </a:defRPr>
            </a:pPr>
            <a:r>
              <a:t>        </a:t>
            </a:r>
            <a:r>
              <a:rPr i="1"/>
              <a:t>launch</a:t>
            </a:r>
            <a:r>
              <a:t>();</a:t>
            </a:r>
          </a:p>
          <a:p>
            <a:pPr marL="0" indent="0" defTabSz="434340">
              <a:spcBef>
                <a:spcPts val="0"/>
              </a:spcBef>
              <a:buClrTx/>
              <a:buSzTx/>
              <a:buFontTx/>
              <a:buNone/>
              <a:defRPr sz="2185">
                <a:solidFill>
                  <a:srgbClr val="080808"/>
                </a:solidFill>
                <a:latin typeface="Courier"/>
                <a:ea typeface="Courier"/>
                <a:cs typeface="Courier"/>
                <a:sym typeface="Courier"/>
              </a:defRPr>
            </a:pPr>
            <a:r>
              <a:t>    }</a:t>
            </a:r>
          </a:p>
          <a:p>
            <a:pPr marL="0" indent="0" defTabSz="434340">
              <a:spcBef>
                <a:spcPts val="0"/>
              </a:spcBef>
              <a:buClrTx/>
              <a:buSzTx/>
              <a:buFontTx/>
              <a:buNone/>
              <a:defRPr sz="2185">
                <a:solidFill>
                  <a:srgbClr val="080808"/>
                </a:solidFill>
                <a:latin typeface="Courier"/>
                <a:ea typeface="Courier"/>
                <a:cs typeface="Courier"/>
                <a:sym typeface="Courier"/>
              </a:defRPr>
            </a:pPr>
            <a:endParaRPr/>
          </a:p>
          <a:p>
            <a:pPr marL="0" indent="0" defTabSz="434340">
              <a:spcBef>
                <a:spcPts val="0"/>
              </a:spcBef>
              <a:buClrTx/>
              <a:buSzTx/>
              <a:buFontTx/>
              <a:buNone/>
              <a:defRPr sz="2185">
                <a:solidFill>
                  <a:srgbClr val="9E880C"/>
                </a:solidFill>
                <a:latin typeface="Courier"/>
                <a:ea typeface="Courier"/>
                <a:cs typeface="Courier"/>
                <a:sym typeface="Courier"/>
              </a:defRPr>
            </a:pPr>
            <a:r>
              <a:rPr>
                <a:solidFill>
                  <a:srgbClr val="080808"/>
                </a:solidFill>
              </a:rPr>
              <a:t>    </a:t>
            </a:r>
            <a:r>
              <a:t>@Override</a:t>
            </a:r>
          </a:p>
          <a:p>
            <a:pPr marL="0" indent="0" defTabSz="434340">
              <a:spcBef>
                <a:spcPts val="0"/>
              </a:spcBef>
              <a:buClrTx/>
              <a:buSzTx/>
              <a:buFontTx/>
              <a:buNone/>
              <a:defRPr sz="2185">
                <a:solidFill>
                  <a:srgbClr val="0033B3"/>
                </a:solidFill>
                <a:latin typeface="Courier"/>
                <a:ea typeface="Courier"/>
                <a:cs typeface="Courier"/>
                <a:sym typeface="Courier"/>
              </a:defRPr>
            </a:pPr>
            <a:r>
              <a:rPr>
                <a:solidFill>
                  <a:srgbClr val="9E880C"/>
                </a:solidFill>
              </a:rPr>
              <a:t>    </a:t>
            </a:r>
            <a:r>
              <a:t>public void </a:t>
            </a:r>
            <a:r>
              <a:rPr>
                <a:solidFill>
                  <a:srgbClr val="00627A"/>
                </a:solidFill>
              </a:rPr>
              <a:t>start</a:t>
            </a:r>
            <a:r>
              <a:rPr>
                <a:solidFill>
                  <a:srgbClr val="080808"/>
                </a:solidFill>
              </a:rPr>
              <a:t>(</a:t>
            </a:r>
            <a:r>
              <a:rPr>
                <a:solidFill>
                  <a:srgbClr val="000000"/>
                </a:solidFill>
              </a:rPr>
              <a:t>Stage </a:t>
            </a:r>
            <a:r>
              <a:rPr>
                <a:solidFill>
                  <a:srgbClr val="080808"/>
                </a:solidFill>
              </a:rPr>
              <a:t>stage) </a:t>
            </a:r>
            <a:r>
              <a:t>throws </a:t>
            </a:r>
            <a:r>
              <a:rPr>
                <a:solidFill>
                  <a:srgbClr val="000000"/>
                </a:solidFill>
              </a:rPr>
              <a:t>Exception </a:t>
            </a:r>
            <a:r>
              <a:rPr>
                <a:solidFill>
                  <a:srgbClr val="080808"/>
                </a:solidFill>
              </a:rPr>
              <a:t>{</a:t>
            </a:r>
          </a:p>
          <a:p>
            <a:pPr marL="0" indent="0" defTabSz="434340">
              <a:spcBef>
                <a:spcPts val="0"/>
              </a:spcBef>
              <a:buClrTx/>
              <a:buSzTx/>
              <a:buFontTx/>
              <a:buNone/>
              <a:defRPr sz="2185">
                <a:solidFill>
                  <a:srgbClr val="080808"/>
                </a:solidFill>
                <a:latin typeface="Courier"/>
                <a:ea typeface="Courier"/>
                <a:cs typeface="Courier"/>
                <a:sym typeface="Courier"/>
              </a:defRPr>
            </a:pPr>
            <a:r>
              <a:t>        </a:t>
            </a:r>
            <a:r>
              <a:rPr>
                <a:solidFill>
                  <a:srgbClr val="000000"/>
                </a:solidFill>
              </a:rPr>
              <a:t>FXMLLoader yukle </a:t>
            </a:r>
            <a:r>
              <a:t>= </a:t>
            </a:r>
            <a:r>
              <a:rPr>
                <a:solidFill>
                  <a:srgbClr val="0033B3"/>
                </a:solidFill>
              </a:rPr>
              <a:t>new </a:t>
            </a:r>
            <a:r>
              <a:t>FXMLLoader(getClass().getResource(</a:t>
            </a:r>
            <a:r>
              <a:rPr>
                <a:solidFill>
                  <a:srgbClr val="077D16"/>
                </a:solidFill>
              </a:rPr>
              <a:t>"hello-view.fxml"</a:t>
            </a:r>
            <a:r>
              <a:t>));</a:t>
            </a:r>
          </a:p>
          <a:p>
            <a:pPr marL="0" indent="0" defTabSz="434340">
              <a:spcBef>
                <a:spcPts val="0"/>
              </a:spcBef>
              <a:buClrTx/>
              <a:buSzTx/>
              <a:buFontTx/>
              <a:buNone/>
              <a:defRPr sz="2185">
                <a:latin typeface="Courier"/>
                <a:ea typeface="Courier"/>
                <a:cs typeface="Courier"/>
                <a:sym typeface="Courier"/>
              </a:defRPr>
            </a:pPr>
            <a:r>
              <a:rPr>
                <a:solidFill>
                  <a:srgbClr val="080808"/>
                </a:solidFill>
              </a:rPr>
              <a:t>        </a:t>
            </a:r>
            <a:r>
              <a:t>Scene ekran </a:t>
            </a:r>
            <a:r>
              <a:rPr>
                <a:solidFill>
                  <a:srgbClr val="080808"/>
                </a:solidFill>
              </a:rPr>
              <a:t>= </a:t>
            </a:r>
            <a:r>
              <a:rPr>
                <a:solidFill>
                  <a:srgbClr val="0033B3"/>
                </a:solidFill>
              </a:rPr>
              <a:t>new </a:t>
            </a:r>
            <a:r>
              <a:rPr>
                <a:solidFill>
                  <a:srgbClr val="080808"/>
                </a:solidFill>
              </a:rPr>
              <a:t>Scene(</a:t>
            </a:r>
            <a:r>
              <a:t>yukle</a:t>
            </a:r>
            <a:r>
              <a:rPr>
                <a:solidFill>
                  <a:srgbClr val="080808"/>
                </a:solidFill>
              </a:rPr>
              <a:t>.load());</a:t>
            </a:r>
          </a:p>
          <a:p>
            <a:pPr marL="0" indent="0" defTabSz="434340">
              <a:spcBef>
                <a:spcPts val="0"/>
              </a:spcBef>
              <a:buClrTx/>
              <a:buSzTx/>
              <a:buFontTx/>
              <a:buNone/>
              <a:defRPr sz="2185">
                <a:solidFill>
                  <a:srgbClr val="080808"/>
                </a:solidFill>
                <a:latin typeface="Courier"/>
                <a:ea typeface="Courier"/>
                <a:cs typeface="Courier"/>
                <a:sym typeface="Courier"/>
              </a:defRPr>
            </a:pPr>
            <a:r>
              <a:t>        stage.setScene(</a:t>
            </a:r>
            <a:r>
              <a:rPr>
                <a:solidFill>
                  <a:srgbClr val="000000"/>
                </a:solidFill>
              </a:rPr>
              <a:t>ekran</a:t>
            </a:r>
            <a:r>
              <a:t>);</a:t>
            </a:r>
          </a:p>
          <a:p>
            <a:pPr marL="0" indent="0" defTabSz="434340">
              <a:spcBef>
                <a:spcPts val="0"/>
              </a:spcBef>
              <a:buClrTx/>
              <a:buSzTx/>
              <a:buFontTx/>
              <a:buNone/>
              <a:defRPr sz="2185">
                <a:solidFill>
                  <a:srgbClr val="077D16"/>
                </a:solidFill>
                <a:latin typeface="Courier"/>
                <a:ea typeface="Courier"/>
                <a:cs typeface="Courier"/>
                <a:sym typeface="Courier"/>
              </a:defRPr>
            </a:pPr>
            <a:r>
              <a:rPr>
                <a:solidFill>
                  <a:srgbClr val="080808"/>
                </a:solidFill>
              </a:rPr>
              <a:t>        stage.setTitle(</a:t>
            </a:r>
            <a:r>
              <a:t>"Dört İşlem Hesaplama Programı"</a:t>
            </a:r>
            <a:r>
              <a:rPr>
                <a:solidFill>
                  <a:srgbClr val="080808"/>
                </a:solidFill>
              </a:rPr>
              <a:t>);</a:t>
            </a:r>
          </a:p>
          <a:p>
            <a:pPr marL="0" indent="0" defTabSz="434340">
              <a:spcBef>
                <a:spcPts val="0"/>
              </a:spcBef>
              <a:buClrTx/>
              <a:buSzTx/>
              <a:buFontTx/>
              <a:buNone/>
              <a:defRPr sz="2185">
                <a:solidFill>
                  <a:srgbClr val="080808"/>
                </a:solidFill>
                <a:latin typeface="Courier"/>
                <a:ea typeface="Courier"/>
                <a:cs typeface="Courier"/>
                <a:sym typeface="Courier"/>
              </a:defRPr>
            </a:pPr>
            <a:endParaRPr>
              <a:solidFill>
                <a:srgbClr val="080808"/>
              </a:solidFill>
            </a:endParaRPr>
          </a:p>
          <a:p>
            <a:pPr marL="0" indent="0" defTabSz="434340">
              <a:spcBef>
                <a:spcPts val="0"/>
              </a:spcBef>
              <a:buClrTx/>
              <a:buSzTx/>
              <a:buFontTx/>
              <a:buNone/>
              <a:defRPr sz="2185">
                <a:solidFill>
                  <a:srgbClr val="080808"/>
                </a:solidFill>
                <a:latin typeface="Courier"/>
                <a:ea typeface="Courier"/>
                <a:cs typeface="Courier"/>
                <a:sym typeface="Courier"/>
              </a:defRPr>
            </a:pPr>
            <a:r>
              <a:t>        stage.show();</a:t>
            </a:r>
          </a:p>
          <a:p>
            <a:pPr marL="0" indent="0" defTabSz="434340">
              <a:spcBef>
                <a:spcPts val="0"/>
              </a:spcBef>
              <a:buClrTx/>
              <a:buSzTx/>
              <a:buFontTx/>
              <a:buNone/>
              <a:defRPr sz="2185">
                <a:solidFill>
                  <a:srgbClr val="080808"/>
                </a:solidFill>
                <a:latin typeface="Courier"/>
                <a:ea typeface="Courier"/>
                <a:cs typeface="Courier"/>
                <a:sym typeface="Courier"/>
              </a:defRPr>
            </a:pPr>
            <a:r>
              <a:t>    }</a:t>
            </a:r>
          </a:p>
          <a:p>
            <a:pPr marL="0" indent="0" defTabSz="434340">
              <a:spcBef>
                <a:spcPts val="0"/>
              </a:spcBef>
              <a:buClrTx/>
              <a:buSzTx/>
              <a:buFontTx/>
              <a:buNone/>
              <a:defRPr sz="2185">
                <a:solidFill>
                  <a:srgbClr val="080808"/>
                </a:solidFill>
                <a:latin typeface="Courier"/>
                <a:ea typeface="Courier"/>
                <a:cs typeface="Courier"/>
                <a:sym typeface="Courier"/>
              </a:defRPr>
            </a:pPr>
            <a:r>
              <a:t>}</a:t>
            </a:r>
          </a:p>
        </p:txBody>
      </p:sp>
      <p:sp>
        <p:nvSpPr>
          <p:cNvPr id="392" name="Google Shape;113;p11"/>
          <p:cNvSpPr txBox="1">
            <a:spLocks noGrp="1"/>
          </p:cNvSpPr>
          <p:nvPr>
            <p:ph type="sldNum" sz="quarter" idx="4294967295"/>
          </p:nvPr>
        </p:nvSpPr>
        <p:spPr>
          <a:xfrm>
            <a:off x="20572871" y="12813614"/>
            <a:ext cx="534530" cy="52842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398" tIns="91398" rIns="91398" bIns="91398"/>
          <a:lstStyle/>
          <a:p>
            <a:fld id="{86CB4B4D-7CA3-9044-876B-883B54F8677D}" type="slidenum">
              <a:t>64</a:t>
            </a:fld>
            <a:endParaRP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Google Shape;111;p11"/>
          <p:cNvSpPr txBox="1">
            <a:spLocks noGrp="1"/>
          </p:cNvSpPr>
          <p:nvPr>
            <p:ph type="title"/>
          </p:nvPr>
        </p:nvSpPr>
        <p:spPr>
          <a:xfrm>
            <a:off x="765750" y="263524"/>
            <a:ext cx="22852500" cy="2022445"/>
          </a:xfrm>
          <a:prstGeom prst="rect">
            <a:avLst/>
          </a:prstGeom>
        </p:spPr>
        <p:txBody>
          <a:bodyPr/>
          <a:lstStyle/>
          <a:p>
            <a:r>
              <a:rPr lang="en-US" dirty="0"/>
              <a:t>Visual</a:t>
            </a:r>
            <a:r>
              <a:rPr dirty="0"/>
              <a:t> Program </a:t>
            </a:r>
            <a:br>
              <a:rPr dirty="0"/>
            </a:br>
            <a:r>
              <a:rPr lang="en-US" sz="4800" dirty="0">
                <a:solidFill>
                  <a:srgbClr val="00B050"/>
                </a:solidFill>
              </a:rPr>
              <a:t>Example</a:t>
            </a:r>
            <a:r>
              <a:rPr sz="4800" dirty="0">
                <a:solidFill>
                  <a:srgbClr val="00B050"/>
                </a:solidFill>
              </a:rPr>
              <a:t> - </a:t>
            </a:r>
            <a:r>
              <a:rPr lang="tr-TR" sz="4800" dirty="0">
                <a:solidFill>
                  <a:srgbClr val="00B050"/>
                </a:solidFill>
              </a:rPr>
              <a:t>12</a:t>
            </a:r>
            <a:endParaRPr sz="4800" dirty="0">
              <a:solidFill>
                <a:srgbClr val="00B050"/>
              </a:solidFill>
            </a:endParaRPr>
          </a:p>
        </p:txBody>
      </p:sp>
      <p:sp>
        <p:nvSpPr>
          <p:cNvPr id="395" name="Google Shape;112;p11"/>
          <p:cNvSpPr txBox="1">
            <a:spLocks noGrp="1"/>
          </p:cNvSpPr>
          <p:nvPr>
            <p:ph type="body" idx="1"/>
          </p:nvPr>
        </p:nvSpPr>
        <p:spPr>
          <a:xfrm>
            <a:off x="838230" y="2606682"/>
            <a:ext cx="22707542" cy="9823485"/>
          </a:xfrm>
          <a:prstGeom prst="rect">
            <a:avLst/>
          </a:prstGeom>
        </p:spPr>
        <p:txBody>
          <a:bodyPr/>
          <a:lstStyle/>
          <a:p>
            <a:pPr marL="0" indent="0" defTabSz="352043">
              <a:spcBef>
                <a:spcPts val="0"/>
              </a:spcBef>
              <a:buClrTx/>
              <a:buSzTx/>
              <a:buFontTx/>
              <a:buNone/>
              <a:defRPr sz="1770">
                <a:latin typeface="Courier"/>
                <a:ea typeface="Courier"/>
                <a:cs typeface="Courier"/>
                <a:sym typeface="Courier"/>
              </a:defRPr>
            </a:pPr>
            <a:r>
              <a:rPr dirty="0">
                <a:solidFill>
                  <a:srgbClr val="0033B3"/>
                </a:solidFill>
              </a:rPr>
              <a:t>package </a:t>
            </a:r>
            <a:r>
              <a:rPr dirty="0"/>
              <a:t>com.example.yeni2</a:t>
            </a:r>
            <a:r>
              <a:rPr dirty="0">
                <a:solidFill>
                  <a:srgbClr val="080808"/>
                </a:solidFill>
              </a:rPr>
              <a:t>;</a:t>
            </a:r>
          </a:p>
          <a:p>
            <a:pPr marL="0" indent="0" defTabSz="352043">
              <a:spcBef>
                <a:spcPts val="0"/>
              </a:spcBef>
              <a:buClrTx/>
              <a:buSzTx/>
              <a:buFontTx/>
              <a:buNone/>
              <a:defRPr sz="1770">
                <a:solidFill>
                  <a:srgbClr val="080808"/>
                </a:solidFill>
                <a:latin typeface="Courier"/>
                <a:ea typeface="Courier"/>
                <a:cs typeface="Courier"/>
                <a:sym typeface="Courier"/>
              </a:defRPr>
            </a:pPr>
            <a:endParaRPr dirty="0">
              <a:solidFill>
                <a:srgbClr val="080808"/>
              </a:solidFill>
            </a:endParaRPr>
          </a:p>
          <a:p>
            <a:pPr marL="0" indent="0" defTabSz="352043">
              <a:spcBef>
                <a:spcPts val="0"/>
              </a:spcBef>
              <a:buClrTx/>
              <a:buSzTx/>
              <a:buFontTx/>
              <a:buNone/>
              <a:defRPr sz="1770">
                <a:latin typeface="Courier"/>
                <a:ea typeface="Courier"/>
                <a:cs typeface="Courier"/>
                <a:sym typeface="Courier"/>
              </a:defRPr>
            </a:pPr>
            <a:r>
              <a:rPr dirty="0">
                <a:solidFill>
                  <a:srgbClr val="0033B3"/>
                </a:solidFill>
              </a:rPr>
              <a:t>import </a:t>
            </a:r>
            <a:r>
              <a:rPr dirty="0" err="1"/>
              <a:t>javafx.event.ActionEvent</a:t>
            </a:r>
            <a:r>
              <a:rPr dirty="0">
                <a:solidFill>
                  <a:srgbClr val="080808"/>
                </a:solidFill>
              </a:rPr>
              <a:t>;</a:t>
            </a:r>
          </a:p>
          <a:p>
            <a:pPr marL="0" indent="0" defTabSz="352043">
              <a:spcBef>
                <a:spcPts val="0"/>
              </a:spcBef>
              <a:buClrTx/>
              <a:buSzTx/>
              <a:buFontTx/>
              <a:buNone/>
              <a:defRPr sz="1770">
                <a:latin typeface="Courier"/>
                <a:ea typeface="Courier"/>
                <a:cs typeface="Courier"/>
                <a:sym typeface="Courier"/>
              </a:defRPr>
            </a:pPr>
            <a:r>
              <a:rPr dirty="0">
                <a:solidFill>
                  <a:srgbClr val="0033B3"/>
                </a:solidFill>
              </a:rPr>
              <a:t>import </a:t>
            </a:r>
            <a:r>
              <a:rPr dirty="0" err="1"/>
              <a:t>javafx.fxml.</a:t>
            </a:r>
            <a:r>
              <a:rPr dirty="0" err="1">
                <a:solidFill>
                  <a:srgbClr val="9E880C"/>
                </a:solidFill>
              </a:rPr>
              <a:t>FXML</a:t>
            </a:r>
            <a:r>
              <a:rPr dirty="0">
                <a:solidFill>
                  <a:srgbClr val="080808"/>
                </a:solidFill>
              </a:rPr>
              <a:t>;</a:t>
            </a:r>
          </a:p>
          <a:p>
            <a:pPr marL="0" indent="0" defTabSz="352043">
              <a:spcBef>
                <a:spcPts val="0"/>
              </a:spcBef>
              <a:buClrTx/>
              <a:buSzTx/>
              <a:buFontTx/>
              <a:buNone/>
              <a:defRPr sz="1770">
                <a:latin typeface="Courier"/>
                <a:ea typeface="Courier"/>
                <a:cs typeface="Courier"/>
                <a:sym typeface="Courier"/>
              </a:defRPr>
            </a:pPr>
            <a:r>
              <a:rPr dirty="0">
                <a:solidFill>
                  <a:srgbClr val="0033B3"/>
                </a:solidFill>
              </a:rPr>
              <a:t>import </a:t>
            </a:r>
            <a:r>
              <a:rPr dirty="0" err="1"/>
              <a:t>javafx.scene.control.Button</a:t>
            </a:r>
            <a:r>
              <a:rPr dirty="0">
                <a:solidFill>
                  <a:srgbClr val="080808"/>
                </a:solidFill>
              </a:rPr>
              <a:t>;</a:t>
            </a:r>
          </a:p>
          <a:p>
            <a:pPr marL="0" indent="0" defTabSz="352043">
              <a:spcBef>
                <a:spcPts val="0"/>
              </a:spcBef>
              <a:buClrTx/>
              <a:buSzTx/>
              <a:buFontTx/>
              <a:buNone/>
              <a:defRPr sz="1770">
                <a:latin typeface="Courier"/>
                <a:ea typeface="Courier"/>
                <a:cs typeface="Courier"/>
                <a:sym typeface="Courier"/>
              </a:defRPr>
            </a:pPr>
            <a:r>
              <a:rPr dirty="0">
                <a:solidFill>
                  <a:srgbClr val="0033B3"/>
                </a:solidFill>
              </a:rPr>
              <a:t>import </a:t>
            </a:r>
            <a:r>
              <a:rPr dirty="0" err="1"/>
              <a:t>javafx.scene.control.TextField</a:t>
            </a:r>
            <a:r>
              <a:rPr dirty="0">
                <a:solidFill>
                  <a:srgbClr val="080808"/>
                </a:solidFill>
              </a:rPr>
              <a:t>;</a:t>
            </a:r>
          </a:p>
          <a:p>
            <a:pPr marL="0" indent="0" defTabSz="352043">
              <a:spcBef>
                <a:spcPts val="0"/>
              </a:spcBef>
              <a:buClrTx/>
              <a:buSzTx/>
              <a:buFontTx/>
              <a:buNone/>
              <a:defRPr sz="1770">
                <a:latin typeface="Courier"/>
                <a:ea typeface="Courier"/>
                <a:cs typeface="Courier"/>
                <a:sym typeface="Courier"/>
              </a:defRPr>
            </a:pPr>
            <a:r>
              <a:rPr dirty="0">
                <a:solidFill>
                  <a:srgbClr val="0033B3"/>
                </a:solidFill>
              </a:rPr>
              <a:t>import </a:t>
            </a:r>
            <a:r>
              <a:rPr dirty="0" err="1"/>
              <a:t>javafx.scene.shape.Circle</a:t>
            </a:r>
            <a:r>
              <a:rPr dirty="0">
                <a:solidFill>
                  <a:srgbClr val="080808"/>
                </a:solidFill>
              </a:rPr>
              <a:t>;</a:t>
            </a:r>
          </a:p>
          <a:p>
            <a:pPr marL="0" indent="0" defTabSz="352043">
              <a:spcBef>
                <a:spcPts val="0"/>
              </a:spcBef>
              <a:buClrTx/>
              <a:buSzTx/>
              <a:buFontTx/>
              <a:buNone/>
              <a:defRPr sz="1770">
                <a:solidFill>
                  <a:srgbClr val="080808"/>
                </a:solidFill>
                <a:latin typeface="Courier"/>
                <a:ea typeface="Courier"/>
                <a:cs typeface="Courier"/>
                <a:sym typeface="Courier"/>
              </a:defRPr>
            </a:pPr>
            <a:endParaRPr dirty="0">
              <a:solidFill>
                <a:srgbClr val="080808"/>
              </a:solidFill>
            </a:endParaRPr>
          </a:p>
          <a:p>
            <a:pPr marL="0" indent="0" defTabSz="352043">
              <a:spcBef>
                <a:spcPts val="0"/>
              </a:spcBef>
              <a:buClrTx/>
              <a:buSzTx/>
              <a:buFontTx/>
              <a:buNone/>
              <a:defRPr sz="1770">
                <a:latin typeface="Courier"/>
                <a:ea typeface="Courier"/>
                <a:cs typeface="Courier"/>
                <a:sym typeface="Courier"/>
              </a:defRPr>
            </a:pPr>
            <a:r>
              <a:rPr dirty="0">
                <a:solidFill>
                  <a:srgbClr val="0033B3"/>
                </a:solidFill>
              </a:rPr>
              <a:t>import </a:t>
            </a:r>
            <a:r>
              <a:rPr dirty="0" err="1"/>
              <a:t>java.util.Random</a:t>
            </a:r>
            <a:r>
              <a:rPr dirty="0">
                <a:solidFill>
                  <a:srgbClr val="080808"/>
                </a:solidFill>
              </a:rPr>
              <a:t>;</a:t>
            </a:r>
          </a:p>
          <a:p>
            <a:pPr marL="0" indent="0" defTabSz="352043">
              <a:spcBef>
                <a:spcPts val="0"/>
              </a:spcBef>
              <a:buClrTx/>
              <a:buSzTx/>
              <a:buFontTx/>
              <a:buNone/>
              <a:defRPr sz="1770">
                <a:solidFill>
                  <a:srgbClr val="080808"/>
                </a:solidFill>
                <a:latin typeface="Courier"/>
                <a:ea typeface="Courier"/>
                <a:cs typeface="Courier"/>
                <a:sym typeface="Courier"/>
              </a:defRPr>
            </a:pPr>
            <a:endParaRPr dirty="0">
              <a:solidFill>
                <a:srgbClr val="080808"/>
              </a:solidFill>
            </a:endParaRPr>
          </a:p>
          <a:p>
            <a:pPr marL="0" indent="0" defTabSz="352043">
              <a:spcBef>
                <a:spcPts val="0"/>
              </a:spcBef>
              <a:buClrTx/>
              <a:buSzTx/>
              <a:buFontTx/>
              <a:buNone/>
              <a:defRPr sz="1770">
                <a:latin typeface="Courier"/>
                <a:ea typeface="Courier"/>
                <a:cs typeface="Courier"/>
                <a:sym typeface="Courier"/>
              </a:defRPr>
            </a:pPr>
            <a:r>
              <a:rPr dirty="0">
                <a:solidFill>
                  <a:srgbClr val="0033B3"/>
                </a:solidFill>
              </a:rPr>
              <a:t>public class </a:t>
            </a:r>
            <a:r>
              <a:rPr dirty="0" err="1"/>
              <a:t>HelloController</a:t>
            </a:r>
            <a:r>
              <a:rPr dirty="0"/>
              <a:t> </a:t>
            </a:r>
            <a:r>
              <a:rPr dirty="0">
                <a:solidFill>
                  <a:srgbClr val="080808"/>
                </a:solidFill>
              </a:rPr>
              <a:t>{</a:t>
            </a:r>
          </a:p>
          <a:p>
            <a:pPr marL="0" indent="0" defTabSz="352043">
              <a:spcBef>
                <a:spcPts val="0"/>
              </a:spcBef>
              <a:buClrTx/>
              <a:buSzTx/>
              <a:buFontTx/>
              <a:buNone/>
              <a:defRPr sz="1770">
                <a:solidFill>
                  <a:srgbClr val="9E880C"/>
                </a:solidFill>
                <a:latin typeface="Courier"/>
                <a:ea typeface="Courier"/>
                <a:cs typeface="Courier"/>
                <a:sym typeface="Courier"/>
              </a:defRPr>
            </a:pPr>
            <a:r>
              <a:rPr dirty="0">
                <a:solidFill>
                  <a:srgbClr val="080808"/>
                </a:solidFill>
              </a:rPr>
              <a:t>    </a:t>
            </a:r>
            <a:r>
              <a:rPr dirty="0"/>
              <a:t>@FXML</a:t>
            </a:r>
          </a:p>
          <a:p>
            <a:pPr marL="0" indent="0" defTabSz="352043">
              <a:spcBef>
                <a:spcPts val="0"/>
              </a:spcBef>
              <a:buClrTx/>
              <a:buSzTx/>
              <a:buFontTx/>
              <a:buNone/>
              <a:defRPr sz="1770">
                <a:latin typeface="Courier"/>
                <a:ea typeface="Courier"/>
                <a:cs typeface="Courier"/>
                <a:sym typeface="Courier"/>
              </a:defRPr>
            </a:pPr>
            <a:r>
              <a:rPr dirty="0">
                <a:solidFill>
                  <a:srgbClr val="9E880C"/>
                </a:solidFill>
              </a:rPr>
              <a:t>    </a:t>
            </a:r>
            <a:r>
              <a:rPr dirty="0" err="1"/>
              <a:t>TextField</a:t>
            </a:r>
            <a:r>
              <a:rPr dirty="0"/>
              <a:t> </a:t>
            </a:r>
            <a:r>
              <a:rPr dirty="0">
                <a:solidFill>
                  <a:srgbClr val="872094"/>
                </a:solidFill>
              </a:rPr>
              <a:t>sayi1</a:t>
            </a:r>
            <a:r>
              <a:rPr dirty="0">
                <a:solidFill>
                  <a:srgbClr val="080808"/>
                </a:solidFill>
              </a:rPr>
              <a:t>, </a:t>
            </a:r>
            <a:r>
              <a:rPr dirty="0">
                <a:solidFill>
                  <a:srgbClr val="872094"/>
                </a:solidFill>
              </a:rPr>
              <a:t>sayi2</a:t>
            </a:r>
            <a:r>
              <a:rPr dirty="0">
                <a:solidFill>
                  <a:srgbClr val="080808"/>
                </a:solidFill>
              </a:rPr>
              <a:t>, </a:t>
            </a:r>
            <a:r>
              <a:rPr dirty="0" err="1">
                <a:solidFill>
                  <a:srgbClr val="872094"/>
                </a:solidFill>
              </a:rPr>
              <a:t>islem</a:t>
            </a:r>
            <a:r>
              <a:rPr dirty="0">
                <a:solidFill>
                  <a:srgbClr val="080808"/>
                </a:solidFill>
              </a:rPr>
              <a:t>, </a:t>
            </a:r>
            <a:r>
              <a:rPr dirty="0" err="1">
                <a:solidFill>
                  <a:srgbClr val="872094"/>
                </a:solidFill>
              </a:rPr>
              <a:t>sonuc</a:t>
            </a:r>
            <a:r>
              <a:rPr dirty="0">
                <a:solidFill>
                  <a:srgbClr val="080808"/>
                </a:solidFill>
              </a:rPr>
              <a:t>;</a:t>
            </a:r>
          </a:p>
          <a:p>
            <a:pPr marL="0" indent="0" defTabSz="352043">
              <a:spcBef>
                <a:spcPts val="0"/>
              </a:spcBef>
              <a:buClrTx/>
              <a:buSzTx/>
              <a:buFontTx/>
              <a:buNone/>
              <a:defRPr sz="1770">
                <a:solidFill>
                  <a:srgbClr val="9E880C"/>
                </a:solidFill>
                <a:latin typeface="Courier"/>
                <a:ea typeface="Courier"/>
                <a:cs typeface="Courier"/>
                <a:sym typeface="Courier"/>
              </a:defRPr>
            </a:pPr>
            <a:r>
              <a:rPr dirty="0">
                <a:solidFill>
                  <a:srgbClr val="080808"/>
                </a:solidFill>
              </a:rPr>
              <a:t>    </a:t>
            </a:r>
            <a:r>
              <a:rPr dirty="0"/>
              <a:t>@FXML</a:t>
            </a:r>
          </a:p>
          <a:p>
            <a:pPr marL="0" indent="0" defTabSz="352043">
              <a:spcBef>
                <a:spcPts val="0"/>
              </a:spcBef>
              <a:buClrTx/>
              <a:buSzTx/>
              <a:buFontTx/>
              <a:buNone/>
              <a:defRPr sz="1770">
                <a:latin typeface="Courier"/>
                <a:ea typeface="Courier"/>
                <a:cs typeface="Courier"/>
                <a:sym typeface="Courier"/>
              </a:defRPr>
            </a:pPr>
            <a:r>
              <a:rPr dirty="0">
                <a:solidFill>
                  <a:srgbClr val="9E880C"/>
                </a:solidFill>
              </a:rPr>
              <a:t>    </a:t>
            </a:r>
            <a:r>
              <a:rPr dirty="0"/>
              <a:t>Button </a:t>
            </a:r>
            <a:r>
              <a:rPr dirty="0" err="1">
                <a:solidFill>
                  <a:srgbClr val="872094"/>
                </a:solidFill>
              </a:rPr>
              <a:t>hesapla</a:t>
            </a:r>
            <a:r>
              <a:rPr dirty="0">
                <a:solidFill>
                  <a:srgbClr val="080808"/>
                </a:solidFill>
              </a:rPr>
              <a:t>;</a:t>
            </a:r>
          </a:p>
          <a:p>
            <a:pPr marL="0" indent="0" defTabSz="352043">
              <a:spcBef>
                <a:spcPts val="0"/>
              </a:spcBef>
              <a:buClrTx/>
              <a:buSzTx/>
              <a:buFontTx/>
              <a:buNone/>
              <a:defRPr sz="1770">
                <a:solidFill>
                  <a:srgbClr val="0033B3"/>
                </a:solidFill>
                <a:latin typeface="Courier"/>
                <a:ea typeface="Courier"/>
                <a:cs typeface="Courier"/>
                <a:sym typeface="Courier"/>
              </a:defRPr>
            </a:pPr>
            <a:r>
              <a:rPr dirty="0">
                <a:solidFill>
                  <a:srgbClr val="080808"/>
                </a:solidFill>
              </a:rPr>
              <a:t>    </a:t>
            </a:r>
            <a:r>
              <a:rPr dirty="0"/>
              <a:t>public void </a:t>
            </a:r>
            <a:r>
              <a:rPr dirty="0" err="1">
                <a:solidFill>
                  <a:srgbClr val="00627A"/>
                </a:solidFill>
              </a:rPr>
              <a:t>tikla</a:t>
            </a:r>
            <a:r>
              <a:rPr dirty="0">
                <a:solidFill>
                  <a:srgbClr val="080808"/>
                </a:solidFill>
              </a:rPr>
              <a:t>(</a:t>
            </a:r>
            <a:r>
              <a:rPr dirty="0" err="1">
                <a:solidFill>
                  <a:srgbClr val="000000"/>
                </a:solidFill>
              </a:rPr>
              <a:t>ActionEvent</a:t>
            </a:r>
            <a:r>
              <a:rPr dirty="0">
                <a:solidFill>
                  <a:srgbClr val="000000"/>
                </a:solidFill>
              </a:rPr>
              <a:t> </a:t>
            </a:r>
            <a:r>
              <a:rPr dirty="0">
                <a:solidFill>
                  <a:srgbClr val="080808"/>
                </a:solidFill>
              </a:rPr>
              <a:t>e)</a:t>
            </a:r>
          </a:p>
          <a:p>
            <a:pPr marL="0" indent="0" defTabSz="352043">
              <a:spcBef>
                <a:spcPts val="0"/>
              </a:spcBef>
              <a:buClrTx/>
              <a:buSzTx/>
              <a:buFontTx/>
              <a:buNone/>
              <a:defRPr sz="1770">
                <a:solidFill>
                  <a:srgbClr val="080808"/>
                </a:solidFill>
                <a:latin typeface="Courier"/>
                <a:ea typeface="Courier"/>
                <a:cs typeface="Courier"/>
                <a:sym typeface="Courier"/>
              </a:defRPr>
            </a:pPr>
            <a:r>
              <a:rPr dirty="0"/>
              <a:t>    {</a:t>
            </a:r>
          </a:p>
          <a:p>
            <a:pPr marL="0" indent="0" defTabSz="352043">
              <a:spcBef>
                <a:spcPts val="0"/>
              </a:spcBef>
              <a:buClrTx/>
              <a:buSzTx/>
              <a:buFontTx/>
              <a:buNone/>
              <a:defRPr sz="1770">
                <a:solidFill>
                  <a:srgbClr val="080808"/>
                </a:solidFill>
                <a:latin typeface="Courier"/>
                <a:ea typeface="Courier"/>
                <a:cs typeface="Courier"/>
                <a:sym typeface="Courier"/>
              </a:defRPr>
            </a:pPr>
            <a:r>
              <a:rPr dirty="0"/>
              <a:t>        </a:t>
            </a:r>
            <a:r>
              <a:rPr dirty="0">
                <a:solidFill>
                  <a:srgbClr val="0033B3"/>
                </a:solidFill>
              </a:rPr>
              <a:t>int </a:t>
            </a:r>
            <a:r>
              <a:rPr dirty="0"/>
              <a:t>result = </a:t>
            </a:r>
            <a:r>
              <a:rPr dirty="0">
                <a:solidFill>
                  <a:srgbClr val="1750EB"/>
                </a:solidFill>
              </a:rPr>
              <a:t>0</a:t>
            </a:r>
            <a:r>
              <a:rPr dirty="0"/>
              <a:t>;</a:t>
            </a:r>
          </a:p>
          <a:p>
            <a:pPr marL="0" indent="0" defTabSz="352043">
              <a:spcBef>
                <a:spcPts val="0"/>
              </a:spcBef>
              <a:buClrTx/>
              <a:buSzTx/>
              <a:buFontTx/>
              <a:buNone/>
              <a:defRPr sz="1770">
                <a:solidFill>
                  <a:srgbClr val="080808"/>
                </a:solidFill>
                <a:latin typeface="Courier"/>
                <a:ea typeface="Courier"/>
                <a:cs typeface="Courier"/>
                <a:sym typeface="Courier"/>
              </a:defRPr>
            </a:pPr>
            <a:r>
              <a:rPr dirty="0"/>
              <a:t>        </a:t>
            </a:r>
            <a:r>
              <a:rPr dirty="0">
                <a:solidFill>
                  <a:srgbClr val="0033B3"/>
                </a:solidFill>
              </a:rPr>
              <a:t>int </a:t>
            </a:r>
            <a:r>
              <a:rPr dirty="0">
                <a:solidFill>
                  <a:srgbClr val="000000"/>
                </a:solidFill>
              </a:rPr>
              <a:t>s1</a:t>
            </a:r>
            <a:r>
              <a:rPr dirty="0"/>
              <a:t>= </a:t>
            </a:r>
            <a:r>
              <a:rPr dirty="0" err="1">
                <a:solidFill>
                  <a:srgbClr val="000000"/>
                </a:solidFill>
              </a:rPr>
              <a:t>Integer</a:t>
            </a:r>
            <a:r>
              <a:rPr dirty="0" err="1"/>
              <a:t>.</a:t>
            </a:r>
            <a:r>
              <a:rPr i="1" dirty="0" err="1"/>
              <a:t>parseInt</a:t>
            </a:r>
            <a:r>
              <a:rPr dirty="0"/>
              <a:t>(</a:t>
            </a:r>
            <a:r>
              <a:rPr dirty="0">
                <a:solidFill>
                  <a:srgbClr val="872094"/>
                </a:solidFill>
              </a:rPr>
              <a:t>sayi1</a:t>
            </a:r>
            <a:r>
              <a:rPr dirty="0"/>
              <a:t>.getText());</a:t>
            </a:r>
          </a:p>
          <a:p>
            <a:pPr marL="0" indent="0" defTabSz="352043">
              <a:spcBef>
                <a:spcPts val="0"/>
              </a:spcBef>
              <a:buClrTx/>
              <a:buSzTx/>
              <a:buFontTx/>
              <a:buNone/>
              <a:defRPr sz="1770">
                <a:solidFill>
                  <a:srgbClr val="080808"/>
                </a:solidFill>
                <a:latin typeface="Courier"/>
                <a:ea typeface="Courier"/>
                <a:cs typeface="Courier"/>
                <a:sym typeface="Courier"/>
              </a:defRPr>
            </a:pPr>
            <a:r>
              <a:rPr dirty="0"/>
              <a:t>        </a:t>
            </a:r>
            <a:r>
              <a:rPr dirty="0">
                <a:solidFill>
                  <a:srgbClr val="0033B3"/>
                </a:solidFill>
              </a:rPr>
              <a:t>int </a:t>
            </a:r>
            <a:r>
              <a:rPr dirty="0">
                <a:solidFill>
                  <a:srgbClr val="000000"/>
                </a:solidFill>
              </a:rPr>
              <a:t>s2</a:t>
            </a:r>
            <a:r>
              <a:rPr dirty="0"/>
              <a:t>= </a:t>
            </a:r>
            <a:r>
              <a:rPr dirty="0" err="1">
                <a:solidFill>
                  <a:srgbClr val="000000"/>
                </a:solidFill>
              </a:rPr>
              <a:t>Integer</a:t>
            </a:r>
            <a:r>
              <a:rPr dirty="0" err="1"/>
              <a:t>.</a:t>
            </a:r>
            <a:r>
              <a:rPr i="1" dirty="0" err="1"/>
              <a:t>parseInt</a:t>
            </a:r>
            <a:r>
              <a:rPr dirty="0"/>
              <a:t>(</a:t>
            </a:r>
            <a:r>
              <a:rPr dirty="0">
                <a:solidFill>
                  <a:srgbClr val="872094"/>
                </a:solidFill>
              </a:rPr>
              <a:t>sayi2</a:t>
            </a:r>
            <a:r>
              <a:rPr dirty="0"/>
              <a:t>.getText());</a:t>
            </a:r>
          </a:p>
          <a:p>
            <a:pPr marL="0" indent="0" defTabSz="352043">
              <a:spcBef>
                <a:spcPts val="0"/>
              </a:spcBef>
              <a:buClrTx/>
              <a:buSzTx/>
              <a:buFontTx/>
              <a:buNone/>
              <a:defRPr sz="1770">
                <a:solidFill>
                  <a:srgbClr val="080808"/>
                </a:solidFill>
                <a:latin typeface="Courier"/>
                <a:ea typeface="Courier"/>
                <a:cs typeface="Courier"/>
                <a:sym typeface="Courier"/>
              </a:defRPr>
            </a:pPr>
            <a:r>
              <a:rPr dirty="0"/>
              <a:t>        </a:t>
            </a:r>
            <a:r>
              <a:rPr dirty="0">
                <a:solidFill>
                  <a:srgbClr val="000000"/>
                </a:solidFill>
              </a:rPr>
              <a:t>String is </a:t>
            </a:r>
            <a:r>
              <a:rPr dirty="0"/>
              <a:t>= </a:t>
            </a:r>
            <a:r>
              <a:rPr dirty="0" err="1">
                <a:solidFill>
                  <a:srgbClr val="872094"/>
                </a:solidFill>
              </a:rPr>
              <a:t>islem</a:t>
            </a:r>
            <a:r>
              <a:rPr dirty="0" err="1"/>
              <a:t>.getText</a:t>
            </a:r>
            <a:r>
              <a:rPr dirty="0"/>
              <a:t>();</a:t>
            </a:r>
          </a:p>
          <a:p>
            <a:pPr marL="0" indent="0" defTabSz="352043">
              <a:spcBef>
                <a:spcPts val="0"/>
              </a:spcBef>
              <a:buClrTx/>
              <a:buSzTx/>
              <a:buFontTx/>
              <a:buNone/>
              <a:defRPr sz="1770">
                <a:solidFill>
                  <a:srgbClr val="080808"/>
                </a:solidFill>
                <a:latin typeface="Courier"/>
                <a:ea typeface="Courier"/>
                <a:cs typeface="Courier"/>
                <a:sym typeface="Courier"/>
              </a:defRPr>
            </a:pPr>
            <a:r>
              <a:rPr dirty="0"/>
              <a:t>        </a:t>
            </a:r>
            <a:r>
              <a:rPr dirty="0">
                <a:solidFill>
                  <a:srgbClr val="0033B3"/>
                </a:solidFill>
              </a:rPr>
              <a:t>if </a:t>
            </a:r>
            <a:r>
              <a:rPr dirty="0"/>
              <a:t>(</a:t>
            </a:r>
            <a:r>
              <a:rPr dirty="0" err="1">
                <a:solidFill>
                  <a:srgbClr val="000000"/>
                </a:solidFill>
              </a:rPr>
              <a:t>is</a:t>
            </a:r>
            <a:r>
              <a:rPr dirty="0" err="1"/>
              <a:t>.isEmpty</a:t>
            </a:r>
            <a:r>
              <a:rPr dirty="0"/>
              <a:t>())</a:t>
            </a:r>
          </a:p>
          <a:p>
            <a:pPr marL="0" indent="0" defTabSz="352043">
              <a:spcBef>
                <a:spcPts val="0"/>
              </a:spcBef>
              <a:buClrTx/>
              <a:buSzTx/>
              <a:buFontTx/>
              <a:buNone/>
              <a:defRPr sz="1770">
                <a:solidFill>
                  <a:srgbClr val="080808"/>
                </a:solidFill>
                <a:latin typeface="Courier"/>
                <a:ea typeface="Courier"/>
                <a:cs typeface="Courier"/>
                <a:sym typeface="Courier"/>
              </a:defRPr>
            </a:pPr>
            <a:r>
              <a:rPr dirty="0"/>
              <a:t>            result=</a:t>
            </a:r>
            <a:r>
              <a:rPr dirty="0">
                <a:solidFill>
                  <a:srgbClr val="1750EB"/>
                </a:solidFill>
              </a:rPr>
              <a:t>0</a:t>
            </a:r>
            <a:r>
              <a:rPr dirty="0"/>
              <a:t>;</a:t>
            </a:r>
          </a:p>
          <a:p>
            <a:pPr marL="0" indent="0" defTabSz="352043">
              <a:spcBef>
                <a:spcPts val="0"/>
              </a:spcBef>
              <a:buClrTx/>
              <a:buSzTx/>
              <a:buFontTx/>
              <a:buNone/>
              <a:defRPr sz="1770">
                <a:solidFill>
                  <a:srgbClr val="080808"/>
                </a:solidFill>
                <a:latin typeface="Courier"/>
                <a:ea typeface="Courier"/>
                <a:cs typeface="Courier"/>
                <a:sym typeface="Courier"/>
              </a:defRPr>
            </a:pPr>
            <a:r>
              <a:rPr dirty="0"/>
              <a:t>        </a:t>
            </a:r>
            <a:r>
              <a:rPr dirty="0">
                <a:solidFill>
                  <a:srgbClr val="0033B3"/>
                </a:solidFill>
              </a:rPr>
              <a:t>if </a:t>
            </a:r>
            <a:r>
              <a:rPr dirty="0"/>
              <a:t>(</a:t>
            </a:r>
            <a:r>
              <a:rPr dirty="0" err="1">
                <a:solidFill>
                  <a:srgbClr val="000000"/>
                </a:solidFill>
              </a:rPr>
              <a:t>is</a:t>
            </a:r>
            <a:r>
              <a:rPr dirty="0" err="1"/>
              <a:t>.equals</a:t>
            </a:r>
            <a:r>
              <a:rPr dirty="0"/>
              <a:t>(</a:t>
            </a:r>
            <a:r>
              <a:rPr dirty="0">
                <a:solidFill>
                  <a:srgbClr val="077D16"/>
                </a:solidFill>
              </a:rPr>
              <a:t>"+"</a:t>
            </a:r>
            <a:r>
              <a:rPr dirty="0"/>
              <a:t>))</a:t>
            </a:r>
          </a:p>
          <a:p>
            <a:pPr marL="0" indent="0" defTabSz="352043">
              <a:spcBef>
                <a:spcPts val="0"/>
              </a:spcBef>
              <a:buClrTx/>
              <a:buSzTx/>
              <a:buFontTx/>
              <a:buNone/>
              <a:defRPr sz="1770">
                <a:solidFill>
                  <a:srgbClr val="080808"/>
                </a:solidFill>
                <a:latin typeface="Courier"/>
                <a:ea typeface="Courier"/>
                <a:cs typeface="Courier"/>
                <a:sym typeface="Courier"/>
              </a:defRPr>
            </a:pPr>
            <a:r>
              <a:rPr dirty="0"/>
              <a:t>            result=</a:t>
            </a:r>
            <a:r>
              <a:rPr dirty="0">
                <a:solidFill>
                  <a:srgbClr val="000000"/>
                </a:solidFill>
              </a:rPr>
              <a:t>s1</a:t>
            </a:r>
            <a:r>
              <a:rPr dirty="0"/>
              <a:t>+</a:t>
            </a:r>
            <a:r>
              <a:rPr dirty="0">
                <a:solidFill>
                  <a:srgbClr val="000000"/>
                </a:solidFill>
              </a:rPr>
              <a:t>s2</a:t>
            </a:r>
            <a:r>
              <a:rPr dirty="0"/>
              <a:t>;</a:t>
            </a:r>
          </a:p>
          <a:p>
            <a:pPr marL="0" indent="0" defTabSz="352043">
              <a:spcBef>
                <a:spcPts val="0"/>
              </a:spcBef>
              <a:buClrTx/>
              <a:buSzTx/>
              <a:buFontTx/>
              <a:buNone/>
              <a:defRPr sz="1770">
                <a:solidFill>
                  <a:srgbClr val="080808"/>
                </a:solidFill>
                <a:latin typeface="Courier"/>
                <a:ea typeface="Courier"/>
                <a:cs typeface="Courier"/>
                <a:sym typeface="Courier"/>
              </a:defRPr>
            </a:pPr>
            <a:r>
              <a:rPr dirty="0"/>
              <a:t>        </a:t>
            </a:r>
            <a:r>
              <a:rPr dirty="0">
                <a:solidFill>
                  <a:srgbClr val="0033B3"/>
                </a:solidFill>
              </a:rPr>
              <a:t>else if </a:t>
            </a:r>
            <a:r>
              <a:rPr dirty="0"/>
              <a:t>(</a:t>
            </a:r>
            <a:r>
              <a:rPr dirty="0" err="1">
                <a:solidFill>
                  <a:srgbClr val="000000"/>
                </a:solidFill>
              </a:rPr>
              <a:t>is</a:t>
            </a:r>
            <a:r>
              <a:rPr dirty="0" err="1"/>
              <a:t>.equals</a:t>
            </a:r>
            <a:r>
              <a:rPr dirty="0"/>
              <a:t>(</a:t>
            </a:r>
            <a:r>
              <a:rPr dirty="0">
                <a:solidFill>
                  <a:srgbClr val="077D16"/>
                </a:solidFill>
              </a:rPr>
              <a:t>"-"</a:t>
            </a:r>
            <a:r>
              <a:rPr dirty="0"/>
              <a:t>))</a:t>
            </a:r>
          </a:p>
          <a:p>
            <a:pPr marL="0" indent="0" defTabSz="352043">
              <a:spcBef>
                <a:spcPts val="0"/>
              </a:spcBef>
              <a:buClrTx/>
              <a:buSzTx/>
              <a:buFontTx/>
              <a:buNone/>
              <a:defRPr sz="1770">
                <a:solidFill>
                  <a:srgbClr val="080808"/>
                </a:solidFill>
                <a:latin typeface="Courier"/>
                <a:ea typeface="Courier"/>
                <a:cs typeface="Courier"/>
                <a:sym typeface="Courier"/>
              </a:defRPr>
            </a:pPr>
            <a:r>
              <a:rPr dirty="0"/>
              <a:t>            result=</a:t>
            </a:r>
            <a:r>
              <a:rPr dirty="0">
                <a:solidFill>
                  <a:srgbClr val="000000"/>
                </a:solidFill>
              </a:rPr>
              <a:t>s1</a:t>
            </a:r>
            <a:r>
              <a:rPr dirty="0"/>
              <a:t>-</a:t>
            </a:r>
            <a:r>
              <a:rPr dirty="0">
                <a:solidFill>
                  <a:srgbClr val="000000"/>
                </a:solidFill>
              </a:rPr>
              <a:t>s2</a:t>
            </a:r>
            <a:r>
              <a:rPr dirty="0"/>
              <a:t>;</a:t>
            </a:r>
          </a:p>
          <a:p>
            <a:pPr marL="0" indent="0" defTabSz="352043">
              <a:spcBef>
                <a:spcPts val="0"/>
              </a:spcBef>
              <a:buClrTx/>
              <a:buSzTx/>
              <a:buFontTx/>
              <a:buNone/>
              <a:defRPr sz="1770">
                <a:solidFill>
                  <a:srgbClr val="080808"/>
                </a:solidFill>
                <a:latin typeface="Courier"/>
                <a:ea typeface="Courier"/>
                <a:cs typeface="Courier"/>
                <a:sym typeface="Courier"/>
              </a:defRPr>
            </a:pPr>
            <a:r>
              <a:rPr dirty="0"/>
              <a:t>        </a:t>
            </a:r>
            <a:r>
              <a:rPr dirty="0">
                <a:solidFill>
                  <a:srgbClr val="0033B3"/>
                </a:solidFill>
              </a:rPr>
              <a:t>else if </a:t>
            </a:r>
            <a:r>
              <a:rPr dirty="0"/>
              <a:t>(</a:t>
            </a:r>
            <a:r>
              <a:rPr dirty="0" err="1">
                <a:solidFill>
                  <a:srgbClr val="000000"/>
                </a:solidFill>
              </a:rPr>
              <a:t>is</a:t>
            </a:r>
            <a:r>
              <a:rPr dirty="0" err="1"/>
              <a:t>.equals</a:t>
            </a:r>
            <a:r>
              <a:rPr dirty="0"/>
              <a:t>(</a:t>
            </a:r>
            <a:r>
              <a:rPr dirty="0">
                <a:solidFill>
                  <a:srgbClr val="077D16"/>
                </a:solidFill>
              </a:rPr>
              <a:t>"*"</a:t>
            </a:r>
            <a:r>
              <a:rPr dirty="0"/>
              <a:t>))</a:t>
            </a:r>
          </a:p>
          <a:p>
            <a:pPr marL="0" indent="0" defTabSz="352043">
              <a:spcBef>
                <a:spcPts val="0"/>
              </a:spcBef>
              <a:buClrTx/>
              <a:buSzTx/>
              <a:buFontTx/>
              <a:buNone/>
              <a:defRPr sz="1770">
                <a:solidFill>
                  <a:srgbClr val="080808"/>
                </a:solidFill>
                <a:latin typeface="Courier"/>
                <a:ea typeface="Courier"/>
                <a:cs typeface="Courier"/>
                <a:sym typeface="Courier"/>
              </a:defRPr>
            </a:pPr>
            <a:r>
              <a:rPr dirty="0"/>
              <a:t>            result=</a:t>
            </a:r>
            <a:r>
              <a:rPr dirty="0">
                <a:solidFill>
                  <a:srgbClr val="000000"/>
                </a:solidFill>
              </a:rPr>
              <a:t>s1</a:t>
            </a:r>
            <a:r>
              <a:rPr dirty="0"/>
              <a:t>*</a:t>
            </a:r>
            <a:r>
              <a:rPr dirty="0">
                <a:solidFill>
                  <a:srgbClr val="000000"/>
                </a:solidFill>
              </a:rPr>
              <a:t>s2</a:t>
            </a:r>
            <a:r>
              <a:rPr dirty="0"/>
              <a:t>;</a:t>
            </a:r>
          </a:p>
          <a:p>
            <a:pPr marL="0" indent="0" defTabSz="352043">
              <a:spcBef>
                <a:spcPts val="0"/>
              </a:spcBef>
              <a:buClrTx/>
              <a:buSzTx/>
              <a:buFontTx/>
              <a:buNone/>
              <a:defRPr sz="1770">
                <a:solidFill>
                  <a:srgbClr val="080808"/>
                </a:solidFill>
                <a:latin typeface="Courier"/>
                <a:ea typeface="Courier"/>
                <a:cs typeface="Courier"/>
                <a:sym typeface="Courier"/>
              </a:defRPr>
            </a:pPr>
            <a:r>
              <a:rPr dirty="0"/>
              <a:t>        </a:t>
            </a:r>
            <a:r>
              <a:rPr dirty="0">
                <a:solidFill>
                  <a:srgbClr val="0033B3"/>
                </a:solidFill>
              </a:rPr>
              <a:t>else if </a:t>
            </a:r>
            <a:r>
              <a:rPr dirty="0"/>
              <a:t>(</a:t>
            </a:r>
            <a:r>
              <a:rPr dirty="0" err="1">
                <a:solidFill>
                  <a:srgbClr val="000000"/>
                </a:solidFill>
              </a:rPr>
              <a:t>is</a:t>
            </a:r>
            <a:r>
              <a:rPr dirty="0" err="1"/>
              <a:t>.equals</a:t>
            </a:r>
            <a:r>
              <a:rPr dirty="0"/>
              <a:t>(</a:t>
            </a:r>
            <a:r>
              <a:rPr dirty="0">
                <a:solidFill>
                  <a:srgbClr val="077D16"/>
                </a:solidFill>
              </a:rPr>
              <a:t>"/"</a:t>
            </a:r>
            <a:r>
              <a:rPr dirty="0"/>
              <a:t>))</a:t>
            </a:r>
          </a:p>
          <a:p>
            <a:pPr marL="0" indent="0" defTabSz="352043">
              <a:spcBef>
                <a:spcPts val="0"/>
              </a:spcBef>
              <a:buClrTx/>
              <a:buSzTx/>
              <a:buFontTx/>
              <a:buNone/>
              <a:defRPr sz="1770">
                <a:solidFill>
                  <a:srgbClr val="080808"/>
                </a:solidFill>
                <a:latin typeface="Courier"/>
                <a:ea typeface="Courier"/>
                <a:cs typeface="Courier"/>
                <a:sym typeface="Courier"/>
              </a:defRPr>
            </a:pPr>
            <a:r>
              <a:rPr dirty="0"/>
              <a:t>            result=</a:t>
            </a:r>
            <a:r>
              <a:rPr dirty="0">
                <a:solidFill>
                  <a:srgbClr val="000000"/>
                </a:solidFill>
              </a:rPr>
              <a:t>s1</a:t>
            </a:r>
            <a:r>
              <a:rPr dirty="0"/>
              <a:t>/</a:t>
            </a:r>
            <a:r>
              <a:rPr dirty="0">
                <a:solidFill>
                  <a:srgbClr val="000000"/>
                </a:solidFill>
              </a:rPr>
              <a:t>s2</a:t>
            </a:r>
            <a:r>
              <a:rPr dirty="0"/>
              <a:t>;</a:t>
            </a:r>
          </a:p>
          <a:p>
            <a:pPr marL="0" indent="0" defTabSz="352043">
              <a:spcBef>
                <a:spcPts val="0"/>
              </a:spcBef>
              <a:buClrTx/>
              <a:buSzTx/>
              <a:buFontTx/>
              <a:buNone/>
              <a:defRPr sz="1770">
                <a:solidFill>
                  <a:srgbClr val="080808"/>
                </a:solidFill>
                <a:latin typeface="Courier"/>
                <a:ea typeface="Courier"/>
                <a:cs typeface="Courier"/>
                <a:sym typeface="Courier"/>
              </a:defRPr>
            </a:pPr>
            <a:r>
              <a:rPr dirty="0"/>
              <a:t>        </a:t>
            </a:r>
            <a:r>
              <a:rPr dirty="0" err="1">
                <a:solidFill>
                  <a:srgbClr val="872094"/>
                </a:solidFill>
              </a:rPr>
              <a:t>sonuc</a:t>
            </a:r>
            <a:r>
              <a:rPr dirty="0" err="1"/>
              <a:t>.setText</a:t>
            </a:r>
            <a:r>
              <a:rPr dirty="0"/>
              <a:t>(</a:t>
            </a:r>
            <a:r>
              <a:rPr dirty="0" err="1">
                <a:solidFill>
                  <a:srgbClr val="000000"/>
                </a:solidFill>
              </a:rPr>
              <a:t>String</a:t>
            </a:r>
            <a:r>
              <a:rPr dirty="0" err="1"/>
              <a:t>.</a:t>
            </a:r>
            <a:r>
              <a:rPr i="1" dirty="0" err="1"/>
              <a:t>valueOf</a:t>
            </a:r>
            <a:r>
              <a:rPr dirty="0"/>
              <a:t>(</a:t>
            </a:r>
            <a:r>
              <a:rPr dirty="0" err="1">
                <a:solidFill>
                  <a:srgbClr val="000000"/>
                </a:solidFill>
              </a:rPr>
              <a:t>Integer</a:t>
            </a:r>
            <a:r>
              <a:rPr dirty="0" err="1"/>
              <a:t>.</a:t>
            </a:r>
            <a:r>
              <a:rPr i="1" dirty="0" err="1"/>
              <a:t>valueOf</a:t>
            </a:r>
            <a:r>
              <a:rPr dirty="0"/>
              <a:t>(result)));</a:t>
            </a:r>
          </a:p>
          <a:p>
            <a:pPr marL="0" indent="0" defTabSz="352043">
              <a:spcBef>
                <a:spcPts val="0"/>
              </a:spcBef>
              <a:buClrTx/>
              <a:buSzTx/>
              <a:buFontTx/>
              <a:buNone/>
              <a:defRPr sz="1770">
                <a:solidFill>
                  <a:srgbClr val="080808"/>
                </a:solidFill>
                <a:latin typeface="Courier"/>
                <a:ea typeface="Courier"/>
                <a:cs typeface="Courier"/>
                <a:sym typeface="Courier"/>
              </a:defRPr>
            </a:pPr>
            <a:endParaRPr dirty="0"/>
          </a:p>
          <a:p>
            <a:pPr marL="0" indent="0" defTabSz="352043">
              <a:spcBef>
                <a:spcPts val="0"/>
              </a:spcBef>
              <a:buClrTx/>
              <a:buSzTx/>
              <a:buFontTx/>
              <a:buNone/>
              <a:defRPr sz="1770">
                <a:solidFill>
                  <a:srgbClr val="080808"/>
                </a:solidFill>
                <a:latin typeface="Courier"/>
                <a:ea typeface="Courier"/>
                <a:cs typeface="Courier"/>
                <a:sym typeface="Courier"/>
              </a:defRPr>
            </a:pPr>
            <a:r>
              <a:rPr dirty="0"/>
              <a:t>    }</a:t>
            </a:r>
          </a:p>
          <a:p>
            <a:pPr marL="0" indent="0" defTabSz="352043">
              <a:spcBef>
                <a:spcPts val="0"/>
              </a:spcBef>
              <a:buClrTx/>
              <a:buSzTx/>
              <a:buFontTx/>
              <a:buNone/>
              <a:defRPr sz="1770">
                <a:solidFill>
                  <a:srgbClr val="080808"/>
                </a:solidFill>
                <a:latin typeface="Courier"/>
                <a:ea typeface="Courier"/>
                <a:cs typeface="Courier"/>
                <a:sym typeface="Courier"/>
              </a:defRPr>
            </a:pPr>
            <a:r>
              <a:rPr dirty="0"/>
              <a:t>}</a:t>
            </a:r>
          </a:p>
        </p:txBody>
      </p:sp>
      <p:sp>
        <p:nvSpPr>
          <p:cNvPr id="396" name="Google Shape;113;p11"/>
          <p:cNvSpPr txBox="1">
            <a:spLocks noGrp="1"/>
          </p:cNvSpPr>
          <p:nvPr>
            <p:ph type="sldNum" sz="quarter" idx="4294967295"/>
          </p:nvPr>
        </p:nvSpPr>
        <p:spPr>
          <a:xfrm>
            <a:off x="20572871" y="12813614"/>
            <a:ext cx="534530" cy="52842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398" tIns="91398" rIns="91398" bIns="91398"/>
          <a:lstStyle/>
          <a:p>
            <a:fld id="{86CB4B4D-7CA3-9044-876B-883B54F8677D}" type="slidenum">
              <a:t>65</a:t>
            </a:fld>
            <a:endParaRP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Google Shape;90;p8"/>
          <p:cNvSpPr txBox="1">
            <a:spLocks noGrp="1"/>
          </p:cNvSpPr>
          <p:nvPr>
            <p:ph type="title"/>
          </p:nvPr>
        </p:nvSpPr>
        <p:spPr>
          <a:xfrm>
            <a:off x="765750" y="263524"/>
            <a:ext cx="22852500" cy="2022445"/>
          </a:xfrm>
          <a:prstGeom prst="rect">
            <a:avLst/>
          </a:prstGeom>
        </p:spPr>
        <p:txBody>
          <a:bodyPr/>
          <a:lstStyle/>
          <a:p>
            <a:pPr>
              <a:defRPr sz="6400"/>
            </a:pPr>
            <a:r>
              <a:rPr lang="tr-TR" dirty="0" err="1"/>
              <a:t>Example</a:t>
            </a:r>
            <a:r>
              <a:rPr lang="tr-TR" dirty="0"/>
              <a:t> </a:t>
            </a:r>
            <a:br>
              <a:rPr lang="tr-TR" dirty="0"/>
            </a:br>
            <a:r>
              <a:rPr lang="tr-TR" sz="4800" dirty="0" err="1">
                <a:solidFill>
                  <a:srgbClr val="00B050"/>
                </a:solidFill>
              </a:rPr>
              <a:t>Example</a:t>
            </a:r>
            <a:r>
              <a:rPr lang="tr-TR" sz="4800" dirty="0">
                <a:solidFill>
                  <a:srgbClr val="00B050"/>
                </a:solidFill>
              </a:rPr>
              <a:t> - 13</a:t>
            </a:r>
          </a:p>
        </p:txBody>
      </p:sp>
      <p:sp>
        <p:nvSpPr>
          <p:cNvPr id="411" name="Google Shape;91;p8"/>
          <p:cNvSpPr txBox="1">
            <a:spLocks noGrp="1"/>
          </p:cNvSpPr>
          <p:nvPr>
            <p:ph type="body" idx="1"/>
          </p:nvPr>
        </p:nvSpPr>
        <p:spPr>
          <a:xfrm>
            <a:off x="838230" y="2606682"/>
            <a:ext cx="22707542" cy="9823485"/>
          </a:xfrm>
          <a:prstGeom prst="rect">
            <a:avLst/>
          </a:prstGeom>
        </p:spPr>
        <p:txBody>
          <a:bodyPr/>
          <a:lstStyle>
            <a:lvl1pPr marL="685800" indent="-685800">
              <a:spcBef>
                <a:spcPts val="0"/>
              </a:spcBef>
            </a:lvl1pPr>
          </a:lstStyle>
          <a:p>
            <a:r>
              <a:rPr lang="tr-TR" dirty="0" err="1"/>
              <a:t>Let's</a:t>
            </a:r>
            <a:r>
              <a:rPr lang="tr-TR" dirty="0"/>
              <a:t> </a:t>
            </a:r>
            <a:r>
              <a:rPr lang="tr-TR" dirty="0" err="1"/>
              <a:t>implement</a:t>
            </a:r>
            <a:r>
              <a:rPr lang="tr-TR" dirty="0"/>
              <a:t> </a:t>
            </a:r>
            <a:r>
              <a:rPr lang="tr-TR" dirty="0" err="1"/>
              <a:t>the</a:t>
            </a:r>
            <a:r>
              <a:rPr lang="tr-TR" dirty="0"/>
              <a:t> </a:t>
            </a:r>
            <a:r>
              <a:rPr lang="tr-TR" dirty="0" err="1"/>
              <a:t>shape</a:t>
            </a:r>
            <a:r>
              <a:rPr lang="tr-TR" dirty="0"/>
              <a:t> </a:t>
            </a:r>
            <a:r>
              <a:rPr lang="tr-TR" dirty="0" err="1"/>
              <a:t>with</a:t>
            </a:r>
            <a:r>
              <a:rPr lang="tr-TR" dirty="0"/>
              <a:t> </a:t>
            </a:r>
            <a:r>
              <a:rPr lang="tr-TR" dirty="0" err="1"/>
              <a:t>Scene</a:t>
            </a:r>
            <a:r>
              <a:rPr lang="tr-TR" dirty="0"/>
              <a:t> Builder.</a:t>
            </a:r>
          </a:p>
        </p:txBody>
      </p:sp>
      <p:sp>
        <p:nvSpPr>
          <p:cNvPr id="412" name="Google Shape;92;p8"/>
          <p:cNvSpPr txBox="1">
            <a:spLocks noGrp="1"/>
          </p:cNvSpPr>
          <p:nvPr>
            <p:ph type="sldNum" sz="quarter" idx="4294967295"/>
          </p:nvPr>
        </p:nvSpPr>
        <p:spPr>
          <a:xfrm>
            <a:off x="20572871" y="12813614"/>
            <a:ext cx="534530" cy="52842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398" tIns="91398" rIns="91398" bIns="91398"/>
          <a:lstStyle/>
          <a:p>
            <a:fld id="{86CB4B4D-7CA3-9044-876B-883B54F8677D}" type="slidenum">
              <a:t>66</a:t>
            </a:fld>
            <a:endParaRP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Google Shape;111;p11"/>
          <p:cNvSpPr txBox="1">
            <a:spLocks noGrp="1"/>
          </p:cNvSpPr>
          <p:nvPr>
            <p:ph type="title"/>
          </p:nvPr>
        </p:nvSpPr>
        <p:spPr>
          <a:xfrm>
            <a:off x="765750" y="263524"/>
            <a:ext cx="22852500" cy="2022445"/>
          </a:xfrm>
          <a:prstGeom prst="rect">
            <a:avLst/>
          </a:prstGeom>
        </p:spPr>
        <p:txBody>
          <a:bodyPr/>
          <a:lstStyle/>
          <a:p>
            <a:r>
              <a:rPr lang="en-US" dirty="0"/>
              <a:t>Shapes</a:t>
            </a:r>
            <a:r>
              <a:rPr dirty="0"/>
              <a:t> </a:t>
            </a:r>
            <a:br>
              <a:rPr dirty="0"/>
            </a:br>
            <a:r>
              <a:rPr lang="en-US" sz="4800" dirty="0">
                <a:solidFill>
                  <a:srgbClr val="00B050"/>
                </a:solidFill>
              </a:rPr>
              <a:t>Example</a:t>
            </a:r>
            <a:r>
              <a:rPr sz="4800" dirty="0">
                <a:solidFill>
                  <a:srgbClr val="00B050"/>
                </a:solidFill>
              </a:rPr>
              <a:t> - </a:t>
            </a:r>
            <a:r>
              <a:rPr lang="tr-TR" sz="4800" dirty="0">
                <a:solidFill>
                  <a:srgbClr val="00B050"/>
                </a:solidFill>
              </a:rPr>
              <a:t>13</a:t>
            </a:r>
            <a:endParaRPr sz="4800" dirty="0">
              <a:solidFill>
                <a:srgbClr val="00B050"/>
              </a:solidFill>
            </a:endParaRPr>
          </a:p>
        </p:txBody>
      </p:sp>
      <p:sp>
        <p:nvSpPr>
          <p:cNvPr id="415" name="Google Shape;112;p11"/>
          <p:cNvSpPr txBox="1">
            <a:spLocks noGrp="1"/>
          </p:cNvSpPr>
          <p:nvPr>
            <p:ph type="body" idx="1"/>
          </p:nvPr>
        </p:nvSpPr>
        <p:spPr>
          <a:xfrm>
            <a:off x="838230" y="2606682"/>
            <a:ext cx="22707542" cy="9823485"/>
          </a:xfrm>
          <a:prstGeom prst="rect">
            <a:avLst/>
          </a:prstGeom>
        </p:spPr>
        <p:txBody>
          <a:bodyPr/>
          <a:lstStyle/>
          <a:p>
            <a:pPr marL="0" indent="0" defTabSz="457200">
              <a:spcBef>
                <a:spcPts val="0"/>
              </a:spcBef>
              <a:buClrTx/>
              <a:buSzTx/>
              <a:buFontTx/>
              <a:buNone/>
              <a:defRPr sz="2500">
                <a:solidFill>
                  <a:srgbClr val="080808"/>
                </a:solidFill>
              </a:defRPr>
            </a:pPr>
            <a:endParaRPr dirty="0"/>
          </a:p>
          <a:p>
            <a:pPr marL="0" indent="0" defTabSz="457200">
              <a:spcBef>
                <a:spcPts val="0"/>
              </a:spcBef>
              <a:buClrTx/>
              <a:buSzTx/>
              <a:buFontTx/>
              <a:buNone/>
              <a:defRPr sz="2500">
                <a:latin typeface="Courier New"/>
                <a:ea typeface="Courier New"/>
                <a:cs typeface="Courier New"/>
                <a:sym typeface="Courier New"/>
              </a:defRPr>
            </a:pPr>
            <a:r>
              <a:rPr dirty="0">
                <a:solidFill>
                  <a:srgbClr val="0033B3"/>
                </a:solidFill>
              </a:rPr>
              <a:t>public class </a:t>
            </a:r>
            <a:r>
              <a:rPr dirty="0" err="1"/>
              <a:t>HelloApplication</a:t>
            </a:r>
            <a:r>
              <a:rPr dirty="0"/>
              <a:t> </a:t>
            </a:r>
            <a:r>
              <a:rPr dirty="0">
                <a:solidFill>
                  <a:srgbClr val="0033B3"/>
                </a:solidFill>
              </a:rPr>
              <a:t>extends </a:t>
            </a:r>
            <a:r>
              <a:rPr dirty="0"/>
              <a:t>Application </a:t>
            </a:r>
            <a:r>
              <a:rPr dirty="0">
                <a:solidFill>
                  <a:srgbClr val="080808"/>
                </a:solidFill>
              </a:rPr>
              <a:t>{</a:t>
            </a:r>
          </a:p>
          <a:p>
            <a:pPr marL="0" indent="0" defTabSz="457200">
              <a:spcBef>
                <a:spcPts val="0"/>
              </a:spcBef>
              <a:buClrTx/>
              <a:buSzTx/>
              <a:buFontTx/>
              <a:buNone/>
              <a:defRPr sz="2500">
                <a:solidFill>
                  <a:srgbClr val="9E880C"/>
                </a:solidFill>
                <a:latin typeface="Courier New"/>
                <a:ea typeface="Courier New"/>
                <a:cs typeface="Courier New"/>
                <a:sym typeface="Courier New"/>
              </a:defRPr>
            </a:pPr>
            <a:r>
              <a:rPr dirty="0">
                <a:solidFill>
                  <a:srgbClr val="080808"/>
                </a:solidFill>
              </a:rPr>
              <a:t>    </a:t>
            </a:r>
            <a:r>
              <a:rPr dirty="0"/>
              <a:t>@Override</a:t>
            </a:r>
          </a:p>
          <a:p>
            <a:pPr marL="0" indent="0" defTabSz="457200">
              <a:spcBef>
                <a:spcPts val="0"/>
              </a:spcBef>
              <a:buClrTx/>
              <a:buSzTx/>
              <a:buFontTx/>
              <a:buNone/>
              <a:defRPr sz="2500">
                <a:solidFill>
                  <a:srgbClr val="0033B3"/>
                </a:solidFill>
                <a:latin typeface="Courier New"/>
                <a:ea typeface="Courier New"/>
                <a:cs typeface="Courier New"/>
                <a:sym typeface="Courier New"/>
              </a:defRPr>
            </a:pPr>
            <a:r>
              <a:rPr dirty="0">
                <a:solidFill>
                  <a:srgbClr val="9E880C"/>
                </a:solidFill>
              </a:rPr>
              <a:t>    </a:t>
            </a:r>
            <a:r>
              <a:rPr dirty="0"/>
              <a:t>public void </a:t>
            </a:r>
            <a:r>
              <a:rPr dirty="0">
                <a:solidFill>
                  <a:srgbClr val="00627A"/>
                </a:solidFill>
              </a:rPr>
              <a:t>start</a:t>
            </a:r>
            <a:r>
              <a:rPr dirty="0">
                <a:solidFill>
                  <a:srgbClr val="080808"/>
                </a:solidFill>
              </a:rPr>
              <a:t>(</a:t>
            </a:r>
            <a:r>
              <a:rPr dirty="0">
                <a:solidFill>
                  <a:srgbClr val="000000"/>
                </a:solidFill>
              </a:rPr>
              <a:t>Stage </a:t>
            </a:r>
            <a:r>
              <a:rPr dirty="0">
                <a:solidFill>
                  <a:srgbClr val="080808"/>
                </a:solidFill>
              </a:rPr>
              <a:t>stage) </a:t>
            </a:r>
            <a:r>
              <a:rPr dirty="0"/>
              <a:t>throws </a:t>
            </a:r>
            <a:r>
              <a:rPr dirty="0" err="1">
                <a:solidFill>
                  <a:srgbClr val="000000"/>
                </a:solidFill>
              </a:rPr>
              <a:t>IOException</a:t>
            </a:r>
            <a:r>
              <a:rPr dirty="0">
                <a:solidFill>
                  <a:srgbClr val="000000"/>
                </a:solidFill>
              </a:rPr>
              <a:t> </a:t>
            </a:r>
            <a:r>
              <a:rPr dirty="0">
                <a:solidFill>
                  <a:srgbClr val="080808"/>
                </a:solidFill>
              </a:rPr>
              <a:t>{</a:t>
            </a:r>
          </a:p>
          <a:p>
            <a:pPr marL="0" indent="0" defTabSz="457200">
              <a:spcBef>
                <a:spcPts val="0"/>
              </a:spcBef>
              <a:buClrTx/>
              <a:buSzTx/>
              <a:buFontTx/>
              <a:buNone/>
              <a:defRPr sz="2500">
                <a:solidFill>
                  <a:srgbClr val="080808"/>
                </a:solidFill>
                <a:latin typeface="Courier New"/>
                <a:ea typeface="Courier New"/>
                <a:cs typeface="Courier New"/>
                <a:sym typeface="Courier New"/>
              </a:defRPr>
            </a:pPr>
            <a:endParaRPr dirty="0">
              <a:solidFill>
                <a:srgbClr val="080808"/>
              </a:solidFill>
            </a:endParaRPr>
          </a:p>
          <a:p>
            <a:pPr marL="0" indent="0" defTabSz="457200">
              <a:spcBef>
                <a:spcPts val="0"/>
              </a:spcBef>
              <a:buClrTx/>
              <a:buSzTx/>
              <a:buFontTx/>
              <a:buNone/>
              <a:defRPr sz="2500">
                <a:latin typeface="Courier New"/>
                <a:ea typeface="Courier New"/>
                <a:cs typeface="Courier New"/>
                <a:sym typeface="Courier New"/>
              </a:defRPr>
            </a:pPr>
            <a:r>
              <a:rPr dirty="0">
                <a:solidFill>
                  <a:srgbClr val="080808"/>
                </a:solidFill>
              </a:rPr>
              <a:t>        </a:t>
            </a:r>
            <a:r>
              <a:rPr dirty="0" err="1"/>
              <a:t>FXMLLoader</a:t>
            </a:r>
            <a:r>
              <a:rPr dirty="0"/>
              <a:t> </a:t>
            </a:r>
            <a:r>
              <a:rPr dirty="0" err="1"/>
              <a:t>fxmlLoader</a:t>
            </a:r>
            <a:r>
              <a:rPr dirty="0"/>
              <a:t> </a:t>
            </a:r>
            <a:r>
              <a:rPr dirty="0">
                <a:solidFill>
                  <a:srgbClr val="080808"/>
                </a:solidFill>
              </a:rPr>
              <a:t>= </a:t>
            </a:r>
            <a:r>
              <a:rPr dirty="0">
                <a:solidFill>
                  <a:srgbClr val="0033B3"/>
                </a:solidFill>
              </a:rPr>
              <a:t>new </a:t>
            </a:r>
            <a:r>
              <a:rPr dirty="0" err="1">
                <a:solidFill>
                  <a:srgbClr val="080808"/>
                </a:solidFill>
              </a:rPr>
              <a:t>FXMLLoader</a:t>
            </a:r>
            <a:r>
              <a:rPr dirty="0">
                <a:solidFill>
                  <a:srgbClr val="080808"/>
                </a:solidFill>
              </a:rPr>
              <a:t>(</a:t>
            </a:r>
            <a:r>
              <a:rPr dirty="0" err="1"/>
              <a:t>HelloApplication</a:t>
            </a:r>
            <a:r>
              <a:rPr dirty="0" err="1">
                <a:solidFill>
                  <a:srgbClr val="080808"/>
                </a:solidFill>
              </a:rPr>
              <a:t>.</a:t>
            </a:r>
            <a:r>
              <a:rPr dirty="0" err="1">
                <a:solidFill>
                  <a:srgbClr val="0033B3"/>
                </a:solidFill>
              </a:rPr>
              <a:t>class</a:t>
            </a:r>
            <a:r>
              <a:rPr dirty="0" err="1">
                <a:solidFill>
                  <a:srgbClr val="080808"/>
                </a:solidFill>
              </a:rPr>
              <a:t>.getResource</a:t>
            </a:r>
            <a:r>
              <a:rPr dirty="0">
                <a:solidFill>
                  <a:srgbClr val="080808"/>
                </a:solidFill>
              </a:rPr>
              <a:t>(</a:t>
            </a:r>
            <a:r>
              <a:rPr dirty="0">
                <a:solidFill>
                  <a:srgbClr val="077D16"/>
                </a:solidFill>
              </a:rPr>
              <a:t>"</a:t>
            </a:r>
            <a:r>
              <a:rPr dirty="0" err="1">
                <a:solidFill>
                  <a:srgbClr val="077D16"/>
                </a:solidFill>
              </a:rPr>
              <a:t>ekran.fxml</a:t>
            </a:r>
            <a:r>
              <a:rPr dirty="0">
                <a:solidFill>
                  <a:srgbClr val="077D16"/>
                </a:solidFill>
              </a:rPr>
              <a:t>"</a:t>
            </a:r>
            <a:r>
              <a:rPr dirty="0">
                <a:solidFill>
                  <a:srgbClr val="080808"/>
                </a:solidFill>
              </a:rPr>
              <a:t>));</a:t>
            </a:r>
          </a:p>
          <a:p>
            <a:pPr marL="0" indent="0" defTabSz="457200">
              <a:spcBef>
                <a:spcPts val="0"/>
              </a:spcBef>
              <a:buClrTx/>
              <a:buSzTx/>
              <a:buFontTx/>
              <a:buNone/>
              <a:defRPr sz="2500">
                <a:solidFill>
                  <a:srgbClr val="080808"/>
                </a:solidFill>
                <a:latin typeface="Courier New"/>
                <a:ea typeface="Courier New"/>
                <a:cs typeface="Courier New"/>
                <a:sym typeface="Courier New"/>
              </a:defRPr>
            </a:pPr>
            <a:endParaRPr dirty="0">
              <a:solidFill>
                <a:srgbClr val="080808"/>
              </a:solidFill>
            </a:endParaRPr>
          </a:p>
          <a:p>
            <a:pPr marL="0" indent="0" defTabSz="457200">
              <a:spcBef>
                <a:spcPts val="0"/>
              </a:spcBef>
              <a:buClrTx/>
              <a:buSzTx/>
              <a:buFontTx/>
              <a:buNone/>
              <a:defRPr sz="2500">
                <a:latin typeface="Courier New"/>
                <a:ea typeface="Courier New"/>
                <a:cs typeface="Courier New"/>
                <a:sym typeface="Courier New"/>
              </a:defRPr>
            </a:pPr>
            <a:r>
              <a:rPr dirty="0">
                <a:solidFill>
                  <a:srgbClr val="080808"/>
                </a:solidFill>
              </a:rPr>
              <a:t>        </a:t>
            </a:r>
            <a:r>
              <a:rPr dirty="0"/>
              <a:t>Scene scene </a:t>
            </a:r>
            <a:r>
              <a:rPr dirty="0">
                <a:solidFill>
                  <a:srgbClr val="080808"/>
                </a:solidFill>
              </a:rPr>
              <a:t>= </a:t>
            </a:r>
            <a:r>
              <a:rPr dirty="0">
                <a:solidFill>
                  <a:srgbClr val="0033B3"/>
                </a:solidFill>
              </a:rPr>
              <a:t>new </a:t>
            </a:r>
            <a:r>
              <a:rPr dirty="0">
                <a:solidFill>
                  <a:srgbClr val="080808"/>
                </a:solidFill>
              </a:rPr>
              <a:t>Scene(</a:t>
            </a:r>
            <a:r>
              <a:rPr dirty="0" err="1"/>
              <a:t>fxmlLoader</a:t>
            </a:r>
            <a:r>
              <a:rPr dirty="0" err="1">
                <a:solidFill>
                  <a:srgbClr val="080808"/>
                </a:solidFill>
              </a:rPr>
              <a:t>.load</a:t>
            </a:r>
            <a:r>
              <a:rPr dirty="0">
                <a:solidFill>
                  <a:srgbClr val="080808"/>
                </a:solidFill>
              </a:rPr>
              <a:t>(), </a:t>
            </a:r>
            <a:r>
              <a:rPr dirty="0" err="1"/>
              <a:t>Color</a:t>
            </a:r>
            <a:r>
              <a:rPr dirty="0" err="1">
                <a:solidFill>
                  <a:srgbClr val="080808"/>
                </a:solidFill>
              </a:rPr>
              <a:t>.</a:t>
            </a:r>
            <a:r>
              <a:rPr i="1" dirty="0" err="1">
                <a:solidFill>
                  <a:srgbClr val="872094"/>
                </a:solidFill>
              </a:rPr>
              <a:t>LIGHTSKYBLUE</a:t>
            </a:r>
            <a:r>
              <a:rPr dirty="0">
                <a:solidFill>
                  <a:srgbClr val="080808"/>
                </a:solidFill>
              </a:rPr>
              <a:t>);</a:t>
            </a:r>
          </a:p>
          <a:p>
            <a:pPr marL="0" indent="0" defTabSz="457200">
              <a:spcBef>
                <a:spcPts val="0"/>
              </a:spcBef>
              <a:buClrTx/>
              <a:buSzTx/>
              <a:buFontTx/>
              <a:buNone/>
              <a:defRPr sz="2500">
                <a:solidFill>
                  <a:srgbClr val="080808"/>
                </a:solidFill>
                <a:latin typeface="Courier New"/>
                <a:ea typeface="Courier New"/>
                <a:cs typeface="Courier New"/>
                <a:sym typeface="Courier New"/>
              </a:defRPr>
            </a:pPr>
            <a:r>
              <a:rPr dirty="0"/>
              <a:t>        </a:t>
            </a:r>
            <a:r>
              <a:rPr dirty="0" err="1"/>
              <a:t>stage.setTitle</a:t>
            </a:r>
            <a:r>
              <a:rPr dirty="0"/>
              <a:t>(</a:t>
            </a:r>
            <a:r>
              <a:rPr dirty="0">
                <a:solidFill>
                  <a:srgbClr val="077D16"/>
                </a:solidFill>
              </a:rPr>
              <a:t>"Hello!"</a:t>
            </a:r>
            <a:r>
              <a:rPr dirty="0"/>
              <a:t>);</a:t>
            </a:r>
          </a:p>
          <a:p>
            <a:pPr marL="0" indent="0" defTabSz="457200">
              <a:spcBef>
                <a:spcPts val="0"/>
              </a:spcBef>
              <a:buClrTx/>
              <a:buSzTx/>
              <a:buFontTx/>
              <a:buNone/>
              <a:defRPr sz="2500">
                <a:solidFill>
                  <a:srgbClr val="080808"/>
                </a:solidFill>
                <a:latin typeface="Courier New"/>
                <a:ea typeface="Courier New"/>
                <a:cs typeface="Courier New"/>
                <a:sym typeface="Courier New"/>
              </a:defRPr>
            </a:pPr>
            <a:r>
              <a:rPr dirty="0"/>
              <a:t>        </a:t>
            </a:r>
            <a:r>
              <a:rPr dirty="0" err="1"/>
              <a:t>stage.setScene</a:t>
            </a:r>
            <a:r>
              <a:rPr dirty="0"/>
              <a:t>(</a:t>
            </a:r>
            <a:r>
              <a:rPr dirty="0">
                <a:solidFill>
                  <a:srgbClr val="000000"/>
                </a:solidFill>
              </a:rPr>
              <a:t>scene</a:t>
            </a:r>
            <a:r>
              <a:rPr dirty="0"/>
              <a:t>);</a:t>
            </a:r>
          </a:p>
          <a:p>
            <a:pPr marL="0" indent="0" defTabSz="457200">
              <a:spcBef>
                <a:spcPts val="0"/>
              </a:spcBef>
              <a:buClrTx/>
              <a:buSzTx/>
              <a:buFontTx/>
              <a:buNone/>
              <a:defRPr sz="2500">
                <a:solidFill>
                  <a:srgbClr val="080808"/>
                </a:solidFill>
                <a:latin typeface="Courier New"/>
                <a:ea typeface="Courier New"/>
                <a:cs typeface="Courier New"/>
                <a:sym typeface="Courier New"/>
              </a:defRPr>
            </a:pPr>
            <a:r>
              <a:rPr dirty="0"/>
              <a:t>        </a:t>
            </a:r>
            <a:r>
              <a:rPr dirty="0" err="1"/>
              <a:t>stage.show</a:t>
            </a:r>
            <a:r>
              <a:rPr dirty="0"/>
              <a:t>();</a:t>
            </a:r>
          </a:p>
          <a:p>
            <a:pPr marL="0" indent="0" defTabSz="457200">
              <a:spcBef>
                <a:spcPts val="0"/>
              </a:spcBef>
              <a:buClrTx/>
              <a:buSzTx/>
              <a:buFontTx/>
              <a:buNone/>
              <a:defRPr sz="2500">
                <a:solidFill>
                  <a:srgbClr val="080808"/>
                </a:solidFill>
                <a:latin typeface="Courier New"/>
                <a:ea typeface="Courier New"/>
                <a:cs typeface="Courier New"/>
                <a:sym typeface="Courier New"/>
              </a:defRPr>
            </a:pPr>
            <a:r>
              <a:rPr dirty="0"/>
              <a:t>    }</a:t>
            </a:r>
          </a:p>
          <a:p>
            <a:pPr marL="0" indent="0" defTabSz="457200">
              <a:spcBef>
                <a:spcPts val="0"/>
              </a:spcBef>
              <a:buClrTx/>
              <a:buSzTx/>
              <a:buFontTx/>
              <a:buNone/>
              <a:defRPr sz="2500">
                <a:solidFill>
                  <a:srgbClr val="080808"/>
                </a:solidFill>
                <a:latin typeface="Courier New"/>
                <a:ea typeface="Courier New"/>
                <a:cs typeface="Courier New"/>
                <a:sym typeface="Courier New"/>
              </a:defRPr>
            </a:pPr>
            <a:endParaRPr dirty="0"/>
          </a:p>
          <a:p>
            <a:pPr marL="0" indent="0" defTabSz="457200">
              <a:spcBef>
                <a:spcPts val="0"/>
              </a:spcBef>
              <a:buClrTx/>
              <a:buSzTx/>
              <a:buFontTx/>
              <a:buNone/>
              <a:defRPr sz="2500">
                <a:solidFill>
                  <a:srgbClr val="0033B3"/>
                </a:solidFill>
                <a:latin typeface="Courier New"/>
                <a:ea typeface="Courier New"/>
                <a:cs typeface="Courier New"/>
                <a:sym typeface="Courier New"/>
              </a:defRPr>
            </a:pPr>
            <a:r>
              <a:rPr dirty="0">
                <a:solidFill>
                  <a:srgbClr val="080808"/>
                </a:solidFill>
              </a:rPr>
              <a:t>    </a:t>
            </a:r>
            <a:r>
              <a:rPr dirty="0"/>
              <a:t>public static void </a:t>
            </a:r>
            <a:r>
              <a:rPr dirty="0">
                <a:solidFill>
                  <a:srgbClr val="00627A"/>
                </a:solidFill>
              </a:rPr>
              <a:t>main</a:t>
            </a:r>
            <a:r>
              <a:rPr dirty="0">
                <a:solidFill>
                  <a:srgbClr val="080808"/>
                </a:solidFill>
              </a:rPr>
              <a:t>(</a:t>
            </a:r>
            <a:r>
              <a:rPr dirty="0">
                <a:solidFill>
                  <a:srgbClr val="000000"/>
                </a:solidFill>
              </a:rPr>
              <a:t>String</a:t>
            </a:r>
            <a:r>
              <a:rPr dirty="0">
                <a:solidFill>
                  <a:srgbClr val="080808"/>
                </a:solidFill>
              </a:rPr>
              <a:t>[] </a:t>
            </a:r>
            <a:r>
              <a:rPr dirty="0" err="1">
                <a:solidFill>
                  <a:srgbClr val="080808"/>
                </a:solidFill>
              </a:rPr>
              <a:t>args</a:t>
            </a:r>
            <a:r>
              <a:rPr dirty="0">
                <a:solidFill>
                  <a:srgbClr val="080808"/>
                </a:solidFill>
              </a:rPr>
              <a:t>) {</a:t>
            </a:r>
          </a:p>
          <a:p>
            <a:pPr marL="0" indent="0" defTabSz="457200">
              <a:spcBef>
                <a:spcPts val="0"/>
              </a:spcBef>
              <a:buClrTx/>
              <a:buSzTx/>
              <a:buFontTx/>
              <a:buNone/>
              <a:defRPr sz="2500">
                <a:solidFill>
                  <a:srgbClr val="080808"/>
                </a:solidFill>
                <a:latin typeface="Courier New"/>
                <a:ea typeface="Courier New"/>
                <a:cs typeface="Courier New"/>
                <a:sym typeface="Courier New"/>
              </a:defRPr>
            </a:pPr>
            <a:r>
              <a:rPr dirty="0"/>
              <a:t>        </a:t>
            </a:r>
            <a:r>
              <a:rPr i="1" dirty="0"/>
              <a:t>launch</a:t>
            </a:r>
            <a:r>
              <a:rPr dirty="0"/>
              <a:t>();</a:t>
            </a:r>
          </a:p>
          <a:p>
            <a:pPr marL="0" indent="0" defTabSz="457200">
              <a:spcBef>
                <a:spcPts val="0"/>
              </a:spcBef>
              <a:buClrTx/>
              <a:buSzTx/>
              <a:buFontTx/>
              <a:buNone/>
              <a:defRPr sz="2500">
                <a:solidFill>
                  <a:srgbClr val="080808"/>
                </a:solidFill>
                <a:latin typeface="Courier New"/>
                <a:ea typeface="Courier New"/>
                <a:cs typeface="Courier New"/>
                <a:sym typeface="Courier New"/>
              </a:defRPr>
            </a:pPr>
            <a:r>
              <a:rPr dirty="0"/>
              <a:t>    }</a:t>
            </a:r>
          </a:p>
          <a:p>
            <a:pPr marL="0" indent="0" defTabSz="457200">
              <a:spcBef>
                <a:spcPts val="0"/>
              </a:spcBef>
              <a:buClrTx/>
              <a:buSzTx/>
              <a:buFontTx/>
              <a:buNone/>
              <a:defRPr sz="2500">
                <a:solidFill>
                  <a:srgbClr val="080808"/>
                </a:solidFill>
                <a:latin typeface="Courier New"/>
                <a:ea typeface="Courier New"/>
                <a:cs typeface="Courier New"/>
                <a:sym typeface="Courier New"/>
              </a:defRPr>
            </a:pPr>
            <a:r>
              <a:rPr dirty="0"/>
              <a:t>}</a:t>
            </a:r>
          </a:p>
        </p:txBody>
      </p:sp>
      <p:sp>
        <p:nvSpPr>
          <p:cNvPr id="416" name="Google Shape;113;p11"/>
          <p:cNvSpPr txBox="1">
            <a:spLocks noGrp="1"/>
          </p:cNvSpPr>
          <p:nvPr>
            <p:ph type="sldNum" sz="quarter" idx="4294967295"/>
          </p:nvPr>
        </p:nvSpPr>
        <p:spPr>
          <a:xfrm>
            <a:off x="20572871" y="12813614"/>
            <a:ext cx="534530" cy="52842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398" tIns="91398" rIns="91398" bIns="91398"/>
          <a:lstStyle/>
          <a:p>
            <a:fld id="{86CB4B4D-7CA3-9044-876B-883B54F8677D}" type="slidenum">
              <a:t>67</a:t>
            </a:fld>
            <a:endParaRP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Google Shape;111;p11"/>
          <p:cNvSpPr txBox="1">
            <a:spLocks noGrp="1"/>
          </p:cNvSpPr>
          <p:nvPr>
            <p:ph type="title"/>
          </p:nvPr>
        </p:nvSpPr>
        <p:spPr>
          <a:xfrm>
            <a:off x="765750" y="263524"/>
            <a:ext cx="22852500" cy="2022445"/>
          </a:xfrm>
          <a:prstGeom prst="rect">
            <a:avLst/>
          </a:prstGeom>
        </p:spPr>
        <p:txBody>
          <a:bodyPr/>
          <a:lstStyle/>
          <a:p>
            <a:r>
              <a:rPr lang="tr-TR" dirty="0" err="1"/>
              <a:t>Shapes</a:t>
            </a:r>
            <a:r>
              <a:rPr lang="tr-TR" dirty="0"/>
              <a:t> </a:t>
            </a:r>
            <a:br>
              <a:rPr lang="tr-TR" dirty="0"/>
            </a:br>
            <a:r>
              <a:rPr lang="tr-TR" sz="4800" dirty="0" err="1">
                <a:solidFill>
                  <a:srgbClr val="00B050"/>
                </a:solidFill>
              </a:rPr>
              <a:t>Example</a:t>
            </a:r>
            <a:r>
              <a:rPr lang="tr-TR" sz="4800" dirty="0">
                <a:solidFill>
                  <a:srgbClr val="00B050"/>
                </a:solidFill>
              </a:rPr>
              <a:t> - 13</a:t>
            </a:r>
          </a:p>
        </p:txBody>
      </p:sp>
      <p:sp>
        <p:nvSpPr>
          <p:cNvPr id="419" name="Google Shape;113;p11"/>
          <p:cNvSpPr txBox="1">
            <a:spLocks noGrp="1"/>
          </p:cNvSpPr>
          <p:nvPr>
            <p:ph type="sldNum" sz="quarter" idx="4294967295"/>
          </p:nvPr>
        </p:nvSpPr>
        <p:spPr>
          <a:xfrm>
            <a:off x="20572871" y="12813614"/>
            <a:ext cx="534530" cy="52842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398" tIns="91398" rIns="91398" bIns="91398"/>
          <a:lstStyle/>
          <a:p>
            <a:fld id="{86CB4B4D-7CA3-9044-876B-883B54F8677D}" type="slidenum">
              <a:t>68</a:t>
            </a:fld>
            <a:endParaRPr/>
          </a:p>
        </p:txBody>
      </p:sp>
      <p:pic>
        <p:nvPicPr>
          <p:cNvPr id="420" name="Screen Shot 2022-04-19 at 06.27.48.png" descr="Screen Shot 2022-04-19 at 06.27.48.png"/>
          <p:cNvPicPr>
            <a:picLocks noChangeAspect="1"/>
          </p:cNvPicPr>
          <p:nvPr/>
        </p:nvPicPr>
        <p:blipFill>
          <a:blip r:embed="rId2"/>
          <a:stretch>
            <a:fillRect/>
          </a:stretch>
        </p:blipFill>
        <p:spPr>
          <a:xfrm>
            <a:off x="2237494" y="3395378"/>
            <a:ext cx="3340101" cy="7861301"/>
          </a:xfrm>
          <a:prstGeom prst="rect">
            <a:avLst/>
          </a:prstGeom>
          <a:ln w="12700">
            <a:miter lim="400000"/>
          </a:ln>
        </p:spPr>
      </p:pic>
      <p:pic>
        <p:nvPicPr>
          <p:cNvPr id="421" name="Screen Shot 2022-04-19 at 06.29.36.png" descr="Screen Shot 2022-04-19 at 06.29.36.png"/>
          <p:cNvPicPr>
            <a:picLocks noChangeAspect="1"/>
          </p:cNvPicPr>
          <p:nvPr/>
        </p:nvPicPr>
        <p:blipFill>
          <a:blip r:embed="rId3"/>
          <a:stretch>
            <a:fillRect/>
          </a:stretch>
        </p:blipFill>
        <p:spPr>
          <a:xfrm>
            <a:off x="6393550" y="2230997"/>
            <a:ext cx="17170401" cy="11582401"/>
          </a:xfrm>
          <a:prstGeom prst="rect">
            <a:avLst/>
          </a:prstGeom>
          <a:ln w="12700">
            <a:miter lim="400000"/>
          </a:ln>
        </p:spPr>
      </p:pic>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Google Shape;90;p8"/>
          <p:cNvSpPr txBox="1">
            <a:spLocks noGrp="1"/>
          </p:cNvSpPr>
          <p:nvPr>
            <p:ph type="title"/>
          </p:nvPr>
        </p:nvSpPr>
        <p:spPr>
          <a:xfrm>
            <a:off x="765750" y="263524"/>
            <a:ext cx="22852500" cy="2022445"/>
          </a:xfrm>
          <a:prstGeom prst="rect">
            <a:avLst/>
          </a:prstGeom>
        </p:spPr>
        <p:txBody>
          <a:bodyPr/>
          <a:lstStyle/>
          <a:p>
            <a:pPr>
              <a:defRPr sz="6400"/>
            </a:pPr>
            <a:r>
              <a:rPr lang="en-US" dirty="0"/>
              <a:t>Example</a:t>
            </a:r>
            <a:r>
              <a:rPr dirty="0"/>
              <a:t> </a:t>
            </a:r>
            <a:br>
              <a:rPr dirty="0"/>
            </a:br>
            <a:r>
              <a:rPr lang="en-US" sz="4800" dirty="0">
                <a:solidFill>
                  <a:srgbClr val="00B050"/>
                </a:solidFill>
              </a:rPr>
              <a:t>Example</a:t>
            </a:r>
            <a:r>
              <a:rPr sz="4800" dirty="0">
                <a:solidFill>
                  <a:srgbClr val="00B050"/>
                </a:solidFill>
              </a:rPr>
              <a:t> - </a:t>
            </a:r>
            <a:r>
              <a:rPr lang="tr-TR" sz="4800" dirty="0">
                <a:solidFill>
                  <a:srgbClr val="00B050"/>
                </a:solidFill>
              </a:rPr>
              <a:t>14</a:t>
            </a:r>
            <a:endParaRPr sz="4800" dirty="0">
              <a:solidFill>
                <a:srgbClr val="00B050"/>
              </a:solidFill>
            </a:endParaRPr>
          </a:p>
        </p:txBody>
      </p:sp>
      <p:sp>
        <p:nvSpPr>
          <p:cNvPr id="424" name="Google Shape;91;p8"/>
          <p:cNvSpPr txBox="1">
            <a:spLocks noGrp="1"/>
          </p:cNvSpPr>
          <p:nvPr>
            <p:ph type="body" idx="1"/>
          </p:nvPr>
        </p:nvSpPr>
        <p:spPr>
          <a:xfrm>
            <a:off x="838230" y="2606682"/>
            <a:ext cx="22707542" cy="9823485"/>
          </a:xfrm>
          <a:prstGeom prst="rect">
            <a:avLst/>
          </a:prstGeom>
        </p:spPr>
        <p:txBody>
          <a:bodyPr/>
          <a:lstStyle/>
          <a:p>
            <a:pPr>
              <a:spcBef>
                <a:spcPts val="0"/>
              </a:spcBef>
            </a:pPr>
            <a:r>
              <a:rPr lang="en-US" dirty="0"/>
              <a:t>Let's develop an application that moves a shape up, down, right, left.</a:t>
            </a:r>
          </a:p>
          <a:p>
            <a:pPr marL="0" indent="0">
              <a:spcBef>
                <a:spcPts val="0"/>
              </a:spcBef>
              <a:buNone/>
            </a:pPr>
            <a:endParaRPr dirty="0"/>
          </a:p>
          <a:p>
            <a:pPr>
              <a:spcBef>
                <a:spcPts val="0"/>
              </a:spcBef>
            </a:pPr>
            <a:r>
              <a:rPr lang="en-US" dirty="0"/>
              <a:t>We will connect with the </a:t>
            </a:r>
            <a:r>
              <a:rPr lang="en-US" dirty="0" err="1"/>
              <a:t>OnAction</a:t>
            </a:r>
            <a:r>
              <a:rPr lang="en-US" dirty="0"/>
              <a:t> events of the buttons.
We will call the .</a:t>
            </a:r>
            <a:r>
              <a:rPr lang="en-US" dirty="0" err="1"/>
              <a:t>fxml</a:t>
            </a:r>
            <a:r>
              <a:rPr lang="en-US" dirty="0"/>
              <a:t> file we created with the following code.</a:t>
            </a:r>
            <a:r>
              <a:rPr dirty="0"/>
              <a:t> </a:t>
            </a:r>
            <a:r>
              <a:rPr dirty="0">
                <a:solidFill>
                  <a:srgbClr val="000000"/>
                </a:solidFill>
              </a:rPr>
              <a:t>Parent root </a:t>
            </a:r>
            <a:r>
              <a:rPr dirty="0"/>
              <a:t>= </a:t>
            </a:r>
            <a:r>
              <a:rPr dirty="0" err="1">
                <a:solidFill>
                  <a:srgbClr val="000000"/>
                </a:solidFill>
              </a:rPr>
              <a:t>FXMLLoader</a:t>
            </a:r>
            <a:r>
              <a:rPr dirty="0" err="1"/>
              <a:t>.</a:t>
            </a:r>
            <a:r>
              <a:rPr i="1" dirty="0" err="1"/>
              <a:t>load</a:t>
            </a:r>
            <a:r>
              <a:rPr dirty="0"/>
              <a:t>(</a:t>
            </a:r>
            <a:r>
              <a:rPr dirty="0" err="1"/>
              <a:t>getClass</a:t>
            </a:r>
            <a:r>
              <a:rPr dirty="0"/>
              <a:t>().</a:t>
            </a:r>
            <a:r>
              <a:rPr dirty="0" err="1"/>
              <a:t>getResource</a:t>
            </a:r>
            <a:r>
              <a:rPr dirty="0"/>
              <a:t>(</a:t>
            </a:r>
            <a:r>
              <a:rPr dirty="0">
                <a:solidFill>
                  <a:srgbClr val="077D16"/>
                </a:solidFill>
              </a:rPr>
              <a:t>"</a:t>
            </a:r>
            <a:r>
              <a:rPr dirty="0" err="1">
                <a:solidFill>
                  <a:srgbClr val="077D16"/>
                </a:solidFill>
              </a:rPr>
              <a:t>Main.fxml</a:t>
            </a:r>
            <a:r>
              <a:rPr dirty="0">
                <a:solidFill>
                  <a:srgbClr val="077D16"/>
                </a:solidFill>
              </a:rPr>
              <a:t>"</a:t>
            </a:r>
            <a:r>
              <a:rPr dirty="0"/>
              <a:t>));</a:t>
            </a:r>
          </a:p>
        </p:txBody>
      </p:sp>
      <p:sp>
        <p:nvSpPr>
          <p:cNvPr id="425" name="Google Shape;92;p8"/>
          <p:cNvSpPr txBox="1">
            <a:spLocks noGrp="1"/>
          </p:cNvSpPr>
          <p:nvPr>
            <p:ph type="sldNum" sz="quarter" idx="4294967295"/>
          </p:nvPr>
        </p:nvSpPr>
        <p:spPr>
          <a:xfrm>
            <a:off x="20572871" y="12813614"/>
            <a:ext cx="534530" cy="52842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398" tIns="91398" rIns="91398" bIns="91398"/>
          <a:lstStyle/>
          <a:p>
            <a:fld id="{86CB4B4D-7CA3-9044-876B-883B54F8677D}" type="slidenum">
              <a:t>69</a:t>
            </a:fld>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Google Shape;59;p4"/>
          <p:cNvSpPr txBox="1">
            <a:spLocks noGrp="1"/>
          </p:cNvSpPr>
          <p:nvPr>
            <p:ph type="title"/>
          </p:nvPr>
        </p:nvSpPr>
        <p:spPr>
          <a:xfrm>
            <a:off x="765750" y="263524"/>
            <a:ext cx="22852500" cy="2022445"/>
          </a:xfrm>
          <a:prstGeom prst="rect">
            <a:avLst/>
          </a:prstGeom>
        </p:spPr>
        <p:txBody>
          <a:bodyPr/>
          <a:lstStyle/>
          <a:p>
            <a:r>
              <a:rPr lang="en-US" dirty="0"/>
              <a:t>A JavaFX Program</a:t>
            </a:r>
            <a:endParaRPr dirty="0"/>
          </a:p>
        </p:txBody>
      </p:sp>
      <p:sp>
        <p:nvSpPr>
          <p:cNvPr id="90" name="Google Shape;60;p4"/>
          <p:cNvSpPr txBox="1">
            <a:spLocks noGrp="1"/>
          </p:cNvSpPr>
          <p:nvPr>
            <p:ph type="body" idx="1"/>
          </p:nvPr>
        </p:nvSpPr>
        <p:spPr>
          <a:xfrm>
            <a:off x="838228" y="2606681"/>
            <a:ext cx="22707546" cy="9823486"/>
          </a:xfrm>
          <a:prstGeom prst="rect">
            <a:avLst/>
          </a:prstGeom>
        </p:spPr>
        <p:txBody>
          <a:bodyPr/>
          <a:lstStyle>
            <a:lvl1pPr marL="750093" indent="-750093">
              <a:spcBef>
                <a:spcPts val="0"/>
              </a:spcBef>
            </a:lvl1pPr>
          </a:lstStyle>
          <a:p>
            <a:r>
              <a:rPr lang="en-US" dirty="0"/>
              <a:t>It consists of Stage, Scene and nodes.</a:t>
            </a:r>
            <a:endParaRPr dirty="0"/>
          </a:p>
        </p:txBody>
      </p:sp>
      <p:sp>
        <p:nvSpPr>
          <p:cNvPr id="91" name="Google Shape;61;p4"/>
          <p:cNvSpPr txBox="1">
            <a:spLocks noGrp="1"/>
          </p:cNvSpPr>
          <p:nvPr>
            <p:ph type="sldNum" sz="quarter" idx="4294967295"/>
          </p:nvPr>
        </p:nvSpPr>
        <p:spPr>
          <a:xfrm>
            <a:off x="20742383" y="12813612"/>
            <a:ext cx="365012" cy="52842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a:t>
            </a:fld>
            <a:endParaRPr/>
          </a:p>
        </p:txBody>
      </p:sp>
      <p:pic>
        <p:nvPicPr>
          <p:cNvPr id="92" name="Image" descr="Image"/>
          <p:cNvPicPr>
            <a:picLocks noChangeAspect="1"/>
          </p:cNvPicPr>
          <p:nvPr/>
        </p:nvPicPr>
        <p:blipFill>
          <a:blip r:embed="rId2"/>
          <a:stretch>
            <a:fillRect/>
          </a:stretch>
        </p:blipFill>
        <p:spPr>
          <a:xfrm>
            <a:off x="3616166" y="4886345"/>
            <a:ext cx="17151668" cy="6661809"/>
          </a:xfrm>
          <a:prstGeom prst="rect">
            <a:avLst/>
          </a:prstGeom>
          <a:ln w="12700">
            <a:miter lim="400000"/>
          </a:ln>
        </p:spPr>
      </p:pic>
    </p:spTree>
    <p:extLst>
      <p:ext uri="{BB962C8B-B14F-4D97-AF65-F5344CB8AC3E}">
        <p14:creationId xmlns:p14="http://schemas.microsoft.com/office/powerpoint/2010/main" val="1493433237"/>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Google Shape;111;p11"/>
          <p:cNvSpPr txBox="1">
            <a:spLocks noGrp="1"/>
          </p:cNvSpPr>
          <p:nvPr>
            <p:ph type="title"/>
          </p:nvPr>
        </p:nvSpPr>
        <p:spPr>
          <a:xfrm>
            <a:off x="765750" y="263524"/>
            <a:ext cx="22852500" cy="2022445"/>
          </a:xfrm>
          <a:prstGeom prst="rect">
            <a:avLst/>
          </a:prstGeom>
        </p:spPr>
        <p:txBody>
          <a:bodyPr/>
          <a:lstStyle/>
          <a:p>
            <a:r>
              <a:rPr lang="en-US" dirty="0"/>
              <a:t>Shapes</a:t>
            </a:r>
            <a:r>
              <a:rPr dirty="0"/>
              <a:t> </a:t>
            </a:r>
            <a:br>
              <a:rPr dirty="0"/>
            </a:br>
            <a:r>
              <a:rPr lang="en-US" sz="4800" dirty="0">
                <a:solidFill>
                  <a:srgbClr val="00B050"/>
                </a:solidFill>
              </a:rPr>
              <a:t>Example</a:t>
            </a:r>
            <a:r>
              <a:rPr sz="4800" dirty="0">
                <a:solidFill>
                  <a:srgbClr val="00B050"/>
                </a:solidFill>
              </a:rPr>
              <a:t> - </a:t>
            </a:r>
            <a:r>
              <a:rPr lang="tr-TR" sz="4800" dirty="0">
                <a:solidFill>
                  <a:srgbClr val="00B050"/>
                </a:solidFill>
              </a:rPr>
              <a:t>14</a:t>
            </a:r>
            <a:endParaRPr sz="4800" dirty="0">
              <a:solidFill>
                <a:srgbClr val="00B050"/>
              </a:solidFill>
            </a:endParaRPr>
          </a:p>
        </p:txBody>
      </p:sp>
      <p:sp>
        <p:nvSpPr>
          <p:cNvPr id="428" name="Google Shape;112;p11"/>
          <p:cNvSpPr txBox="1">
            <a:spLocks noGrp="1"/>
          </p:cNvSpPr>
          <p:nvPr>
            <p:ph type="body" idx="1"/>
          </p:nvPr>
        </p:nvSpPr>
        <p:spPr>
          <a:xfrm>
            <a:off x="838230" y="2606682"/>
            <a:ext cx="22707542" cy="9823485"/>
          </a:xfrm>
          <a:prstGeom prst="rect">
            <a:avLst/>
          </a:prstGeom>
        </p:spPr>
        <p:txBody>
          <a:bodyPr/>
          <a:lstStyle/>
          <a:p>
            <a:pPr marL="0" indent="0" defTabSz="457200">
              <a:spcBef>
                <a:spcPts val="0"/>
              </a:spcBef>
              <a:buClrTx/>
              <a:buSzTx/>
              <a:buFontTx/>
              <a:buNone/>
              <a:defRPr sz="2100">
                <a:latin typeface="Courier New"/>
                <a:ea typeface="Courier New"/>
                <a:cs typeface="Courier New"/>
                <a:sym typeface="Courier New"/>
              </a:defRPr>
            </a:pPr>
            <a:r>
              <a:rPr>
                <a:solidFill>
                  <a:srgbClr val="0033B3"/>
                </a:solidFill>
              </a:rPr>
              <a:t>package </a:t>
            </a:r>
            <a:r>
              <a:t>com.example.deneme4</a:t>
            </a:r>
            <a:r>
              <a:rPr>
                <a:solidFill>
                  <a:srgbClr val="080808"/>
                </a:solidFill>
              </a:rPr>
              <a:t>;</a:t>
            </a:r>
          </a:p>
          <a:p>
            <a:pPr marL="0" indent="0" defTabSz="457200">
              <a:spcBef>
                <a:spcPts val="0"/>
              </a:spcBef>
              <a:buClrTx/>
              <a:buSzTx/>
              <a:buFontTx/>
              <a:buNone/>
              <a:defRPr sz="2100">
                <a:solidFill>
                  <a:srgbClr val="080808"/>
                </a:solidFill>
                <a:latin typeface="Courier New"/>
                <a:ea typeface="Courier New"/>
                <a:cs typeface="Courier New"/>
                <a:sym typeface="Courier New"/>
              </a:defRPr>
            </a:pPr>
            <a:endParaRPr>
              <a:solidFill>
                <a:srgbClr val="080808"/>
              </a:solidFill>
            </a:endParaRPr>
          </a:p>
          <a:p>
            <a:pPr marL="0" indent="0" defTabSz="457200">
              <a:spcBef>
                <a:spcPts val="0"/>
              </a:spcBef>
              <a:buClrTx/>
              <a:buSzTx/>
              <a:buFontTx/>
              <a:buNone/>
              <a:defRPr sz="2100">
                <a:latin typeface="Courier New"/>
                <a:ea typeface="Courier New"/>
                <a:cs typeface="Courier New"/>
                <a:sym typeface="Courier New"/>
              </a:defRPr>
            </a:pPr>
            <a:r>
              <a:rPr>
                <a:solidFill>
                  <a:srgbClr val="0033B3"/>
                </a:solidFill>
              </a:rPr>
              <a:t>import </a:t>
            </a:r>
            <a:r>
              <a:t>javafx.application.Application</a:t>
            </a:r>
            <a:r>
              <a:rPr>
                <a:solidFill>
                  <a:srgbClr val="080808"/>
                </a:solidFill>
              </a:rPr>
              <a:t>;</a:t>
            </a:r>
          </a:p>
          <a:p>
            <a:pPr marL="0" indent="0" defTabSz="457200">
              <a:spcBef>
                <a:spcPts val="0"/>
              </a:spcBef>
              <a:buClrTx/>
              <a:buSzTx/>
              <a:buFontTx/>
              <a:buNone/>
              <a:defRPr sz="2100">
                <a:latin typeface="Courier New"/>
                <a:ea typeface="Courier New"/>
                <a:cs typeface="Courier New"/>
                <a:sym typeface="Courier New"/>
              </a:defRPr>
            </a:pPr>
            <a:r>
              <a:rPr>
                <a:solidFill>
                  <a:srgbClr val="0033B3"/>
                </a:solidFill>
              </a:rPr>
              <a:t>import </a:t>
            </a:r>
            <a:r>
              <a:t>javafx.fxml.FXMLLoader</a:t>
            </a:r>
            <a:r>
              <a:rPr>
                <a:solidFill>
                  <a:srgbClr val="080808"/>
                </a:solidFill>
              </a:rPr>
              <a:t>;</a:t>
            </a:r>
          </a:p>
          <a:p>
            <a:pPr marL="0" indent="0" defTabSz="457200">
              <a:spcBef>
                <a:spcPts val="0"/>
              </a:spcBef>
              <a:buClrTx/>
              <a:buSzTx/>
              <a:buFontTx/>
              <a:buNone/>
              <a:defRPr sz="2100">
                <a:latin typeface="Courier New"/>
                <a:ea typeface="Courier New"/>
                <a:cs typeface="Courier New"/>
                <a:sym typeface="Courier New"/>
              </a:defRPr>
            </a:pPr>
            <a:r>
              <a:rPr>
                <a:solidFill>
                  <a:srgbClr val="0033B3"/>
                </a:solidFill>
              </a:rPr>
              <a:t>import </a:t>
            </a:r>
            <a:r>
              <a:t>javafx.scene.Parent</a:t>
            </a:r>
            <a:r>
              <a:rPr>
                <a:solidFill>
                  <a:srgbClr val="080808"/>
                </a:solidFill>
              </a:rPr>
              <a:t>;</a:t>
            </a:r>
          </a:p>
          <a:p>
            <a:pPr marL="0" indent="0" defTabSz="457200">
              <a:spcBef>
                <a:spcPts val="0"/>
              </a:spcBef>
              <a:buClrTx/>
              <a:buSzTx/>
              <a:buFontTx/>
              <a:buNone/>
              <a:defRPr sz="2100">
                <a:latin typeface="Courier New"/>
                <a:ea typeface="Courier New"/>
                <a:cs typeface="Courier New"/>
                <a:sym typeface="Courier New"/>
              </a:defRPr>
            </a:pPr>
            <a:r>
              <a:rPr>
                <a:solidFill>
                  <a:srgbClr val="0033B3"/>
                </a:solidFill>
              </a:rPr>
              <a:t>import </a:t>
            </a:r>
            <a:r>
              <a:t>javafx.scene.Scene</a:t>
            </a:r>
            <a:r>
              <a:rPr>
                <a:solidFill>
                  <a:srgbClr val="080808"/>
                </a:solidFill>
              </a:rPr>
              <a:t>;</a:t>
            </a:r>
          </a:p>
          <a:p>
            <a:pPr marL="0" indent="0" defTabSz="457200">
              <a:spcBef>
                <a:spcPts val="0"/>
              </a:spcBef>
              <a:buClrTx/>
              <a:buSzTx/>
              <a:buFontTx/>
              <a:buNone/>
              <a:defRPr sz="2100">
                <a:latin typeface="Courier New"/>
                <a:ea typeface="Courier New"/>
                <a:cs typeface="Courier New"/>
                <a:sym typeface="Courier New"/>
              </a:defRPr>
            </a:pPr>
            <a:r>
              <a:rPr>
                <a:solidFill>
                  <a:srgbClr val="0033B3"/>
                </a:solidFill>
              </a:rPr>
              <a:t>import </a:t>
            </a:r>
            <a:r>
              <a:t>javafx.stage.Stage</a:t>
            </a:r>
            <a:r>
              <a:rPr>
                <a:solidFill>
                  <a:srgbClr val="080808"/>
                </a:solidFill>
              </a:rPr>
              <a:t>;</a:t>
            </a:r>
          </a:p>
          <a:p>
            <a:pPr marL="0" indent="0" defTabSz="457200">
              <a:spcBef>
                <a:spcPts val="0"/>
              </a:spcBef>
              <a:buClrTx/>
              <a:buSzTx/>
              <a:buFontTx/>
              <a:buNone/>
              <a:defRPr sz="2100">
                <a:solidFill>
                  <a:srgbClr val="080808"/>
                </a:solidFill>
                <a:latin typeface="Courier New"/>
                <a:ea typeface="Courier New"/>
                <a:cs typeface="Courier New"/>
                <a:sym typeface="Courier New"/>
              </a:defRPr>
            </a:pPr>
            <a:endParaRPr>
              <a:solidFill>
                <a:srgbClr val="080808"/>
              </a:solidFill>
            </a:endParaRPr>
          </a:p>
          <a:p>
            <a:pPr marL="0" indent="0" defTabSz="457200">
              <a:spcBef>
                <a:spcPts val="0"/>
              </a:spcBef>
              <a:buClrTx/>
              <a:buSzTx/>
              <a:buFontTx/>
              <a:buNone/>
              <a:defRPr sz="2100">
                <a:latin typeface="Courier New"/>
                <a:ea typeface="Courier New"/>
                <a:cs typeface="Courier New"/>
                <a:sym typeface="Courier New"/>
              </a:defRPr>
            </a:pPr>
            <a:r>
              <a:rPr>
                <a:solidFill>
                  <a:srgbClr val="0033B3"/>
                </a:solidFill>
              </a:rPr>
              <a:t>import </a:t>
            </a:r>
            <a:r>
              <a:t>java.io.IOException</a:t>
            </a:r>
            <a:r>
              <a:rPr>
                <a:solidFill>
                  <a:srgbClr val="080808"/>
                </a:solidFill>
              </a:rPr>
              <a:t>;</a:t>
            </a:r>
          </a:p>
          <a:p>
            <a:pPr marL="0" indent="0" defTabSz="457200">
              <a:spcBef>
                <a:spcPts val="0"/>
              </a:spcBef>
              <a:buClrTx/>
              <a:buSzTx/>
              <a:buFontTx/>
              <a:buNone/>
              <a:defRPr sz="2100">
                <a:solidFill>
                  <a:srgbClr val="080808"/>
                </a:solidFill>
                <a:latin typeface="Courier New"/>
                <a:ea typeface="Courier New"/>
                <a:cs typeface="Courier New"/>
                <a:sym typeface="Courier New"/>
              </a:defRPr>
            </a:pPr>
            <a:endParaRPr>
              <a:solidFill>
                <a:srgbClr val="080808"/>
              </a:solidFill>
            </a:endParaRPr>
          </a:p>
          <a:p>
            <a:pPr marL="0" indent="0" defTabSz="457200">
              <a:spcBef>
                <a:spcPts val="0"/>
              </a:spcBef>
              <a:buClrTx/>
              <a:buSzTx/>
              <a:buFontTx/>
              <a:buNone/>
              <a:defRPr sz="2100">
                <a:latin typeface="Courier New"/>
                <a:ea typeface="Courier New"/>
                <a:cs typeface="Courier New"/>
                <a:sym typeface="Courier New"/>
              </a:defRPr>
            </a:pPr>
            <a:r>
              <a:rPr>
                <a:solidFill>
                  <a:srgbClr val="0033B3"/>
                </a:solidFill>
              </a:rPr>
              <a:t>public class </a:t>
            </a:r>
            <a:r>
              <a:t>HelloApplication </a:t>
            </a:r>
            <a:r>
              <a:rPr>
                <a:solidFill>
                  <a:srgbClr val="0033B3"/>
                </a:solidFill>
              </a:rPr>
              <a:t>extends </a:t>
            </a:r>
            <a:r>
              <a:t>Application </a:t>
            </a:r>
            <a:r>
              <a:rPr>
                <a:solidFill>
                  <a:srgbClr val="080808"/>
                </a:solidFill>
              </a:rPr>
              <a:t>{</a:t>
            </a:r>
          </a:p>
          <a:p>
            <a:pPr marL="0" indent="0" defTabSz="457200">
              <a:spcBef>
                <a:spcPts val="0"/>
              </a:spcBef>
              <a:buClrTx/>
              <a:buSzTx/>
              <a:buFontTx/>
              <a:buNone/>
              <a:defRPr sz="2100">
                <a:solidFill>
                  <a:srgbClr val="9E880C"/>
                </a:solidFill>
                <a:latin typeface="Courier New"/>
                <a:ea typeface="Courier New"/>
                <a:cs typeface="Courier New"/>
                <a:sym typeface="Courier New"/>
              </a:defRPr>
            </a:pPr>
            <a:r>
              <a:rPr>
                <a:solidFill>
                  <a:srgbClr val="080808"/>
                </a:solidFill>
              </a:rPr>
              <a:t>    </a:t>
            </a:r>
            <a:r>
              <a:t>@Override</a:t>
            </a:r>
          </a:p>
          <a:p>
            <a:pPr marL="0" indent="0" defTabSz="457200">
              <a:spcBef>
                <a:spcPts val="0"/>
              </a:spcBef>
              <a:buClrTx/>
              <a:buSzTx/>
              <a:buFontTx/>
              <a:buNone/>
              <a:defRPr sz="2100">
                <a:solidFill>
                  <a:srgbClr val="0033B3"/>
                </a:solidFill>
                <a:latin typeface="Courier New"/>
                <a:ea typeface="Courier New"/>
                <a:cs typeface="Courier New"/>
                <a:sym typeface="Courier New"/>
              </a:defRPr>
            </a:pPr>
            <a:r>
              <a:rPr>
                <a:solidFill>
                  <a:srgbClr val="9E880C"/>
                </a:solidFill>
              </a:rPr>
              <a:t>    </a:t>
            </a:r>
            <a:r>
              <a:t>public void </a:t>
            </a:r>
            <a:r>
              <a:rPr>
                <a:solidFill>
                  <a:srgbClr val="00627A"/>
                </a:solidFill>
              </a:rPr>
              <a:t>start</a:t>
            </a:r>
            <a:r>
              <a:rPr>
                <a:solidFill>
                  <a:srgbClr val="080808"/>
                </a:solidFill>
              </a:rPr>
              <a:t>(</a:t>
            </a:r>
            <a:r>
              <a:rPr>
                <a:solidFill>
                  <a:srgbClr val="000000"/>
                </a:solidFill>
              </a:rPr>
              <a:t>Stage </a:t>
            </a:r>
            <a:r>
              <a:rPr>
                <a:solidFill>
                  <a:srgbClr val="080808"/>
                </a:solidFill>
              </a:rPr>
              <a:t>stage) </a:t>
            </a:r>
            <a:r>
              <a:t>throws </a:t>
            </a:r>
            <a:r>
              <a:rPr>
                <a:solidFill>
                  <a:srgbClr val="000000"/>
                </a:solidFill>
              </a:rPr>
              <a:t>Exception </a:t>
            </a:r>
            <a:r>
              <a:rPr>
                <a:solidFill>
                  <a:srgbClr val="080808"/>
                </a:solidFill>
              </a:rPr>
              <a:t>{</a:t>
            </a:r>
          </a:p>
          <a:p>
            <a:pPr marL="0" indent="0" defTabSz="457200">
              <a:spcBef>
                <a:spcPts val="0"/>
              </a:spcBef>
              <a:buClrTx/>
              <a:buSzTx/>
              <a:buFontTx/>
              <a:buNone/>
              <a:defRPr sz="2100">
                <a:solidFill>
                  <a:srgbClr val="080808"/>
                </a:solidFill>
                <a:latin typeface="Courier New"/>
                <a:ea typeface="Courier New"/>
                <a:cs typeface="Courier New"/>
                <a:sym typeface="Courier New"/>
              </a:defRPr>
            </a:pPr>
            <a:r>
              <a:t>        </a:t>
            </a:r>
            <a:r>
              <a:rPr>
                <a:solidFill>
                  <a:srgbClr val="0033B3"/>
                </a:solidFill>
              </a:rPr>
              <a:t>try </a:t>
            </a:r>
            <a:r>
              <a:t>{</a:t>
            </a:r>
          </a:p>
          <a:p>
            <a:pPr marL="0" indent="0" defTabSz="457200">
              <a:spcBef>
                <a:spcPts val="0"/>
              </a:spcBef>
              <a:buClrTx/>
              <a:buSzTx/>
              <a:buFontTx/>
              <a:buNone/>
              <a:defRPr sz="2100">
                <a:solidFill>
                  <a:srgbClr val="080808"/>
                </a:solidFill>
                <a:latin typeface="Courier New"/>
                <a:ea typeface="Courier New"/>
                <a:cs typeface="Courier New"/>
                <a:sym typeface="Courier New"/>
              </a:defRPr>
            </a:pPr>
            <a:r>
              <a:t>            </a:t>
            </a:r>
            <a:r>
              <a:rPr>
                <a:solidFill>
                  <a:srgbClr val="000000"/>
                </a:solidFill>
              </a:rPr>
              <a:t>Parent root </a:t>
            </a:r>
            <a:r>
              <a:t>= </a:t>
            </a:r>
            <a:r>
              <a:rPr>
                <a:solidFill>
                  <a:srgbClr val="000000"/>
                </a:solidFill>
              </a:rPr>
              <a:t>FXMLLoader</a:t>
            </a:r>
            <a:r>
              <a:t>.</a:t>
            </a:r>
            <a:r>
              <a:rPr i="1"/>
              <a:t>load</a:t>
            </a:r>
            <a:r>
              <a:t>(getClass().getResource(</a:t>
            </a:r>
            <a:r>
              <a:rPr>
                <a:solidFill>
                  <a:srgbClr val="077D16"/>
                </a:solidFill>
              </a:rPr>
              <a:t>"Main.fxml"</a:t>
            </a:r>
            <a:r>
              <a:t>));</a:t>
            </a:r>
          </a:p>
          <a:p>
            <a:pPr marL="0" indent="0" defTabSz="457200">
              <a:spcBef>
                <a:spcPts val="0"/>
              </a:spcBef>
              <a:buClrTx/>
              <a:buSzTx/>
              <a:buFontTx/>
              <a:buNone/>
              <a:defRPr sz="2100">
                <a:solidFill>
                  <a:srgbClr val="080808"/>
                </a:solidFill>
                <a:latin typeface="Courier New"/>
                <a:ea typeface="Courier New"/>
                <a:cs typeface="Courier New"/>
                <a:sym typeface="Courier New"/>
              </a:defRPr>
            </a:pPr>
            <a:r>
              <a:t>            </a:t>
            </a:r>
            <a:r>
              <a:rPr>
                <a:solidFill>
                  <a:srgbClr val="000000"/>
                </a:solidFill>
              </a:rPr>
              <a:t>Scene scene </a:t>
            </a:r>
            <a:r>
              <a:t>= </a:t>
            </a:r>
            <a:r>
              <a:rPr>
                <a:solidFill>
                  <a:srgbClr val="0033B3"/>
                </a:solidFill>
              </a:rPr>
              <a:t>new </a:t>
            </a:r>
            <a:r>
              <a:t>Scene(</a:t>
            </a:r>
            <a:r>
              <a:rPr>
                <a:solidFill>
                  <a:srgbClr val="000000"/>
                </a:solidFill>
              </a:rPr>
              <a:t>root</a:t>
            </a:r>
            <a:r>
              <a:t>);</a:t>
            </a:r>
          </a:p>
          <a:p>
            <a:pPr marL="0" indent="0" defTabSz="457200">
              <a:spcBef>
                <a:spcPts val="0"/>
              </a:spcBef>
              <a:buClrTx/>
              <a:buSzTx/>
              <a:buFontTx/>
              <a:buNone/>
              <a:defRPr sz="2100">
                <a:solidFill>
                  <a:srgbClr val="080808"/>
                </a:solidFill>
                <a:latin typeface="Courier New"/>
                <a:ea typeface="Courier New"/>
                <a:cs typeface="Courier New"/>
                <a:sym typeface="Courier New"/>
              </a:defRPr>
            </a:pPr>
            <a:r>
              <a:t>            stage.setTitle(</a:t>
            </a:r>
            <a:r>
              <a:rPr>
                <a:solidFill>
                  <a:srgbClr val="077D16"/>
                </a:solidFill>
              </a:rPr>
              <a:t>"MERHABA ARKADAŞLAR!"</a:t>
            </a:r>
            <a:r>
              <a:t>);</a:t>
            </a:r>
          </a:p>
          <a:p>
            <a:pPr marL="0" indent="0" defTabSz="457200">
              <a:spcBef>
                <a:spcPts val="0"/>
              </a:spcBef>
              <a:buClrTx/>
              <a:buSzTx/>
              <a:buFontTx/>
              <a:buNone/>
              <a:defRPr sz="2100">
                <a:solidFill>
                  <a:srgbClr val="080808"/>
                </a:solidFill>
                <a:latin typeface="Courier New"/>
                <a:ea typeface="Courier New"/>
                <a:cs typeface="Courier New"/>
                <a:sym typeface="Courier New"/>
              </a:defRPr>
            </a:pPr>
            <a:r>
              <a:t>            stage.setScene(</a:t>
            </a:r>
            <a:r>
              <a:rPr>
                <a:solidFill>
                  <a:srgbClr val="000000"/>
                </a:solidFill>
              </a:rPr>
              <a:t>scene</a:t>
            </a:r>
            <a:r>
              <a:t>);</a:t>
            </a:r>
          </a:p>
          <a:p>
            <a:pPr marL="0" indent="0" defTabSz="457200">
              <a:spcBef>
                <a:spcPts val="0"/>
              </a:spcBef>
              <a:buClrTx/>
              <a:buSzTx/>
              <a:buFontTx/>
              <a:buNone/>
              <a:defRPr sz="2100">
                <a:solidFill>
                  <a:srgbClr val="080808"/>
                </a:solidFill>
                <a:latin typeface="Courier New"/>
                <a:ea typeface="Courier New"/>
                <a:cs typeface="Courier New"/>
                <a:sym typeface="Courier New"/>
              </a:defRPr>
            </a:pPr>
            <a:r>
              <a:t>            stage.show();</a:t>
            </a:r>
          </a:p>
          <a:p>
            <a:pPr marL="0" indent="0" defTabSz="457200">
              <a:spcBef>
                <a:spcPts val="0"/>
              </a:spcBef>
              <a:buClrTx/>
              <a:buSzTx/>
              <a:buFontTx/>
              <a:buNone/>
              <a:defRPr sz="2100">
                <a:solidFill>
                  <a:srgbClr val="080808"/>
                </a:solidFill>
                <a:latin typeface="Courier New"/>
                <a:ea typeface="Courier New"/>
                <a:cs typeface="Courier New"/>
                <a:sym typeface="Courier New"/>
              </a:defRPr>
            </a:pPr>
            <a:r>
              <a:t>        }  </a:t>
            </a:r>
            <a:r>
              <a:rPr>
                <a:solidFill>
                  <a:srgbClr val="0033B3"/>
                </a:solidFill>
              </a:rPr>
              <a:t>catch </a:t>
            </a:r>
            <a:r>
              <a:t>(</a:t>
            </a:r>
            <a:r>
              <a:rPr>
                <a:solidFill>
                  <a:srgbClr val="000000"/>
                </a:solidFill>
              </a:rPr>
              <a:t>Exception </a:t>
            </a:r>
            <a:r>
              <a:t>e){</a:t>
            </a:r>
          </a:p>
          <a:p>
            <a:pPr marL="0" indent="0" defTabSz="457200">
              <a:spcBef>
                <a:spcPts val="0"/>
              </a:spcBef>
              <a:buClrTx/>
              <a:buSzTx/>
              <a:buFontTx/>
              <a:buNone/>
              <a:defRPr sz="2100">
                <a:solidFill>
                  <a:srgbClr val="080808"/>
                </a:solidFill>
                <a:latin typeface="Courier New"/>
                <a:ea typeface="Courier New"/>
                <a:cs typeface="Courier New"/>
                <a:sym typeface="Courier New"/>
              </a:defRPr>
            </a:pPr>
            <a:r>
              <a:t>            e.printStackTrace();}</a:t>
            </a:r>
          </a:p>
          <a:p>
            <a:pPr marL="0" indent="0" defTabSz="457200">
              <a:spcBef>
                <a:spcPts val="0"/>
              </a:spcBef>
              <a:buClrTx/>
              <a:buSzTx/>
              <a:buFontTx/>
              <a:buNone/>
              <a:defRPr sz="2100">
                <a:solidFill>
                  <a:srgbClr val="080808"/>
                </a:solidFill>
                <a:latin typeface="Courier New"/>
                <a:ea typeface="Courier New"/>
                <a:cs typeface="Courier New"/>
                <a:sym typeface="Courier New"/>
              </a:defRPr>
            </a:pPr>
            <a:r>
              <a:t>        }</a:t>
            </a:r>
          </a:p>
          <a:p>
            <a:pPr marL="0" indent="0" defTabSz="457200">
              <a:spcBef>
                <a:spcPts val="0"/>
              </a:spcBef>
              <a:buClrTx/>
              <a:buSzTx/>
              <a:buFontTx/>
              <a:buNone/>
              <a:defRPr sz="2100">
                <a:solidFill>
                  <a:srgbClr val="080808"/>
                </a:solidFill>
                <a:latin typeface="Courier New"/>
                <a:ea typeface="Courier New"/>
                <a:cs typeface="Courier New"/>
                <a:sym typeface="Courier New"/>
              </a:defRPr>
            </a:pPr>
            <a:endParaRPr/>
          </a:p>
          <a:p>
            <a:pPr marL="0" indent="0" defTabSz="457200">
              <a:spcBef>
                <a:spcPts val="0"/>
              </a:spcBef>
              <a:buClrTx/>
              <a:buSzTx/>
              <a:buFontTx/>
              <a:buNone/>
              <a:defRPr sz="2100">
                <a:solidFill>
                  <a:srgbClr val="080808"/>
                </a:solidFill>
                <a:latin typeface="Courier New"/>
                <a:ea typeface="Courier New"/>
                <a:cs typeface="Courier New"/>
                <a:sym typeface="Courier New"/>
              </a:defRPr>
            </a:pPr>
            <a:endParaRPr/>
          </a:p>
          <a:p>
            <a:pPr marL="0" indent="0" defTabSz="457200">
              <a:spcBef>
                <a:spcPts val="0"/>
              </a:spcBef>
              <a:buClrTx/>
              <a:buSzTx/>
              <a:buFontTx/>
              <a:buNone/>
              <a:defRPr sz="2100">
                <a:solidFill>
                  <a:srgbClr val="0033B3"/>
                </a:solidFill>
                <a:latin typeface="Courier New"/>
                <a:ea typeface="Courier New"/>
                <a:cs typeface="Courier New"/>
                <a:sym typeface="Courier New"/>
              </a:defRPr>
            </a:pPr>
            <a:r>
              <a:rPr>
                <a:solidFill>
                  <a:srgbClr val="080808"/>
                </a:solidFill>
              </a:rPr>
              <a:t>    </a:t>
            </a:r>
            <a:r>
              <a:t>public static void </a:t>
            </a:r>
            <a:r>
              <a:rPr>
                <a:solidFill>
                  <a:srgbClr val="00627A"/>
                </a:solidFill>
              </a:rPr>
              <a:t>main</a:t>
            </a:r>
            <a:r>
              <a:rPr>
                <a:solidFill>
                  <a:srgbClr val="080808"/>
                </a:solidFill>
              </a:rPr>
              <a:t>(</a:t>
            </a:r>
            <a:r>
              <a:rPr>
                <a:solidFill>
                  <a:srgbClr val="000000"/>
                </a:solidFill>
              </a:rPr>
              <a:t>String</a:t>
            </a:r>
            <a:r>
              <a:rPr>
                <a:solidFill>
                  <a:srgbClr val="080808"/>
                </a:solidFill>
              </a:rPr>
              <a:t>[] args) {</a:t>
            </a:r>
          </a:p>
          <a:p>
            <a:pPr marL="0" indent="0" defTabSz="457200">
              <a:spcBef>
                <a:spcPts val="0"/>
              </a:spcBef>
              <a:buClrTx/>
              <a:buSzTx/>
              <a:buFontTx/>
              <a:buNone/>
              <a:defRPr sz="2100">
                <a:solidFill>
                  <a:srgbClr val="080808"/>
                </a:solidFill>
                <a:latin typeface="Courier New"/>
                <a:ea typeface="Courier New"/>
                <a:cs typeface="Courier New"/>
                <a:sym typeface="Courier New"/>
              </a:defRPr>
            </a:pPr>
            <a:r>
              <a:t>        </a:t>
            </a:r>
            <a:r>
              <a:rPr i="1"/>
              <a:t>launch</a:t>
            </a:r>
            <a:r>
              <a:t>();</a:t>
            </a:r>
          </a:p>
          <a:p>
            <a:pPr marL="0" indent="0" defTabSz="457200">
              <a:spcBef>
                <a:spcPts val="0"/>
              </a:spcBef>
              <a:buClrTx/>
              <a:buSzTx/>
              <a:buFontTx/>
              <a:buNone/>
              <a:defRPr sz="2100">
                <a:solidFill>
                  <a:srgbClr val="080808"/>
                </a:solidFill>
                <a:latin typeface="Courier New"/>
                <a:ea typeface="Courier New"/>
                <a:cs typeface="Courier New"/>
                <a:sym typeface="Courier New"/>
              </a:defRPr>
            </a:pPr>
            <a:r>
              <a:t>    }</a:t>
            </a:r>
          </a:p>
          <a:p>
            <a:pPr marL="0" indent="0" defTabSz="457200">
              <a:spcBef>
                <a:spcPts val="0"/>
              </a:spcBef>
              <a:buClrTx/>
              <a:buSzTx/>
              <a:buFontTx/>
              <a:buNone/>
              <a:defRPr sz="2100">
                <a:solidFill>
                  <a:srgbClr val="080808"/>
                </a:solidFill>
                <a:latin typeface="Courier New"/>
                <a:ea typeface="Courier New"/>
                <a:cs typeface="Courier New"/>
                <a:sym typeface="Courier New"/>
              </a:defRPr>
            </a:pPr>
            <a:r>
              <a:t>}</a:t>
            </a:r>
          </a:p>
        </p:txBody>
      </p:sp>
      <p:sp>
        <p:nvSpPr>
          <p:cNvPr id="429" name="Google Shape;113;p11"/>
          <p:cNvSpPr txBox="1">
            <a:spLocks noGrp="1"/>
          </p:cNvSpPr>
          <p:nvPr>
            <p:ph type="sldNum" sz="quarter" idx="4294967295"/>
          </p:nvPr>
        </p:nvSpPr>
        <p:spPr>
          <a:xfrm>
            <a:off x="20572871" y="12813614"/>
            <a:ext cx="534530" cy="52842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398" tIns="91398" rIns="91398" bIns="91398"/>
          <a:lstStyle/>
          <a:p>
            <a:fld id="{86CB4B4D-7CA3-9044-876B-883B54F8677D}" type="slidenum">
              <a:t>70</a:t>
            </a:fld>
            <a:endParaRP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Google Shape;111;p11"/>
          <p:cNvSpPr txBox="1">
            <a:spLocks noGrp="1"/>
          </p:cNvSpPr>
          <p:nvPr>
            <p:ph type="title"/>
          </p:nvPr>
        </p:nvSpPr>
        <p:spPr>
          <a:xfrm>
            <a:off x="765750" y="263524"/>
            <a:ext cx="22852500" cy="2022445"/>
          </a:xfrm>
          <a:prstGeom prst="rect">
            <a:avLst/>
          </a:prstGeom>
        </p:spPr>
        <p:txBody>
          <a:bodyPr/>
          <a:lstStyle/>
          <a:p>
            <a:r>
              <a:rPr lang="en-US" dirty="0"/>
              <a:t>Shapes</a:t>
            </a:r>
            <a:r>
              <a:rPr dirty="0"/>
              <a:t> </a:t>
            </a:r>
            <a:br>
              <a:rPr dirty="0"/>
            </a:br>
            <a:r>
              <a:rPr lang="en-US" sz="4800" dirty="0">
                <a:solidFill>
                  <a:srgbClr val="00B050"/>
                </a:solidFill>
              </a:rPr>
              <a:t>Example</a:t>
            </a:r>
            <a:r>
              <a:rPr sz="4800" dirty="0">
                <a:solidFill>
                  <a:srgbClr val="00B050"/>
                </a:solidFill>
              </a:rPr>
              <a:t> - </a:t>
            </a:r>
            <a:r>
              <a:rPr lang="tr-TR" sz="4800" dirty="0">
                <a:solidFill>
                  <a:srgbClr val="00B050"/>
                </a:solidFill>
              </a:rPr>
              <a:t>14</a:t>
            </a:r>
            <a:endParaRPr sz="4800" dirty="0">
              <a:solidFill>
                <a:srgbClr val="00B050"/>
              </a:solidFill>
            </a:endParaRPr>
          </a:p>
        </p:txBody>
      </p:sp>
      <p:sp>
        <p:nvSpPr>
          <p:cNvPr id="432" name="Google Shape;112;p11"/>
          <p:cNvSpPr txBox="1">
            <a:spLocks noGrp="1"/>
          </p:cNvSpPr>
          <p:nvPr>
            <p:ph type="body" idx="1"/>
          </p:nvPr>
        </p:nvSpPr>
        <p:spPr>
          <a:xfrm>
            <a:off x="838230" y="2606682"/>
            <a:ext cx="22707542" cy="9823485"/>
          </a:xfrm>
          <a:prstGeom prst="rect">
            <a:avLst/>
          </a:prstGeom>
        </p:spPr>
        <p:txBody>
          <a:bodyPr/>
          <a:lstStyle/>
          <a:p>
            <a:pPr marL="0" indent="0" defTabSz="457200">
              <a:spcBef>
                <a:spcPts val="0"/>
              </a:spcBef>
              <a:buClrTx/>
              <a:buSzTx/>
              <a:buFontTx/>
              <a:buNone/>
              <a:defRPr sz="1900">
                <a:latin typeface="Courier New"/>
                <a:ea typeface="Courier New"/>
                <a:cs typeface="Courier New"/>
                <a:sym typeface="Courier New"/>
              </a:defRPr>
            </a:pPr>
            <a:r>
              <a:rPr dirty="0">
                <a:solidFill>
                  <a:srgbClr val="0033B3"/>
                </a:solidFill>
              </a:rPr>
              <a:t>package </a:t>
            </a:r>
            <a:r>
              <a:rPr dirty="0"/>
              <a:t>com.example.deneme4</a:t>
            </a:r>
            <a:r>
              <a:rPr dirty="0">
                <a:solidFill>
                  <a:srgbClr val="080808"/>
                </a:solidFill>
              </a:rPr>
              <a:t>;</a:t>
            </a:r>
          </a:p>
          <a:p>
            <a:pPr marL="0" indent="0" defTabSz="457200">
              <a:spcBef>
                <a:spcPts val="0"/>
              </a:spcBef>
              <a:buClrTx/>
              <a:buSzTx/>
              <a:buFontTx/>
              <a:buNone/>
              <a:defRPr sz="1900">
                <a:solidFill>
                  <a:srgbClr val="080808"/>
                </a:solidFill>
                <a:latin typeface="Courier New"/>
                <a:ea typeface="Courier New"/>
                <a:cs typeface="Courier New"/>
                <a:sym typeface="Courier New"/>
              </a:defRPr>
            </a:pPr>
            <a:endParaRPr dirty="0">
              <a:solidFill>
                <a:srgbClr val="080808"/>
              </a:solidFill>
            </a:endParaRPr>
          </a:p>
          <a:p>
            <a:pPr marL="0" indent="0" defTabSz="457200">
              <a:spcBef>
                <a:spcPts val="0"/>
              </a:spcBef>
              <a:buClrTx/>
              <a:buSzTx/>
              <a:buFontTx/>
              <a:buNone/>
              <a:defRPr sz="1900">
                <a:latin typeface="Courier New"/>
                <a:ea typeface="Courier New"/>
                <a:cs typeface="Courier New"/>
                <a:sym typeface="Courier New"/>
              </a:defRPr>
            </a:pPr>
            <a:r>
              <a:rPr dirty="0">
                <a:solidFill>
                  <a:srgbClr val="0033B3"/>
                </a:solidFill>
              </a:rPr>
              <a:t>import </a:t>
            </a:r>
            <a:r>
              <a:rPr dirty="0" err="1"/>
              <a:t>javafx.event.ActionEvent</a:t>
            </a:r>
            <a:r>
              <a:rPr dirty="0">
                <a:solidFill>
                  <a:srgbClr val="080808"/>
                </a:solidFill>
              </a:rPr>
              <a:t>;</a:t>
            </a:r>
          </a:p>
          <a:p>
            <a:pPr marL="0" indent="0" defTabSz="457200">
              <a:spcBef>
                <a:spcPts val="0"/>
              </a:spcBef>
              <a:buClrTx/>
              <a:buSzTx/>
              <a:buFontTx/>
              <a:buNone/>
              <a:defRPr sz="1900">
                <a:latin typeface="Courier New"/>
                <a:ea typeface="Courier New"/>
                <a:cs typeface="Courier New"/>
                <a:sym typeface="Courier New"/>
              </a:defRPr>
            </a:pPr>
            <a:r>
              <a:rPr dirty="0">
                <a:solidFill>
                  <a:srgbClr val="0033B3"/>
                </a:solidFill>
              </a:rPr>
              <a:t>import </a:t>
            </a:r>
            <a:r>
              <a:rPr dirty="0" err="1"/>
              <a:t>javafx.fxml.</a:t>
            </a:r>
            <a:r>
              <a:rPr dirty="0" err="1">
                <a:solidFill>
                  <a:srgbClr val="9E880C"/>
                </a:solidFill>
              </a:rPr>
              <a:t>FXML</a:t>
            </a:r>
            <a:r>
              <a:rPr dirty="0">
                <a:solidFill>
                  <a:srgbClr val="080808"/>
                </a:solidFill>
              </a:rPr>
              <a:t>;</a:t>
            </a:r>
          </a:p>
          <a:p>
            <a:pPr marL="0" indent="0" defTabSz="457200">
              <a:spcBef>
                <a:spcPts val="0"/>
              </a:spcBef>
              <a:buClrTx/>
              <a:buSzTx/>
              <a:buFontTx/>
              <a:buNone/>
              <a:defRPr sz="1900">
                <a:latin typeface="Courier New"/>
                <a:ea typeface="Courier New"/>
                <a:cs typeface="Courier New"/>
                <a:sym typeface="Courier New"/>
              </a:defRPr>
            </a:pPr>
            <a:r>
              <a:rPr dirty="0">
                <a:solidFill>
                  <a:srgbClr val="0033B3"/>
                </a:solidFill>
              </a:rPr>
              <a:t>import </a:t>
            </a:r>
            <a:r>
              <a:rPr dirty="0" err="1"/>
              <a:t>javafx.scene.shape.Circle</a:t>
            </a:r>
            <a:r>
              <a:rPr dirty="0">
                <a:solidFill>
                  <a:srgbClr val="080808"/>
                </a:solidFill>
              </a:rPr>
              <a:t>;</a:t>
            </a:r>
          </a:p>
          <a:p>
            <a:pPr marL="0" indent="0" defTabSz="457200">
              <a:spcBef>
                <a:spcPts val="0"/>
              </a:spcBef>
              <a:buClrTx/>
              <a:buSzTx/>
              <a:buFontTx/>
              <a:buNone/>
              <a:defRPr sz="1900">
                <a:solidFill>
                  <a:srgbClr val="080808"/>
                </a:solidFill>
                <a:latin typeface="Courier New"/>
                <a:ea typeface="Courier New"/>
                <a:cs typeface="Courier New"/>
                <a:sym typeface="Courier New"/>
              </a:defRPr>
            </a:pPr>
            <a:endParaRPr dirty="0">
              <a:solidFill>
                <a:srgbClr val="080808"/>
              </a:solidFill>
            </a:endParaRPr>
          </a:p>
          <a:p>
            <a:pPr marL="0" indent="0" defTabSz="457200">
              <a:spcBef>
                <a:spcPts val="0"/>
              </a:spcBef>
              <a:buClrTx/>
              <a:buSzTx/>
              <a:buFontTx/>
              <a:buNone/>
              <a:defRPr sz="1900">
                <a:solidFill>
                  <a:srgbClr val="0033B3"/>
                </a:solidFill>
                <a:latin typeface="Courier New"/>
                <a:ea typeface="Courier New"/>
                <a:cs typeface="Courier New"/>
                <a:sym typeface="Courier New"/>
              </a:defRPr>
            </a:pPr>
            <a:r>
              <a:rPr dirty="0"/>
              <a:t>public class </a:t>
            </a:r>
            <a:r>
              <a:rPr dirty="0">
                <a:solidFill>
                  <a:srgbClr val="000000"/>
                </a:solidFill>
              </a:rPr>
              <a:t>Controller </a:t>
            </a:r>
            <a:r>
              <a:rPr dirty="0">
                <a:solidFill>
                  <a:srgbClr val="080808"/>
                </a:solidFill>
              </a:rPr>
              <a:t>{</a:t>
            </a:r>
          </a:p>
          <a:p>
            <a:pPr marL="0" indent="0" defTabSz="457200">
              <a:spcBef>
                <a:spcPts val="0"/>
              </a:spcBef>
              <a:buClrTx/>
              <a:buSzTx/>
              <a:buFontTx/>
              <a:buNone/>
              <a:defRPr sz="1900">
                <a:solidFill>
                  <a:srgbClr val="9E880C"/>
                </a:solidFill>
                <a:latin typeface="Courier New"/>
                <a:ea typeface="Courier New"/>
                <a:cs typeface="Courier New"/>
                <a:sym typeface="Courier New"/>
              </a:defRPr>
            </a:pPr>
            <a:r>
              <a:rPr dirty="0">
                <a:solidFill>
                  <a:srgbClr val="080808"/>
                </a:solidFill>
              </a:rPr>
              <a:t>    </a:t>
            </a:r>
            <a:r>
              <a:rPr dirty="0"/>
              <a:t>@FXML</a:t>
            </a:r>
          </a:p>
          <a:p>
            <a:pPr marL="0" indent="0" defTabSz="457200">
              <a:spcBef>
                <a:spcPts val="0"/>
              </a:spcBef>
              <a:buClrTx/>
              <a:buSzTx/>
              <a:buFontTx/>
              <a:buNone/>
              <a:defRPr sz="1900">
                <a:solidFill>
                  <a:srgbClr val="0033B3"/>
                </a:solidFill>
                <a:latin typeface="Courier New"/>
                <a:ea typeface="Courier New"/>
                <a:cs typeface="Courier New"/>
                <a:sym typeface="Courier New"/>
              </a:defRPr>
            </a:pPr>
            <a:r>
              <a:rPr dirty="0">
                <a:solidFill>
                  <a:srgbClr val="9E880C"/>
                </a:solidFill>
              </a:rPr>
              <a:t>    </a:t>
            </a:r>
            <a:r>
              <a:rPr dirty="0"/>
              <a:t>private </a:t>
            </a:r>
            <a:r>
              <a:rPr dirty="0">
                <a:solidFill>
                  <a:srgbClr val="000000"/>
                </a:solidFill>
              </a:rPr>
              <a:t>Circle </a:t>
            </a:r>
            <a:r>
              <a:rPr dirty="0" err="1">
                <a:solidFill>
                  <a:srgbClr val="872094"/>
                </a:solidFill>
              </a:rPr>
              <a:t>daire</a:t>
            </a:r>
            <a:r>
              <a:rPr dirty="0">
                <a:solidFill>
                  <a:srgbClr val="080808"/>
                </a:solidFill>
              </a:rPr>
              <a:t>;</a:t>
            </a:r>
          </a:p>
          <a:p>
            <a:pPr marL="0" indent="0" defTabSz="457200">
              <a:spcBef>
                <a:spcPts val="0"/>
              </a:spcBef>
              <a:buClrTx/>
              <a:buSzTx/>
              <a:buFontTx/>
              <a:buNone/>
              <a:defRPr sz="1900">
                <a:solidFill>
                  <a:srgbClr val="0033B3"/>
                </a:solidFill>
                <a:latin typeface="Courier New"/>
                <a:ea typeface="Courier New"/>
                <a:cs typeface="Courier New"/>
                <a:sym typeface="Courier New"/>
              </a:defRPr>
            </a:pPr>
            <a:r>
              <a:rPr dirty="0">
                <a:solidFill>
                  <a:srgbClr val="080808"/>
                </a:solidFill>
              </a:rPr>
              <a:t>    </a:t>
            </a:r>
            <a:r>
              <a:rPr dirty="0"/>
              <a:t>private double </a:t>
            </a:r>
            <a:r>
              <a:rPr dirty="0">
                <a:solidFill>
                  <a:srgbClr val="872094"/>
                </a:solidFill>
              </a:rPr>
              <a:t>x</a:t>
            </a:r>
            <a:r>
              <a:rPr dirty="0">
                <a:solidFill>
                  <a:srgbClr val="080808"/>
                </a:solidFill>
              </a:rPr>
              <a:t>;</a:t>
            </a:r>
          </a:p>
          <a:p>
            <a:pPr marL="0" indent="0" defTabSz="457200">
              <a:spcBef>
                <a:spcPts val="0"/>
              </a:spcBef>
              <a:buClrTx/>
              <a:buSzTx/>
              <a:buFontTx/>
              <a:buNone/>
              <a:defRPr sz="1900">
                <a:solidFill>
                  <a:srgbClr val="0033B3"/>
                </a:solidFill>
                <a:latin typeface="Courier New"/>
                <a:ea typeface="Courier New"/>
                <a:cs typeface="Courier New"/>
                <a:sym typeface="Courier New"/>
              </a:defRPr>
            </a:pPr>
            <a:r>
              <a:rPr dirty="0">
                <a:solidFill>
                  <a:srgbClr val="080808"/>
                </a:solidFill>
              </a:rPr>
              <a:t>    </a:t>
            </a:r>
            <a:r>
              <a:rPr dirty="0"/>
              <a:t>private double </a:t>
            </a:r>
            <a:r>
              <a:rPr dirty="0">
                <a:solidFill>
                  <a:srgbClr val="872094"/>
                </a:solidFill>
              </a:rPr>
              <a:t>y</a:t>
            </a:r>
            <a:r>
              <a:rPr dirty="0">
                <a:solidFill>
                  <a:srgbClr val="080808"/>
                </a:solidFill>
              </a:rPr>
              <a:t>;</a:t>
            </a:r>
          </a:p>
          <a:p>
            <a:pPr marL="0" indent="0" defTabSz="457200">
              <a:spcBef>
                <a:spcPts val="0"/>
              </a:spcBef>
              <a:buClrTx/>
              <a:buSzTx/>
              <a:buFontTx/>
              <a:buNone/>
              <a:defRPr sz="1900">
                <a:solidFill>
                  <a:srgbClr val="080808"/>
                </a:solidFill>
                <a:latin typeface="Courier New"/>
                <a:ea typeface="Courier New"/>
                <a:cs typeface="Courier New"/>
                <a:sym typeface="Courier New"/>
              </a:defRPr>
            </a:pPr>
            <a:endParaRPr dirty="0">
              <a:solidFill>
                <a:srgbClr val="080808"/>
              </a:solidFill>
            </a:endParaRPr>
          </a:p>
          <a:p>
            <a:pPr marL="0" indent="0" defTabSz="457200">
              <a:spcBef>
                <a:spcPts val="0"/>
              </a:spcBef>
              <a:buClrTx/>
              <a:buSzTx/>
              <a:buFontTx/>
              <a:buNone/>
              <a:defRPr sz="1900">
                <a:solidFill>
                  <a:srgbClr val="0033B3"/>
                </a:solidFill>
                <a:latin typeface="Courier New"/>
                <a:ea typeface="Courier New"/>
                <a:cs typeface="Courier New"/>
                <a:sym typeface="Courier New"/>
              </a:defRPr>
            </a:pPr>
            <a:r>
              <a:rPr dirty="0">
                <a:solidFill>
                  <a:srgbClr val="080808"/>
                </a:solidFill>
              </a:rPr>
              <a:t>    </a:t>
            </a:r>
            <a:r>
              <a:rPr dirty="0"/>
              <a:t>public void </a:t>
            </a:r>
            <a:r>
              <a:rPr dirty="0" err="1">
                <a:solidFill>
                  <a:srgbClr val="00627A"/>
                </a:solidFill>
              </a:rPr>
              <a:t>yukariya</a:t>
            </a:r>
            <a:r>
              <a:rPr dirty="0">
                <a:solidFill>
                  <a:srgbClr val="080808"/>
                </a:solidFill>
              </a:rPr>
              <a:t>(</a:t>
            </a:r>
            <a:r>
              <a:rPr dirty="0" err="1">
                <a:solidFill>
                  <a:srgbClr val="000000"/>
                </a:solidFill>
              </a:rPr>
              <a:t>ActionEvent</a:t>
            </a:r>
            <a:r>
              <a:rPr dirty="0">
                <a:solidFill>
                  <a:srgbClr val="000000"/>
                </a:solidFill>
              </a:rPr>
              <a:t> </a:t>
            </a:r>
            <a:r>
              <a:rPr dirty="0">
                <a:solidFill>
                  <a:srgbClr val="080808"/>
                </a:solidFill>
              </a:rPr>
              <a:t>e){</a:t>
            </a:r>
          </a:p>
          <a:p>
            <a:pPr marL="0" indent="0" defTabSz="457200">
              <a:spcBef>
                <a:spcPts val="0"/>
              </a:spcBef>
              <a:buClrTx/>
              <a:buSzTx/>
              <a:buFontTx/>
              <a:buNone/>
              <a:defRPr sz="1900">
                <a:solidFill>
                  <a:srgbClr val="080808"/>
                </a:solidFill>
                <a:latin typeface="Courier New"/>
                <a:ea typeface="Courier New"/>
                <a:cs typeface="Courier New"/>
                <a:sym typeface="Courier New"/>
              </a:defRPr>
            </a:pPr>
            <a:r>
              <a:rPr dirty="0"/>
              <a:t>        </a:t>
            </a:r>
            <a:r>
              <a:rPr dirty="0" err="1">
                <a:solidFill>
                  <a:srgbClr val="872094"/>
                </a:solidFill>
              </a:rPr>
              <a:t>daire</a:t>
            </a:r>
            <a:r>
              <a:rPr dirty="0" err="1"/>
              <a:t>.setCenterY</a:t>
            </a:r>
            <a:r>
              <a:rPr dirty="0"/>
              <a:t>(</a:t>
            </a:r>
            <a:r>
              <a:rPr dirty="0">
                <a:solidFill>
                  <a:srgbClr val="872094"/>
                </a:solidFill>
              </a:rPr>
              <a:t>y</a:t>
            </a:r>
            <a:r>
              <a:rPr dirty="0"/>
              <a:t>=</a:t>
            </a:r>
            <a:r>
              <a:rPr dirty="0">
                <a:solidFill>
                  <a:srgbClr val="872094"/>
                </a:solidFill>
              </a:rPr>
              <a:t>y</a:t>
            </a:r>
            <a:r>
              <a:rPr dirty="0"/>
              <a:t>-</a:t>
            </a:r>
            <a:r>
              <a:rPr dirty="0">
                <a:solidFill>
                  <a:srgbClr val="1750EB"/>
                </a:solidFill>
              </a:rPr>
              <a:t>10</a:t>
            </a:r>
            <a:r>
              <a:rPr dirty="0"/>
              <a:t>);</a:t>
            </a:r>
          </a:p>
          <a:p>
            <a:pPr marL="0" indent="0" defTabSz="457200">
              <a:spcBef>
                <a:spcPts val="0"/>
              </a:spcBef>
              <a:buClrTx/>
              <a:buSzTx/>
              <a:buFontTx/>
              <a:buNone/>
              <a:defRPr sz="1900" i="1">
                <a:solidFill>
                  <a:srgbClr val="8C8C8C"/>
                </a:solidFill>
                <a:latin typeface="Courier New"/>
                <a:ea typeface="Courier New"/>
                <a:cs typeface="Courier New"/>
                <a:sym typeface="Courier New"/>
              </a:defRPr>
            </a:pPr>
            <a:r>
              <a:rPr i="0" dirty="0">
                <a:solidFill>
                  <a:srgbClr val="080808"/>
                </a:solidFill>
              </a:rPr>
              <a:t>        </a:t>
            </a:r>
            <a:r>
              <a:rPr dirty="0"/>
              <a:t>//</a:t>
            </a:r>
            <a:r>
              <a:rPr dirty="0" err="1"/>
              <a:t>System.out.println</a:t>
            </a:r>
            <a:r>
              <a:rPr dirty="0"/>
              <a:t>("</a:t>
            </a:r>
            <a:r>
              <a:rPr dirty="0" err="1"/>
              <a:t>Yukarıya</a:t>
            </a:r>
            <a:r>
              <a:rPr dirty="0"/>
              <a:t>");</a:t>
            </a:r>
          </a:p>
          <a:p>
            <a:pPr marL="0" indent="0" defTabSz="457200">
              <a:spcBef>
                <a:spcPts val="0"/>
              </a:spcBef>
              <a:buClrTx/>
              <a:buSzTx/>
              <a:buFontTx/>
              <a:buNone/>
              <a:defRPr sz="1900" i="1">
                <a:solidFill>
                  <a:srgbClr val="8C8C8C"/>
                </a:solidFill>
                <a:latin typeface="Courier New"/>
                <a:ea typeface="Courier New"/>
                <a:cs typeface="Courier New"/>
                <a:sym typeface="Courier New"/>
              </a:defRPr>
            </a:pPr>
            <a:r>
              <a:rPr dirty="0"/>
              <a:t>    </a:t>
            </a:r>
            <a:r>
              <a:rPr i="0" dirty="0">
                <a:solidFill>
                  <a:srgbClr val="080808"/>
                </a:solidFill>
              </a:rPr>
              <a:t>}</a:t>
            </a:r>
          </a:p>
          <a:p>
            <a:pPr marL="0" indent="0" defTabSz="457200">
              <a:spcBef>
                <a:spcPts val="0"/>
              </a:spcBef>
              <a:buClrTx/>
              <a:buSzTx/>
              <a:buFontTx/>
              <a:buNone/>
              <a:defRPr sz="1900">
                <a:solidFill>
                  <a:srgbClr val="0033B3"/>
                </a:solidFill>
                <a:latin typeface="Courier New"/>
                <a:ea typeface="Courier New"/>
                <a:cs typeface="Courier New"/>
                <a:sym typeface="Courier New"/>
              </a:defRPr>
            </a:pPr>
            <a:r>
              <a:rPr dirty="0">
                <a:solidFill>
                  <a:srgbClr val="080808"/>
                </a:solidFill>
              </a:rPr>
              <a:t>    </a:t>
            </a:r>
            <a:r>
              <a:rPr dirty="0"/>
              <a:t>public void </a:t>
            </a:r>
            <a:r>
              <a:rPr dirty="0" err="1">
                <a:solidFill>
                  <a:srgbClr val="00627A"/>
                </a:solidFill>
              </a:rPr>
              <a:t>asagiya</a:t>
            </a:r>
            <a:r>
              <a:rPr dirty="0">
                <a:solidFill>
                  <a:srgbClr val="080808"/>
                </a:solidFill>
              </a:rPr>
              <a:t>(</a:t>
            </a:r>
            <a:r>
              <a:rPr dirty="0" err="1">
                <a:solidFill>
                  <a:srgbClr val="000000"/>
                </a:solidFill>
              </a:rPr>
              <a:t>ActionEvent</a:t>
            </a:r>
            <a:r>
              <a:rPr dirty="0">
                <a:solidFill>
                  <a:srgbClr val="000000"/>
                </a:solidFill>
              </a:rPr>
              <a:t> </a:t>
            </a:r>
            <a:r>
              <a:rPr dirty="0">
                <a:solidFill>
                  <a:srgbClr val="080808"/>
                </a:solidFill>
              </a:rPr>
              <a:t>e){</a:t>
            </a:r>
          </a:p>
          <a:p>
            <a:pPr marL="0" indent="0" defTabSz="457200">
              <a:spcBef>
                <a:spcPts val="0"/>
              </a:spcBef>
              <a:buClrTx/>
              <a:buSzTx/>
              <a:buFontTx/>
              <a:buNone/>
              <a:defRPr sz="1900">
                <a:solidFill>
                  <a:srgbClr val="080808"/>
                </a:solidFill>
                <a:latin typeface="Courier New"/>
                <a:ea typeface="Courier New"/>
                <a:cs typeface="Courier New"/>
                <a:sym typeface="Courier New"/>
              </a:defRPr>
            </a:pPr>
            <a:r>
              <a:rPr dirty="0"/>
              <a:t>        </a:t>
            </a:r>
            <a:r>
              <a:rPr dirty="0" err="1">
                <a:solidFill>
                  <a:srgbClr val="872094"/>
                </a:solidFill>
              </a:rPr>
              <a:t>daire</a:t>
            </a:r>
            <a:r>
              <a:rPr dirty="0" err="1"/>
              <a:t>.setCenterY</a:t>
            </a:r>
            <a:r>
              <a:rPr dirty="0"/>
              <a:t>(</a:t>
            </a:r>
            <a:r>
              <a:rPr dirty="0">
                <a:solidFill>
                  <a:srgbClr val="872094"/>
                </a:solidFill>
              </a:rPr>
              <a:t>y</a:t>
            </a:r>
            <a:r>
              <a:rPr dirty="0"/>
              <a:t>=</a:t>
            </a:r>
            <a:r>
              <a:rPr dirty="0">
                <a:solidFill>
                  <a:srgbClr val="872094"/>
                </a:solidFill>
              </a:rPr>
              <a:t>y</a:t>
            </a:r>
            <a:r>
              <a:rPr dirty="0"/>
              <a:t>+</a:t>
            </a:r>
            <a:r>
              <a:rPr dirty="0">
                <a:solidFill>
                  <a:srgbClr val="1750EB"/>
                </a:solidFill>
              </a:rPr>
              <a:t>10</a:t>
            </a:r>
            <a:r>
              <a:rPr dirty="0"/>
              <a:t>);</a:t>
            </a:r>
          </a:p>
          <a:p>
            <a:pPr marL="0" indent="0" defTabSz="457200">
              <a:spcBef>
                <a:spcPts val="0"/>
              </a:spcBef>
              <a:buClrTx/>
              <a:buSzTx/>
              <a:buFontTx/>
              <a:buNone/>
              <a:defRPr sz="1900" i="1">
                <a:solidFill>
                  <a:srgbClr val="8C8C8C"/>
                </a:solidFill>
                <a:latin typeface="Courier New"/>
                <a:ea typeface="Courier New"/>
                <a:cs typeface="Courier New"/>
                <a:sym typeface="Courier New"/>
              </a:defRPr>
            </a:pPr>
            <a:r>
              <a:rPr i="0" dirty="0">
                <a:solidFill>
                  <a:srgbClr val="080808"/>
                </a:solidFill>
              </a:rPr>
              <a:t>        </a:t>
            </a:r>
            <a:r>
              <a:rPr dirty="0"/>
              <a:t>//</a:t>
            </a:r>
            <a:r>
              <a:rPr dirty="0" err="1"/>
              <a:t>System.out.println</a:t>
            </a:r>
            <a:r>
              <a:rPr dirty="0"/>
              <a:t>("</a:t>
            </a:r>
            <a:r>
              <a:rPr dirty="0" err="1"/>
              <a:t>Aşağıya</a:t>
            </a:r>
            <a:r>
              <a:rPr dirty="0"/>
              <a:t>");</a:t>
            </a:r>
          </a:p>
          <a:p>
            <a:pPr marL="0" indent="0" defTabSz="457200">
              <a:spcBef>
                <a:spcPts val="0"/>
              </a:spcBef>
              <a:buClrTx/>
              <a:buSzTx/>
              <a:buFontTx/>
              <a:buNone/>
              <a:defRPr sz="1900" i="1">
                <a:solidFill>
                  <a:srgbClr val="8C8C8C"/>
                </a:solidFill>
                <a:latin typeface="Courier New"/>
                <a:ea typeface="Courier New"/>
                <a:cs typeface="Courier New"/>
                <a:sym typeface="Courier New"/>
              </a:defRPr>
            </a:pPr>
            <a:r>
              <a:rPr dirty="0"/>
              <a:t>    </a:t>
            </a:r>
            <a:r>
              <a:rPr i="0" dirty="0">
                <a:solidFill>
                  <a:srgbClr val="080808"/>
                </a:solidFill>
              </a:rPr>
              <a:t>}</a:t>
            </a:r>
          </a:p>
          <a:p>
            <a:pPr marL="0" indent="0" defTabSz="457200">
              <a:spcBef>
                <a:spcPts val="0"/>
              </a:spcBef>
              <a:buClrTx/>
              <a:buSzTx/>
              <a:buFontTx/>
              <a:buNone/>
              <a:defRPr sz="1900">
                <a:solidFill>
                  <a:srgbClr val="0033B3"/>
                </a:solidFill>
                <a:latin typeface="Courier New"/>
                <a:ea typeface="Courier New"/>
                <a:cs typeface="Courier New"/>
                <a:sym typeface="Courier New"/>
              </a:defRPr>
            </a:pPr>
            <a:r>
              <a:rPr dirty="0">
                <a:solidFill>
                  <a:srgbClr val="080808"/>
                </a:solidFill>
              </a:rPr>
              <a:t>    </a:t>
            </a:r>
            <a:r>
              <a:rPr dirty="0"/>
              <a:t>public void </a:t>
            </a:r>
            <a:r>
              <a:rPr dirty="0">
                <a:solidFill>
                  <a:srgbClr val="00627A"/>
                </a:solidFill>
              </a:rPr>
              <a:t>sola</a:t>
            </a:r>
            <a:r>
              <a:rPr dirty="0">
                <a:solidFill>
                  <a:srgbClr val="080808"/>
                </a:solidFill>
              </a:rPr>
              <a:t>(</a:t>
            </a:r>
            <a:r>
              <a:rPr dirty="0" err="1">
                <a:solidFill>
                  <a:srgbClr val="000000"/>
                </a:solidFill>
              </a:rPr>
              <a:t>ActionEvent</a:t>
            </a:r>
            <a:r>
              <a:rPr dirty="0">
                <a:solidFill>
                  <a:srgbClr val="000000"/>
                </a:solidFill>
              </a:rPr>
              <a:t> </a:t>
            </a:r>
            <a:r>
              <a:rPr dirty="0">
                <a:solidFill>
                  <a:srgbClr val="080808"/>
                </a:solidFill>
              </a:rPr>
              <a:t>e){</a:t>
            </a:r>
          </a:p>
          <a:p>
            <a:pPr marL="0" indent="0" defTabSz="457200">
              <a:spcBef>
                <a:spcPts val="0"/>
              </a:spcBef>
              <a:buClrTx/>
              <a:buSzTx/>
              <a:buFontTx/>
              <a:buNone/>
              <a:defRPr sz="1900">
                <a:solidFill>
                  <a:srgbClr val="080808"/>
                </a:solidFill>
                <a:latin typeface="Courier New"/>
                <a:ea typeface="Courier New"/>
                <a:cs typeface="Courier New"/>
                <a:sym typeface="Courier New"/>
              </a:defRPr>
            </a:pPr>
            <a:r>
              <a:rPr dirty="0"/>
              <a:t>        </a:t>
            </a:r>
            <a:r>
              <a:rPr dirty="0" err="1">
                <a:solidFill>
                  <a:srgbClr val="872094"/>
                </a:solidFill>
              </a:rPr>
              <a:t>daire</a:t>
            </a:r>
            <a:r>
              <a:rPr dirty="0" err="1"/>
              <a:t>.setCenterX</a:t>
            </a:r>
            <a:r>
              <a:rPr dirty="0"/>
              <a:t>(</a:t>
            </a:r>
            <a:r>
              <a:rPr dirty="0">
                <a:solidFill>
                  <a:srgbClr val="872094"/>
                </a:solidFill>
              </a:rPr>
              <a:t>x</a:t>
            </a:r>
            <a:r>
              <a:rPr dirty="0"/>
              <a:t>=</a:t>
            </a:r>
            <a:r>
              <a:rPr dirty="0">
                <a:solidFill>
                  <a:srgbClr val="872094"/>
                </a:solidFill>
              </a:rPr>
              <a:t>x</a:t>
            </a:r>
            <a:r>
              <a:rPr dirty="0"/>
              <a:t>-</a:t>
            </a:r>
            <a:r>
              <a:rPr dirty="0">
                <a:solidFill>
                  <a:srgbClr val="1750EB"/>
                </a:solidFill>
              </a:rPr>
              <a:t>10</a:t>
            </a:r>
            <a:r>
              <a:rPr dirty="0"/>
              <a:t>);</a:t>
            </a:r>
          </a:p>
          <a:p>
            <a:pPr marL="0" indent="0" defTabSz="457200">
              <a:spcBef>
                <a:spcPts val="0"/>
              </a:spcBef>
              <a:buClrTx/>
              <a:buSzTx/>
              <a:buFontTx/>
              <a:buNone/>
              <a:defRPr sz="1900" i="1">
                <a:solidFill>
                  <a:srgbClr val="8C8C8C"/>
                </a:solidFill>
                <a:latin typeface="Courier New"/>
                <a:ea typeface="Courier New"/>
                <a:cs typeface="Courier New"/>
                <a:sym typeface="Courier New"/>
              </a:defRPr>
            </a:pPr>
            <a:r>
              <a:rPr i="0" dirty="0">
                <a:solidFill>
                  <a:srgbClr val="080808"/>
                </a:solidFill>
              </a:rPr>
              <a:t>        </a:t>
            </a:r>
            <a:r>
              <a:rPr dirty="0"/>
              <a:t>//</a:t>
            </a:r>
            <a:r>
              <a:rPr dirty="0" err="1"/>
              <a:t>System.out.println</a:t>
            </a:r>
            <a:r>
              <a:rPr dirty="0"/>
              <a:t>("Sola");</a:t>
            </a:r>
          </a:p>
          <a:p>
            <a:pPr marL="0" indent="0" defTabSz="457200">
              <a:spcBef>
                <a:spcPts val="0"/>
              </a:spcBef>
              <a:buClrTx/>
              <a:buSzTx/>
              <a:buFontTx/>
              <a:buNone/>
              <a:defRPr sz="1900" i="1">
                <a:solidFill>
                  <a:srgbClr val="8C8C8C"/>
                </a:solidFill>
                <a:latin typeface="Courier New"/>
                <a:ea typeface="Courier New"/>
                <a:cs typeface="Courier New"/>
                <a:sym typeface="Courier New"/>
              </a:defRPr>
            </a:pPr>
            <a:r>
              <a:rPr dirty="0"/>
              <a:t>    </a:t>
            </a:r>
            <a:r>
              <a:rPr i="0" dirty="0">
                <a:solidFill>
                  <a:srgbClr val="080808"/>
                </a:solidFill>
              </a:rPr>
              <a:t>}</a:t>
            </a:r>
          </a:p>
          <a:p>
            <a:pPr marL="0" indent="0" defTabSz="457200">
              <a:spcBef>
                <a:spcPts val="0"/>
              </a:spcBef>
              <a:buClrTx/>
              <a:buSzTx/>
              <a:buFontTx/>
              <a:buNone/>
              <a:defRPr sz="1900">
                <a:solidFill>
                  <a:srgbClr val="0033B3"/>
                </a:solidFill>
                <a:latin typeface="Courier New"/>
                <a:ea typeface="Courier New"/>
                <a:cs typeface="Courier New"/>
                <a:sym typeface="Courier New"/>
              </a:defRPr>
            </a:pPr>
            <a:r>
              <a:rPr dirty="0">
                <a:solidFill>
                  <a:srgbClr val="080808"/>
                </a:solidFill>
              </a:rPr>
              <a:t>    </a:t>
            </a:r>
            <a:r>
              <a:rPr dirty="0"/>
              <a:t>public void </a:t>
            </a:r>
            <a:r>
              <a:rPr dirty="0">
                <a:solidFill>
                  <a:srgbClr val="00627A"/>
                </a:solidFill>
              </a:rPr>
              <a:t>saga</a:t>
            </a:r>
            <a:r>
              <a:rPr dirty="0">
                <a:solidFill>
                  <a:srgbClr val="080808"/>
                </a:solidFill>
              </a:rPr>
              <a:t>(</a:t>
            </a:r>
            <a:r>
              <a:rPr dirty="0" err="1">
                <a:solidFill>
                  <a:srgbClr val="000000"/>
                </a:solidFill>
              </a:rPr>
              <a:t>ActionEvent</a:t>
            </a:r>
            <a:r>
              <a:rPr dirty="0">
                <a:solidFill>
                  <a:srgbClr val="000000"/>
                </a:solidFill>
              </a:rPr>
              <a:t> </a:t>
            </a:r>
            <a:r>
              <a:rPr dirty="0">
                <a:solidFill>
                  <a:srgbClr val="080808"/>
                </a:solidFill>
              </a:rPr>
              <a:t>e){</a:t>
            </a:r>
          </a:p>
          <a:p>
            <a:pPr marL="0" indent="0" defTabSz="457200">
              <a:spcBef>
                <a:spcPts val="0"/>
              </a:spcBef>
              <a:buClrTx/>
              <a:buSzTx/>
              <a:buFontTx/>
              <a:buNone/>
              <a:defRPr sz="1900">
                <a:solidFill>
                  <a:srgbClr val="080808"/>
                </a:solidFill>
                <a:latin typeface="Courier New"/>
                <a:ea typeface="Courier New"/>
                <a:cs typeface="Courier New"/>
                <a:sym typeface="Courier New"/>
              </a:defRPr>
            </a:pPr>
            <a:r>
              <a:rPr dirty="0"/>
              <a:t>        </a:t>
            </a:r>
            <a:r>
              <a:rPr dirty="0" err="1">
                <a:solidFill>
                  <a:srgbClr val="872094"/>
                </a:solidFill>
              </a:rPr>
              <a:t>daire</a:t>
            </a:r>
            <a:r>
              <a:rPr dirty="0" err="1"/>
              <a:t>.setCenterX</a:t>
            </a:r>
            <a:r>
              <a:rPr dirty="0"/>
              <a:t>((</a:t>
            </a:r>
            <a:r>
              <a:rPr dirty="0">
                <a:solidFill>
                  <a:srgbClr val="872094"/>
                </a:solidFill>
              </a:rPr>
              <a:t>x</a:t>
            </a:r>
            <a:r>
              <a:rPr dirty="0"/>
              <a:t>=</a:t>
            </a:r>
            <a:r>
              <a:rPr dirty="0">
                <a:solidFill>
                  <a:srgbClr val="872094"/>
                </a:solidFill>
              </a:rPr>
              <a:t>x</a:t>
            </a:r>
            <a:r>
              <a:rPr dirty="0"/>
              <a:t>+</a:t>
            </a:r>
            <a:r>
              <a:rPr dirty="0">
                <a:solidFill>
                  <a:srgbClr val="1750EB"/>
                </a:solidFill>
              </a:rPr>
              <a:t>10</a:t>
            </a:r>
            <a:r>
              <a:rPr dirty="0"/>
              <a:t>));</a:t>
            </a:r>
          </a:p>
          <a:p>
            <a:pPr marL="0" indent="0" defTabSz="457200">
              <a:spcBef>
                <a:spcPts val="0"/>
              </a:spcBef>
              <a:buClrTx/>
              <a:buSzTx/>
              <a:buFontTx/>
              <a:buNone/>
              <a:defRPr sz="1900" i="1">
                <a:solidFill>
                  <a:srgbClr val="8C8C8C"/>
                </a:solidFill>
                <a:latin typeface="Courier New"/>
                <a:ea typeface="Courier New"/>
                <a:cs typeface="Courier New"/>
                <a:sym typeface="Courier New"/>
              </a:defRPr>
            </a:pPr>
            <a:r>
              <a:rPr i="0" dirty="0">
                <a:solidFill>
                  <a:srgbClr val="080808"/>
                </a:solidFill>
              </a:rPr>
              <a:t>        </a:t>
            </a:r>
            <a:r>
              <a:rPr dirty="0"/>
              <a:t>//</a:t>
            </a:r>
            <a:r>
              <a:rPr dirty="0" err="1"/>
              <a:t>System.out.println</a:t>
            </a:r>
            <a:r>
              <a:rPr dirty="0"/>
              <a:t>("</a:t>
            </a:r>
            <a:r>
              <a:rPr dirty="0" err="1"/>
              <a:t>Sağa</a:t>
            </a:r>
            <a:r>
              <a:rPr dirty="0"/>
              <a:t>");</a:t>
            </a:r>
          </a:p>
          <a:p>
            <a:pPr marL="0" indent="0" defTabSz="457200">
              <a:spcBef>
                <a:spcPts val="0"/>
              </a:spcBef>
              <a:buClrTx/>
              <a:buSzTx/>
              <a:buFontTx/>
              <a:buNone/>
              <a:defRPr sz="1900" i="1">
                <a:solidFill>
                  <a:srgbClr val="8C8C8C"/>
                </a:solidFill>
                <a:latin typeface="Courier New"/>
                <a:ea typeface="Courier New"/>
                <a:cs typeface="Courier New"/>
                <a:sym typeface="Courier New"/>
              </a:defRPr>
            </a:pPr>
            <a:r>
              <a:rPr dirty="0"/>
              <a:t>    </a:t>
            </a:r>
            <a:r>
              <a:rPr i="0" dirty="0">
                <a:solidFill>
                  <a:srgbClr val="080808"/>
                </a:solidFill>
              </a:rPr>
              <a:t>}</a:t>
            </a:r>
          </a:p>
          <a:p>
            <a:pPr marL="0" indent="0" defTabSz="457200">
              <a:spcBef>
                <a:spcPts val="0"/>
              </a:spcBef>
              <a:buClrTx/>
              <a:buSzTx/>
              <a:buFontTx/>
              <a:buNone/>
              <a:defRPr sz="1900">
                <a:solidFill>
                  <a:srgbClr val="080808"/>
                </a:solidFill>
                <a:latin typeface="Courier New"/>
                <a:ea typeface="Courier New"/>
                <a:cs typeface="Courier New"/>
                <a:sym typeface="Courier New"/>
              </a:defRPr>
            </a:pPr>
            <a:endParaRPr i="0" dirty="0">
              <a:solidFill>
                <a:srgbClr val="080808"/>
              </a:solidFill>
            </a:endParaRPr>
          </a:p>
        </p:txBody>
      </p:sp>
      <p:sp>
        <p:nvSpPr>
          <p:cNvPr id="433" name="Google Shape;113;p11"/>
          <p:cNvSpPr txBox="1">
            <a:spLocks noGrp="1"/>
          </p:cNvSpPr>
          <p:nvPr>
            <p:ph type="sldNum" sz="quarter" idx="4294967295"/>
          </p:nvPr>
        </p:nvSpPr>
        <p:spPr>
          <a:xfrm>
            <a:off x="20572871" y="12813614"/>
            <a:ext cx="534530" cy="52842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398" tIns="91398" rIns="91398" bIns="91398"/>
          <a:lstStyle/>
          <a:p>
            <a:fld id="{86CB4B4D-7CA3-9044-876B-883B54F8677D}" type="slidenum">
              <a:t>71</a:t>
            </a:fld>
            <a:endParaRP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Google Shape;295;p36"/>
          <p:cNvSpPr txBox="1">
            <a:spLocks noGrp="1"/>
          </p:cNvSpPr>
          <p:nvPr>
            <p:ph type="title"/>
          </p:nvPr>
        </p:nvSpPr>
        <p:spPr>
          <a:xfrm>
            <a:off x="765750" y="263524"/>
            <a:ext cx="22852500" cy="2022445"/>
          </a:xfrm>
          <a:prstGeom prst="rect">
            <a:avLst/>
          </a:prstGeom>
        </p:spPr>
        <p:txBody>
          <a:bodyPr/>
          <a:lstStyle/>
          <a:p>
            <a:r>
              <a:rPr lang="en-US" dirty="0"/>
              <a:t>Homework</a:t>
            </a:r>
            <a:r>
              <a:rPr dirty="0"/>
              <a:t> - 1</a:t>
            </a:r>
          </a:p>
        </p:txBody>
      </p:sp>
      <p:sp>
        <p:nvSpPr>
          <p:cNvPr id="436" name="Google Shape;296;p36"/>
          <p:cNvSpPr txBox="1">
            <a:spLocks noGrp="1"/>
          </p:cNvSpPr>
          <p:nvPr>
            <p:ph type="body" idx="1"/>
          </p:nvPr>
        </p:nvSpPr>
        <p:spPr>
          <a:xfrm>
            <a:off x="838228" y="2606681"/>
            <a:ext cx="22707546" cy="9823486"/>
          </a:xfrm>
          <a:prstGeom prst="rect">
            <a:avLst/>
          </a:prstGeom>
        </p:spPr>
        <p:txBody>
          <a:bodyPr/>
          <a:lstStyle/>
          <a:p>
            <a:endParaRPr dirty="0"/>
          </a:p>
          <a:p>
            <a:r>
              <a:rPr lang="en-US" dirty="0"/>
              <a:t>Work on adding events to your own sample program.</a:t>
            </a:r>
            <a:endParaRPr dirty="0"/>
          </a:p>
        </p:txBody>
      </p:sp>
      <p:pic>
        <p:nvPicPr>
          <p:cNvPr id="437" name="CS 106A | Assignment 2" descr="CS 106A | Assignment 2"/>
          <p:cNvPicPr>
            <a:picLocks noChangeAspect="1"/>
          </p:cNvPicPr>
          <p:nvPr/>
        </p:nvPicPr>
        <p:blipFill>
          <a:blip r:embed="rId2"/>
          <a:stretch>
            <a:fillRect/>
          </a:stretch>
        </p:blipFill>
        <p:spPr>
          <a:xfrm>
            <a:off x="1056816" y="8929692"/>
            <a:ext cx="3767378" cy="4061055"/>
          </a:xfrm>
          <a:prstGeom prst="rect">
            <a:avLst/>
          </a:prstGeom>
          <a:ln w="12700">
            <a:miter lim="400000"/>
          </a:ln>
        </p:spPr>
      </p:pic>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Gelecek Ders"/>
          <p:cNvSpPr txBox="1">
            <a:spLocks noGrp="1"/>
          </p:cNvSpPr>
          <p:nvPr>
            <p:ph type="title"/>
          </p:nvPr>
        </p:nvSpPr>
        <p:spPr>
          <a:xfrm>
            <a:off x="765750" y="263524"/>
            <a:ext cx="22852500" cy="2022445"/>
          </a:xfrm>
          <a:prstGeom prst="rect">
            <a:avLst/>
          </a:prstGeom>
        </p:spPr>
        <p:txBody>
          <a:bodyPr/>
          <a:lstStyle/>
          <a:p>
            <a:r>
              <a:rPr lang="en-US" dirty="0"/>
              <a:t>Next Lecture</a:t>
            </a:r>
            <a:endParaRPr dirty="0"/>
          </a:p>
        </p:txBody>
      </p:sp>
      <p:sp>
        <p:nvSpPr>
          <p:cNvPr id="440" name="Double-click to edit"/>
          <p:cNvSpPr txBox="1">
            <a:spLocks noGrp="1"/>
          </p:cNvSpPr>
          <p:nvPr>
            <p:ph type="body" idx="1"/>
          </p:nvPr>
        </p:nvSpPr>
        <p:spPr>
          <a:xfrm>
            <a:off x="838228" y="2606681"/>
            <a:ext cx="22707546" cy="9823486"/>
          </a:xfrm>
          <a:prstGeom prst="rect">
            <a:avLst/>
          </a:prstGeom>
        </p:spPr>
        <p:txBody>
          <a:bodyPr/>
          <a:lstStyle/>
          <a:p>
            <a:r>
              <a:rPr lang="en-US" dirty="0"/>
              <a:t>We will continue to the topic.</a:t>
            </a:r>
            <a:endParaRPr dirty="0"/>
          </a:p>
        </p:txBody>
      </p:sp>
      <p:sp>
        <p:nvSpPr>
          <p:cNvPr id="441" name="Slide Number"/>
          <p:cNvSpPr txBox="1">
            <a:spLocks noGrp="1"/>
          </p:cNvSpPr>
          <p:nvPr>
            <p:ph type="sldNum" sz="quarter" idx="4294967295"/>
          </p:nvPr>
        </p:nvSpPr>
        <p:spPr>
          <a:xfrm>
            <a:off x="20572868" y="12813612"/>
            <a:ext cx="534528" cy="52842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73</a:t>
            </a:fld>
            <a:endParaRP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Uygulama"/>
          <p:cNvSpPr txBox="1">
            <a:spLocks noGrp="1"/>
          </p:cNvSpPr>
          <p:nvPr>
            <p:ph type="title"/>
          </p:nvPr>
        </p:nvSpPr>
        <p:spPr>
          <a:xfrm>
            <a:off x="765750" y="263524"/>
            <a:ext cx="22852500" cy="2022445"/>
          </a:xfrm>
          <a:prstGeom prst="rect">
            <a:avLst/>
          </a:prstGeom>
        </p:spPr>
        <p:txBody>
          <a:bodyPr/>
          <a:lstStyle/>
          <a:p>
            <a:r>
              <a:rPr lang="tr-TR" dirty="0"/>
              <a:t>Programming </a:t>
            </a:r>
            <a:r>
              <a:rPr lang="en-AU" dirty="0"/>
              <a:t>Session</a:t>
            </a:r>
          </a:p>
        </p:txBody>
      </p:sp>
      <p:sp>
        <p:nvSpPr>
          <p:cNvPr id="268" name="Double-click to edit"/>
          <p:cNvSpPr txBox="1">
            <a:spLocks noGrp="1"/>
          </p:cNvSpPr>
          <p:nvPr>
            <p:ph type="body" idx="1"/>
          </p:nvPr>
        </p:nvSpPr>
        <p:spPr>
          <a:xfrm>
            <a:off x="838228" y="2606681"/>
            <a:ext cx="22707546" cy="9823486"/>
          </a:xfrm>
          <a:prstGeom prst="rect">
            <a:avLst/>
          </a:prstGeom>
        </p:spPr>
        <p:txBody>
          <a:bodyPr/>
          <a:lstStyle/>
          <a:p>
            <a:pPr marL="1385092" lvl="1" indent="-877092">
              <a:buSzPts val="6500"/>
              <a:buChar char="•"/>
              <a:defRPr sz="6500"/>
            </a:pPr>
            <a:endParaRPr dirty="0"/>
          </a:p>
          <a:p>
            <a:pPr marL="1385092" lvl="1" indent="-877092">
              <a:buSzPts val="6500"/>
              <a:buChar char="•"/>
              <a:defRPr sz="6500"/>
            </a:pPr>
            <a:r>
              <a:rPr lang="tr-TR" dirty="0"/>
              <a:t>Java FX</a:t>
            </a:r>
            <a:endParaRPr dirty="0"/>
          </a:p>
        </p:txBody>
      </p:sp>
      <p:sp>
        <p:nvSpPr>
          <p:cNvPr id="269" name="Slide Number"/>
          <p:cNvSpPr txBox="1">
            <a:spLocks noGrp="1"/>
          </p:cNvSpPr>
          <p:nvPr>
            <p:ph type="sldNum" sz="quarter" idx="4294967295"/>
          </p:nvPr>
        </p:nvSpPr>
        <p:spPr>
          <a:xfrm>
            <a:off x="20572868" y="12813612"/>
            <a:ext cx="534528" cy="52842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74</a:t>
            </a:fld>
            <a:endParaRP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Google Shape;323;p40"/>
          <p:cNvSpPr txBox="1">
            <a:spLocks noGrp="1"/>
          </p:cNvSpPr>
          <p:nvPr>
            <p:ph type="title"/>
          </p:nvPr>
        </p:nvSpPr>
        <p:spPr>
          <a:xfrm>
            <a:off x="765750" y="263524"/>
            <a:ext cx="22852500" cy="2022445"/>
          </a:xfrm>
          <a:prstGeom prst="rect">
            <a:avLst/>
          </a:prstGeom>
        </p:spPr>
        <p:txBody>
          <a:bodyPr/>
          <a:lstStyle>
            <a:lvl1pPr>
              <a:defRPr sz="8400"/>
            </a:lvl1pPr>
          </a:lstStyle>
          <a:p>
            <a:r>
              <a:rPr lang="en-US" dirty="0"/>
              <a:t>Summary</a:t>
            </a:r>
            <a:endParaRPr dirty="0"/>
          </a:p>
        </p:txBody>
      </p:sp>
      <p:sp>
        <p:nvSpPr>
          <p:cNvPr id="447" name="Google Shape;324;p40"/>
          <p:cNvSpPr txBox="1">
            <a:spLocks noGrp="1"/>
          </p:cNvSpPr>
          <p:nvPr>
            <p:ph type="body" idx="1"/>
          </p:nvPr>
        </p:nvSpPr>
        <p:spPr>
          <a:xfrm>
            <a:off x="838228" y="2606681"/>
            <a:ext cx="22707546" cy="9823486"/>
          </a:xfrm>
          <a:prstGeom prst="rect">
            <a:avLst/>
          </a:prstGeom>
        </p:spPr>
        <p:txBody>
          <a:bodyPr/>
          <a:lstStyle/>
          <a:p>
            <a:pPr marL="1165919" indent="-823019">
              <a:spcBef>
                <a:spcPts val="0"/>
              </a:spcBef>
            </a:pPr>
            <a:r>
              <a:rPr lang="en-AU" dirty="0"/>
              <a:t>As a result, we learned the Java FX UI controls  with example programs.</a:t>
            </a:r>
          </a:p>
          <a:p>
            <a:pPr marL="1165919" indent="-823019">
              <a:spcBef>
                <a:spcPts val="0"/>
              </a:spcBef>
            </a:pPr>
            <a:r>
              <a:rPr lang="en-AU" dirty="0"/>
              <a:t>We will continue to the example applications next week.
Come to class prepared.</a:t>
            </a:r>
          </a:p>
        </p:txBody>
      </p:sp>
      <p:sp>
        <p:nvSpPr>
          <p:cNvPr id="448" name="Google Shape;325;p40"/>
          <p:cNvSpPr txBox="1">
            <a:spLocks noGrp="1"/>
          </p:cNvSpPr>
          <p:nvPr>
            <p:ph type="sldNum" sz="quarter" idx="4294967295"/>
          </p:nvPr>
        </p:nvSpPr>
        <p:spPr>
          <a:xfrm>
            <a:off x="20572868" y="12813612"/>
            <a:ext cx="534528" cy="52842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75</a:t>
            </a:fld>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Bir JavaFX Programı"/>
          <p:cNvSpPr txBox="1">
            <a:spLocks noGrp="1"/>
          </p:cNvSpPr>
          <p:nvPr>
            <p:ph type="title"/>
          </p:nvPr>
        </p:nvSpPr>
        <p:spPr>
          <a:prstGeom prst="rect">
            <a:avLst/>
          </a:prstGeom>
        </p:spPr>
        <p:txBody>
          <a:bodyPr/>
          <a:lstStyle/>
          <a:p>
            <a:r>
              <a:rPr lang="en-US" dirty="0"/>
              <a:t>The Basic Structure of a JavaFX Program</a:t>
            </a:r>
            <a:endParaRPr dirty="0"/>
          </a:p>
        </p:txBody>
      </p:sp>
      <p:sp>
        <p:nvSpPr>
          <p:cNvPr id="2" name="Text Placeholder 1">
            <a:extLst>
              <a:ext uri="{FF2B5EF4-FFF2-40B4-BE49-F238E27FC236}">
                <a16:creationId xmlns:a16="http://schemas.microsoft.com/office/drawing/2014/main" id="{EBA41A9A-3C93-6169-B5D8-0C09697DA93F}"/>
              </a:ext>
            </a:extLst>
          </p:cNvPr>
          <p:cNvSpPr>
            <a:spLocks noGrp="1"/>
          </p:cNvSpPr>
          <p:nvPr>
            <p:ph type="body" idx="1"/>
          </p:nvPr>
        </p:nvSpPr>
        <p:spPr/>
        <p:txBody>
          <a:bodyPr/>
          <a:lstStyle/>
          <a:p>
            <a:r>
              <a:rPr lang="en-US" sz="3200" dirty="0"/>
              <a:t>JavaFX is a modern graphical user interface (GUI) framework for creating desktop and mobile applications. The program structure of a JavaFX application consists of the following components:</a:t>
            </a:r>
          </a:p>
          <a:p>
            <a:pPr marL="946150" indent="0">
              <a:buFont typeface="Wingdings" pitchFamily="2" charset="2"/>
              <a:buChar char="v"/>
            </a:pPr>
            <a:r>
              <a:rPr lang="en-US" sz="3200" dirty="0">
                <a:solidFill>
                  <a:srgbClr val="FF0000"/>
                </a:solidFill>
              </a:rPr>
              <a:t>Application class: </a:t>
            </a:r>
            <a:r>
              <a:rPr lang="en-US" sz="3200" dirty="0"/>
              <a:t>This is the entry point of the JavaFX application, which extends the </a:t>
            </a:r>
            <a:r>
              <a:rPr lang="en-US" sz="3200" dirty="0" err="1"/>
              <a:t>javafx.application.Application</a:t>
            </a:r>
            <a:r>
              <a:rPr lang="en-US" sz="3200" dirty="0"/>
              <a:t> class. It contains the main() method, which launches the application.</a:t>
            </a:r>
          </a:p>
          <a:p>
            <a:pPr marL="946150" indent="0">
              <a:buFont typeface="Wingdings" pitchFamily="2" charset="2"/>
              <a:buChar char="v"/>
            </a:pPr>
            <a:r>
              <a:rPr lang="en-US" sz="3200" dirty="0">
                <a:solidFill>
                  <a:srgbClr val="FF0000"/>
                </a:solidFill>
              </a:rPr>
              <a:t>Stage class: </a:t>
            </a:r>
            <a:r>
              <a:rPr lang="en-US" sz="3200" dirty="0"/>
              <a:t>A stage represents a top-level container or window of a JavaFX application. The stage is created in the start() method of the Application class.</a:t>
            </a:r>
          </a:p>
          <a:p>
            <a:pPr marL="946150" indent="0">
              <a:buFont typeface="Wingdings" pitchFamily="2" charset="2"/>
              <a:buChar char="v"/>
            </a:pPr>
            <a:r>
              <a:rPr lang="en-US" sz="3200" dirty="0">
                <a:solidFill>
                  <a:srgbClr val="FF0000"/>
                </a:solidFill>
              </a:rPr>
              <a:t>Scene class: </a:t>
            </a:r>
            <a:r>
              <a:rPr lang="en-US" sz="3200" dirty="0"/>
              <a:t>A scene represents the content of a stage, which is defined using the </a:t>
            </a:r>
            <a:r>
              <a:rPr lang="en-US" sz="3200" dirty="0" err="1"/>
              <a:t>javafx.scene.Scene</a:t>
            </a:r>
            <a:r>
              <a:rPr lang="en-US" sz="3200" dirty="0"/>
              <a:t> class. A scene can contain one or more nodes, such as buttons, text fields, labels, and images.</a:t>
            </a:r>
          </a:p>
          <a:p>
            <a:pPr marL="946150" indent="0">
              <a:buFont typeface="Wingdings" pitchFamily="2" charset="2"/>
              <a:buChar char="v"/>
            </a:pPr>
            <a:r>
              <a:rPr lang="en-US" sz="3200" dirty="0">
                <a:solidFill>
                  <a:srgbClr val="FF0000"/>
                </a:solidFill>
              </a:rPr>
              <a:t>Layouts: </a:t>
            </a:r>
            <a:r>
              <a:rPr lang="en-US" sz="3200" dirty="0"/>
              <a:t>JavaFX provides various layout classes to arrange nodes in the scene, such as </a:t>
            </a:r>
            <a:r>
              <a:rPr lang="en-US" sz="3200" dirty="0" err="1"/>
              <a:t>VBox</a:t>
            </a:r>
            <a:r>
              <a:rPr lang="en-US" sz="3200" dirty="0"/>
              <a:t>, </a:t>
            </a:r>
            <a:r>
              <a:rPr lang="en-US" sz="3200" dirty="0" err="1"/>
              <a:t>HBox</a:t>
            </a:r>
            <a:r>
              <a:rPr lang="en-US" sz="3200" dirty="0"/>
              <a:t>, </a:t>
            </a:r>
            <a:r>
              <a:rPr lang="en-US" sz="3200" dirty="0" err="1"/>
              <a:t>BorderPane</a:t>
            </a:r>
            <a:r>
              <a:rPr lang="en-US" sz="3200" dirty="0"/>
              <a:t>, </a:t>
            </a:r>
            <a:r>
              <a:rPr lang="en-US" sz="3200" dirty="0" err="1"/>
              <a:t>GridPane</a:t>
            </a:r>
            <a:r>
              <a:rPr lang="en-US" sz="3200" dirty="0"/>
              <a:t>, and </a:t>
            </a:r>
            <a:r>
              <a:rPr lang="en-US" sz="3200" dirty="0" err="1"/>
              <a:t>FlowPane</a:t>
            </a:r>
            <a:r>
              <a:rPr lang="en-US" sz="3200" dirty="0"/>
              <a:t>. These layouts help to organize the user interface elements in a structured manner.</a:t>
            </a:r>
          </a:p>
          <a:p>
            <a:pPr marL="946150" indent="0">
              <a:buFont typeface="Wingdings" pitchFamily="2" charset="2"/>
              <a:buChar char="v"/>
            </a:pPr>
            <a:r>
              <a:rPr lang="en-US" sz="3200" dirty="0">
                <a:solidFill>
                  <a:srgbClr val="FF0000"/>
                </a:solidFill>
              </a:rPr>
              <a:t>Nodes: </a:t>
            </a:r>
            <a:r>
              <a:rPr lang="en-US" sz="3200" dirty="0"/>
              <a:t>Nodes are the graphical components that are placed inside the scene, such as buttons, text fields, labels, and images. Each node is an instance of a class that extends the </a:t>
            </a:r>
            <a:r>
              <a:rPr lang="en-US" sz="3200" dirty="0" err="1"/>
              <a:t>javafx.scene.Node</a:t>
            </a:r>
            <a:r>
              <a:rPr lang="en-US" sz="3200" dirty="0"/>
              <a:t> class.</a:t>
            </a:r>
          </a:p>
          <a:p>
            <a:pPr marL="946150" indent="0">
              <a:buFont typeface="Wingdings" pitchFamily="2" charset="2"/>
              <a:buChar char="v"/>
            </a:pPr>
            <a:r>
              <a:rPr lang="en-US" sz="3200" dirty="0">
                <a:solidFill>
                  <a:srgbClr val="FF0000"/>
                </a:solidFill>
              </a:rPr>
              <a:t>Event handling: </a:t>
            </a:r>
            <a:r>
              <a:rPr lang="en-US" sz="3200" dirty="0"/>
              <a:t>JavaFX provides a comprehensive event handling mechanism to handle user interactions, such as button clicks, mouse movements, and key presses. Event handling is done using the </a:t>
            </a:r>
            <a:r>
              <a:rPr lang="en-US" sz="3200" dirty="0" err="1"/>
              <a:t>EventHandler</a:t>
            </a:r>
            <a:r>
              <a:rPr lang="en-US" sz="3200" dirty="0"/>
              <a:t> interface and the </a:t>
            </a:r>
            <a:r>
              <a:rPr lang="en-US" sz="3200" dirty="0" err="1"/>
              <a:t>setOn</a:t>
            </a:r>
            <a:r>
              <a:rPr lang="en-US" sz="3200" dirty="0"/>
              <a:t>&lt;</a:t>
            </a:r>
            <a:r>
              <a:rPr lang="en-US" sz="3200" dirty="0" err="1"/>
              <a:t>ActionEvent</a:t>
            </a:r>
            <a:r>
              <a:rPr lang="en-US" sz="3200" dirty="0"/>
              <a:t>&gt;() method.</a:t>
            </a:r>
          </a:p>
          <a:p>
            <a:pPr marL="946150" indent="0">
              <a:buFont typeface="Wingdings" pitchFamily="2" charset="2"/>
              <a:buChar char="v"/>
            </a:pPr>
            <a:r>
              <a:rPr lang="en-US" sz="3200" dirty="0">
                <a:solidFill>
                  <a:srgbClr val="FF0000"/>
                </a:solidFill>
              </a:rPr>
              <a:t>CSS styling: </a:t>
            </a:r>
            <a:r>
              <a:rPr lang="en-US" sz="3200" dirty="0"/>
              <a:t>JavaFX supports CSS styling for styling the user interface elements. You can use CSS to define the color, font, size, and layout of the nodes in the scene.</a:t>
            </a:r>
          </a:p>
          <a:p>
            <a:r>
              <a:rPr lang="en-US" sz="3200" dirty="0"/>
              <a:t>In summary, the program structure of a JavaFX application consists of the Application class, Stage class, Scene class, Layouts, Nodes, Event handling, and CSS styling.</a:t>
            </a:r>
          </a:p>
        </p:txBody>
      </p:sp>
    </p:spTree>
    <p:extLst>
      <p:ext uri="{BB962C8B-B14F-4D97-AF65-F5344CB8AC3E}">
        <p14:creationId xmlns:p14="http://schemas.microsoft.com/office/powerpoint/2010/main" val="204654063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Bir JavaFX Programı"/>
          <p:cNvSpPr txBox="1">
            <a:spLocks noGrp="1"/>
          </p:cNvSpPr>
          <p:nvPr>
            <p:ph type="title"/>
          </p:nvPr>
        </p:nvSpPr>
        <p:spPr>
          <a:prstGeom prst="rect">
            <a:avLst/>
          </a:prstGeom>
        </p:spPr>
        <p:txBody>
          <a:bodyPr/>
          <a:lstStyle/>
          <a:p>
            <a:r>
              <a:rPr lang="en-US" dirty="0"/>
              <a:t>The Basic Structure of a JavaFX Program</a:t>
            </a:r>
            <a:endParaRPr dirty="0"/>
          </a:p>
        </p:txBody>
      </p:sp>
      <p:sp>
        <p:nvSpPr>
          <p:cNvPr id="2" name="Text Placeholder 1">
            <a:extLst>
              <a:ext uri="{FF2B5EF4-FFF2-40B4-BE49-F238E27FC236}">
                <a16:creationId xmlns:a16="http://schemas.microsoft.com/office/drawing/2014/main" id="{EBA41A9A-3C93-6169-B5D8-0C09697DA93F}"/>
              </a:ext>
            </a:extLst>
          </p:cNvPr>
          <p:cNvSpPr>
            <a:spLocks noGrp="1"/>
          </p:cNvSpPr>
          <p:nvPr>
            <p:ph type="body" idx="1"/>
          </p:nvPr>
        </p:nvSpPr>
        <p:spPr/>
        <p:txBody>
          <a:bodyPr/>
          <a:lstStyle/>
          <a:p>
            <a:r>
              <a:rPr lang="en-US" dirty="0"/>
              <a:t>A Stage object is a window. A Stage object called primary stage is automatically created by the JVM when the application is launched. </a:t>
            </a:r>
          </a:p>
          <a:p>
            <a:r>
              <a:rPr lang="en-US" dirty="0"/>
              <a:t>JavaFX names the Stage and Scene classes using the analogy from the theater. You may think of stage as the platform to support scenes, and nodes as actors to perform in the scenes.</a:t>
            </a:r>
          </a:p>
          <a:p>
            <a:r>
              <a:rPr lang="en-US" dirty="0"/>
              <a:t>You can create additional stages if needed. </a:t>
            </a:r>
          </a:p>
        </p:txBody>
      </p:sp>
    </p:spTree>
    <p:extLst>
      <p:ext uri="{BB962C8B-B14F-4D97-AF65-F5344CB8AC3E}">
        <p14:creationId xmlns:p14="http://schemas.microsoft.com/office/powerpoint/2010/main" val="856039132"/>
      </p:ext>
    </p:extLst>
  </p:cSld>
  <p:clrMapOvr>
    <a:masterClrMapping/>
  </p:clrMapOvr>
  <p:transition spd="med"/>
</p:sld>
</file>

<file path=ppt/theme/theme1.xml><?xml version="1.0" encoding="utf-8"?>
<a:theme xmlns:a="http://schemas.openxmlformats.org/drawingml/2006/main" name="Office Theme">
  <a:themeElements>
    <a:clrScheme name="">
      <a:dk1>
        <a:srgbClr val="000000"/>
      </a:dk1>
      <a:lt1>
        <a:srgbClr val="FFFFFF"/>
      </a:lt1>
      <a:dk2>
        <a:srgbClr val="A7A7A7"/>
      </a:dk2>
      <a:lt2>
        <a:srgbClr val="535353"/>
      </a:lt2>
      <a:accent1>
        <a:srgbClr val="72A376"/>
      </a:accent1>
      <a:accent2>
        <a:srgbClr val="B0CCB0"/>
      </a:accent2>
      <a:accent3>
        <a:srgbClr val="FFFFFF"/>
      </a:accent3>
      <a:accent4>
        <a:srgbClr val="000000"/>
      </a:accent4>
      <a:accent5>
        <a:srgbClr val="BCCEBD"/>
      </a:accent5>
      <a:accent6>
        <a:srgbClr val="9FB99F"/>
      </a:accent6>
      <a:hlink>
        <a:srgbClr val="0000FF"/>
      </a:hlink>
      <a:folHlink>
        <a:srgbClr val="FF00FF"/>
      </a:folHlink>
    </a:clrScheme>
    <a:fontScheme name="Office Theme">
      <a:majorFont>
        <a:latin typeface="Calibri"/>
        <a:ea typeface="Calibri"/>
        <a:cs typeface="Calibri"/>
      </a:majorFont>
      <a:minorFont>
        <a:latin typeface="Calibri"/>
        <a:ea typeface="Calibri"/>
        <a:cs typeface="Calibr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outerShdw blurRad="76200" dist="38100" dir="5400000" algn="ctr" rotWithShape="0">
            <a:srgbClr val="000000">
              <a:alpha val="34999"/>
            </a:srgbClr>
          </a:outerShdw>
        </a:effectLst>
      </a:spPr>
      <a:bodyPr vert="horz" wrap="square" lIns="91440" tIns="91440" rIns="91440" bIns="91440" numCol="1" anchor="ctr" anchorCtr="0" compatLnSpc="1">
        <a:prstTxWarp prst="textNoShape">
          <a:avLst/>
        </a:prstTxWarp>
        <a:spAutoFit/>
      </a:bodyPr>
      <a:lstStyle>
        <a:defPPr marL="385763" marR="0" indent="-385763" algn="l" defTabSz="1828800" rtl="0" eaLnBrk="1" fontAlgn="base" latinLnBrk="0" hangingPunct="0">
          <a:lnSpc>
            <a:spcPct val="100000"/>
          </a:lnSpc>
          <a:spcBef>
            <a:spcPct val="0"/>
          </a:spcBef>
          <a:spcAft>
            <a:spcPct val="0"/>
          </a:spcAft>
          <a:buClr>
            <a:srgbClr val="3333CC"/>
          </a:buClr>
          <a:buSzPct val="100000"/>
          <a:buFontTx/>
          <a:buChar char="■"/>
          <a:tabLst/>
          <a:defRPr kumimoji="0" lang="en-TR" altLang="en-TR" sz="3600" b="0" i="0" u="none" strike="noStrike" cap="none" normalizeH="0" baseline="0" smtClean="0">
            <a:ln>
              <a:noFill/>
            </a:ln>
            <a:solidFill>
              <a:srgbClr val="000000"/>
            </a:solidFill>
            <a:effectLst/>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defPPr>
      </a:lstStyle>
    </a:spDef>
    <a:ln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outerShdw blurRad="76200" dist="38100" dir="5400000" algn="ctr" rotWithShape="0">
            <a:srgbClr val="000000">
              <a:alpha val="34999"/>
            </a:srgbClr>
          </a:outerShdw>
        </a:effectLst>
      </a:spPr>
      <a:bodyPr vert="horz" wrap="square" lIns="91440" tIns="91440" rIns="91440" bIns="91440" numCol="1" anchor="ctr" anchorCtr="0" compatLnSpc="1">
        <a:prstTxWarp prst="textNoShape">
          <a:avLst/>
        </a:prstTxWarp>
        <a:spAutoFit/>
      </a:bodyPr>
      <a:lstStyle>
        <a:defPPr marL="385763" marR="0" indent="-385763" algn="l" defTabSz="1828800" rtl="0" eaLnBrk="1" fontAlgn="base" latinLnBrk="0" hangingPunct="0">
          <a:lnSpc>
            <a:spcPct val="100000"/>
          </a:lnSpc>
          <a:spcBef>
            <a:spcPct val="0"/>
          </a:spcBef>
          <a:spcAft>
            <a:spcPct val="0"/>
          </a:spcAft>
          <a:buClr>
            <a:srgbClr val="3333CC"/>
          </a:buClr>
          <a:buSzPct val="100000"/>
          <a:buFontTx/>
          <a:buChar char="■"/>
          <a:tabLst/>
          <a:defRPr kumimoji="0" lang="en-TR" altLang="en-TR" sz="3600" b="0" i="0" u="none" strike="noStrike" cap="none" normalizeH="0" baseline="0" smtClean="0">
            <a:ln>
              <a:noFill/>
            </a:ln>
            <a:solidFill>
              <a:srgbClr val="000000"/>
            </a:solidFill>
            <a:effectLst/>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A7A7A7"/>
      </a:dk2>
      <a:lt2>
        <a:srgbClr val="535353"/>
      </a:lt2>
      <a:accent1>
        <a:srgbClr val="72A376"/>
      </a:accent1>
      <a:accent2>
        <a:srgbClr val="B0CCB0"/>
      </a:accent2>
      <a:accent3>
        <a:srgbClr val="FFFFFF"/>
      </a:accent3>
      <a:accent4>
        <a:srgbClr val="000000"/>
      </a:accent4>
      <a:accent5>
        <a:srgbClr val="BCCEBD"/>
      </a:accent5>
      <a:accent6>
        <a:srgbClr val="9FB99F"/>
      </a:accent6>
      <a:hlink>
        <a:srgbClr val="0000FF"/>
      </a:hlink>
      <a:folHlink>
        <a:srgbClr val="FF00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1408</TotalTime>
  <Words>7300</Words>
  <Application>Microsoft Macintosh PowerPoint</Application>
  <PresentationFormat>Custom</PresentationFormat>
  <Paragraphs>1080</Paragraphs>
  <Slides>75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75</vt:i4>
      </vt:variant>
    </vt:vector>
  </HeadingPairs>
  <TitlesOfParts>
    <vt:vector size="81" baseType="lpstr">
      <vt:lpstr>Arial</vt:lpstr>
      <vt:lpstr>Calibri</vt:lpstr>
      <vt:lpstr>Courier</vt:lpstr>
      <vt:lpstr>Courier New</vt:lpstr>
      <vt:lpstr>Wingdings</vt:lpstr>
      <vt:lpstr>Office Theme</vt:lpstr>
      <vt:lpstr>Advanced Programming  CMP 102</vt:lpstr>
      <vt:lpstr>Course Plan</vt:lpstr>
      <vt:lpstr>Course Plan</vt:lpstr>
      <vt:lpstr>Last Lecture</vt:lpstr>
      <vt:lpstr>Motivation</vt:lpstr>
      <vt:lpstr>JavaFX Program Structure</vt:lpstr>
      <vt:lpstr>A JavaFX Program</vt:lpstr>
      <vt:lpstr>The Basic Structure of a JavaFX Program</vt:lpstr>
      <vt:lpstr>The Basic Structure of a JavaFX Program</vt:lpstr>
      <vt:lpstr>Pane, Group, UI Control, Shape</vt:lpstr>
      <vt:lpstr>The Basic Structure of a JavaFX Program</vt:lpstr>
      <vt:lpstr>Show a shape on the screen</vt:lpstr>
      <vt:lpstr>Image Class</vt:lpstr>
      <vt:lpstr>ImageView Class</vt:lpstr>
      <vt:lpstr>ImageView</vt:lpstr>
      <vt:lpstr>Panes</vt:lpstr>
      <vt:lpstr>GridPane Class</vt:lpstr>
      <vt:lpstr>GridPane</vt:lpstr>
      <vt:lpstr>Shapes Class</vt:lpstr>
      <vt:lpstr>Shapes Class</vt:lpstr>
      <vt:lpstr> JavaFX Scene Builder</vt:lpstr>
      <vt:lpstr>JavaFX Scene Builder Setup IntelliJ IDEA</vt:lpstr>
      <vt:lpstr>JavaFX Scene Builder Setup Eclipse</vt:lpstr>
      <vt:lpstr>Open JavaFX Scene Builder </vt:lpstr>
      <vt:lpstr>Java FX UI Controls</vt:lpstr>
      <vt:lpstr>Label</vt:lpstr>
      <vt:lpstr>Label</vt:lpstr>
      <vt:lpstr>Visual Program  Example - 1</vt:lpstr>
      <vt:lpstr>Label Program</vt:lpstr>
      <vt:lpstr>Button</vt:lpstr>
      <vt:lpstr>Button</vt:lpstr>
      <vt:lpstr>Visual Program  Example - 2</vt:lpstr>
      <vt:lpstr>Button Program</vt:lpstr>
      <vt:lpstr>Radio Button</vt:lpstr>
      <vt:lpstr>Radio Button</vt:lpstr>
      <vt:lpstr>Visual Program  Example - 3</vt:lpstr>
      <vt:lpstr>Radio Button Program</vt:lpstr>
      <vt:lpstr>Toggle Button</vt:lpstr>
      <vt:lpstr>Toggle Button</vt:lpstr>
      <vt:lpstr>Visual Program  Example - 4</vt:lpstr>
      <vt:lpstr>Toggle Button Program</vt:lpstr>
      <vt:lpstr>Checkbox</vt:lpstr>
      <vt:lpstr>Visual Program  Example - 5</vt:lpstr>
      <vt:lpstr>Checkbox Program</vt:lpstr>
      <vt:lpstr>Choicebox</vt:lpstr>
      <vt:lpstr>Visual Program  Example - 6</vt:lpstr>
      <vt:lpstr>Choicebox Program</vt:lpstr>
      <vt:lpstr>Textfield</vt:lpstr>
      <vt:lpstr>Visual Program  Örnek - 7</vt:lpstr>
      <vt:lpstr>Textfield Program</vt:lpstr>
      <vt:lpstr>Password Field</vt:lpstr>
      <vt:lpstr>Visual Program  Example - 8</vt:lpstr>
      <vt:lpstr>Password Program</vt:lpstr>
      <vt:lpstr>Visual Program  Example - 9</vt:lpstr>
      <vt:lpstr>Visual Program  Example - 9</vt:lpstr>
      <vt:lpstr>Visual Program  Example - 9</vt:lpstr>
      <vt:lpstr>Visual Program  Example - 10</vt:lpstr>
      <vt:lpstr>Visual Program  Example - 10</vt:lpstr>
      <vt:lpstr>Visual Program  Example - 10</vt:lpstr>
      <vt:lpstr>Visual Program  Example - 11</vt:lpstr>
      <vt:lpstr>Visual Program  Example - 11</vt:lpstr>
      <vt:lpstr>Visual Program  Example - 11</vt:lpstr>
      <vt:lpstr>Visual Program  Example - 12</vt:lpstr>
      <vt:lpstr>Visual Program  Example - 12</vt:lpstr>
      <vt:lpstr>Visual Program  Example - 12</vt:lpstr>
      <vt:lpstr>Example  Example - 13</vt:lpstr>
      <vt:lpstr>Shapes  Example - 13</vt:lpstr>
      <vt:lpstr>Shapes  Example - 13</vt:lpstr>
      <vt:lpstr>Example  Example - 14</vt:lpstr>
      <vt:lpstr>Shapes  Example - 14</vt:lpstr>
      <vt:lpstr>Shapes  Example - 14</vt:lpstr>
      <vt:lpstr>Homework - 1</vt:lpstr>
      <vt:lpstr>Next Lecture</vt:lpstr>
      <vt:lpstr>Programming Session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İleri Programlama  BLG 102</dc:title>
  <cp:lastModifiedBy>Microsoft Office User</cp:lastModifiedBy>
  <cp:revision>144</cp:revision>
  <dcterms:modified xsi:type="dcterms:W3CDTF">2023-05-07T20:06:15Z</dcterms:modified>
</cp:coreProperties>
</file>